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7" r:id="rId2"/>
    <p:sldId id="256" r:id="rId3"/>
    <p:sldId id="288" r:id="rId4"/>
    <p:sldId id="312" r:id="rId5"/>
    <p:sldId id="314" r:id="rId6"/>
    <p:sldId id="316" r:id="rId7"/>
    <p:sldId id="317" r:id="rId8"/>
    <p:sldId id="318" r:id="rId9"/>
    <p:sldId id="323" r:id="rId10"/>
    <p:sldId id="324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4C3"/>
    <a:srgbClr val="6F64C3"/>
    <a:srgbClr val="FFAF00"/>
    <a:srgbClr val="FF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727"/>
    <p:restoredTop sz="94668"/>
  </p:normalViewPr>
  <p:slideViewPr>
    <p:cSldViewPr snapToGrid="0" snapToObjects="1">
      <p:cViewPr varScale="1">
        <p:scale>
          <a:sx n="73" d="100"/>
          <a:sy n="73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3" d="100"/>
        <a:sy n="123" d="100"/>
      </p:scale>
      <p:origin x="0" y="-3378"/>
    </p:cViewPr>
  </p:sorterViewPr>
  <p:notesViewPr>
    <p:cSldViewPr snapToGrid="0" snapToObjects="1">
      <p:cViewPr varScale="1">
        <p:scale>
          <a:sx n="65" d="100"/>
          <a:sy n="65" d="100"/>
        </p:scale>
        <p:origin x="26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E210D-7FF2-A742-B32B-47074288530F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5D68C-EE3A-3248-AF17-0A8430663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5D68C-EE3A-3248-AF17-0A8430663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1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0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6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8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6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1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2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AAC5-EC85-EB4A-8FA5-E63B38239DDE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453F-66CE-9649-8778-FA1C75079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ituteforapprenticeships.org/apprenticeship-standards/physiotherapist-degree/" TargetMode="External"/><Relationship Id="rId3" Type="http://schemas.openxmlformats.org/officeDocument/2006/relationships/hyperlink" Target="http://www.csp.org.uk/documents/csp-position-statement-apprenticeships" TargetMode="External"/><Relationship Id="rId7" Type="http://schemas.openxmlformats.org/officeDocument/2006/relationships/hyperlink" Target="https://haso.skillsforhealth.org.uk/?s=physiotherapy&amp;lvl=all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uploads/system/uploads/attachment_data/file/605004/EMPLOYER_RULES_V2_FINAL.pdf" TargetMode="External"/><Relationship Id="rId5" Type="http://schemas.openxmlformats.org/officeDocument/2006/relationships/hyperlink" Target="https://www.gov.uk/government/publications/apprenticeship-levy-how-it-will-work/apprenticeship-levy-how-it-will-work" TargetMode="External"/><Relationship Id="rId4" Type="http://schemas.openxmlformats.org/officeDocument/2006/relationships/hyperlink" Target="http://www.csp.org.uk/documents/csp-evidence-education-select-committee-apprenticeships-inquiry" TargetMode="External"/><Relationship Id="rId9" Type="http://schemas.openxmlformats.org/officeDocument/2006/relationships/hyperlink" Target="https://www.instituteforapprenticeships.org/apprenticeship-standards/advanced-clinical-practitioner-degre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486967"/>
            <a:ext cx="10515600" cy="318953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>Physiotherapy Apprenticeships Update</a:t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sz="2700" b="1" dirty="0" smtClean="0">
                <a:solidFill>
                  <a:schemeClr val="bg2"/>
                </a:solidFill>
              </a:rPr>
              <a:t>March 21</a:t>
            </a:r>
            <a:r>
              <a:rPr lang="en-GB" sz="2700" b="1" baseline="30000" dirty="0" smtClean="0">
                <a:solidFill>
                  <a:schemeClr val="bg2"/>
                </a:solidFill>
              </a:rPr>
              <a:t>st</a:t>
            </a:r>
            <a:r>
              <a:rPr lang="en-GB" sz="2700" b="1" dirty="0" smtClean="0">
                <a:solidFill>
                  <a:schemeClr val="bg2"/>
                </a:solidFill>
              </a:rPr>
              <a:t> 2018</a:t>
            </a: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r>
              <a:rPr lang="en-GB" b="1" dirty="0" smtClean="0">
                <a:solidFill>
                  <a:schemeClr val="bg2"/>
                </a:solidFill>
              </a:rPr>
              <a:t/>
            </a:r>
            <a:br>
              <a:rPr lang="en-GB" b="1" dirty="0" smtClean="0">
                <a:solidFill>
                  <a:schemeClr val="bg2"/>
                </a:solidFill>
              </a:rPr>
            </a:br>
            <a:r>
              <a:rPr lang="en-GB" b="1" dirty="0">
                <a:solidFill>
                  <a:schemeClr val="bg2"/>
                </a:solidFill>
              </a:rPr>
              <a:t/>
            </a:r>
            <a:br>
              <a:rPr lang="en-GB" b="1" dirty="0">
                <a:solidFill>
                  <a:schemeClr val="bg2"/>
                </a:solidFill>
              </a:rPr>
            </a:br>
            <a:endParaRPr lang="en-GB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8823" y="5067655"/>
            <a:ext cx="10974977" cy="14511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2000" b="1" dirty="0" err="1" smtClean="0">
                <a:solidFill>
                  <a:schemeClr val="bg2"/>
                </a:solidFill>
              </a:rPr>
              <a:t>Dr.</a:t>
            </a:r>
            <a:r>
              <a:rPr lang="en-GB" sz="2000" b="1" dirty="0" smtClean="0">
                <a:solidFill>
                  <a:schemeClr val="bg2"/>
                </a:solidFill>
              </a:rPr>
              <a:t> Sally </a:t>
            </a:r>
            <a:r>
              <a:rPr lang="en-GB" sz="2000" b="1" dirty="0">
                <a:solidFill>
                  <a:schemeClr val="bg2"/>
                </a:solidFill>
              </a:rPr>
              <a:t>Gosling </a:t>
            </a:r>
            <a:endParaRPr lang="en-GB" sz="2000" b="1" dirty="0" smtClean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en-GB" sz="2000" b="1" dirty="0" smtClean="0">
                <a:solidFill>
                  <a:schemeClr val="bg2"/>
                </a:solidFill>
              </a:rPr>
              <a:t>Assistant Director, Practice &amp; Development </a:t>
            </a:r>
          </a:p>
          <a:p>
            <a:pPr marL="457200" lvl="1" indent="0">
              <a:buNone/>
            </a:pPr>
            <a:r>
              <a:rPr lang="en-GB" sz="2000" b="1" dirty="0" smtClean="0">
                <a:solidFill>
                  <a:schemeClr val="bg2"/>
                </a:solidFill>
              </a:rPr>
              <a:t>Chartered Society of Physiotherapy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0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63688"/>
          </a:xfrm>
        </p:spPr>
        <p:txBody>
          <a:bodyPr/>
          <a:lstStyle/>
          <a:p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Addressing implementation issues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altLang="en-US" dirty="0" smtClean="0"/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CSP short-life working group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Planned development of CSP guidance and resources, plus stronger signposting to resources available from other organisations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issues to address; e.g. </a:t>
            </a:r>
          </a:p>
          <a:p>
            <a:pPr lvl="1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Supernumerary/learning on the job issues</a:t>
            </a:r>
          </a:p>
          <a:p>
            <a:pPr lvl="1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Terms and conditions (including remuneration)</a:t>
            </a:r>
          </a:p>
          <a:p>
            <a:pPr lvl="1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Models of collaboration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7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63688"/>
          </a:xfrm>
        </p:spPr>
        <p:txBody>
          <a:bodyPr/>
          <a:lstStyle/>
          <a:p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 and current unknowns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will employers engage?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will HEIs engage?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interest will there be from prospective apprentices?</a:t>
            </a:r>
          </a:p>
          <a:p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will each of the above align?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4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CSP (2016) the CSP Position Statement on Apprenticeships. </a:t>
            </a: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http://www.csp.org.uk/documents/csp-position-statement-apprenticeships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CSP (2018) CSP evidence to the Education Select Committee, Apprenticeships Inquiry. </a:t>
            </a: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http://www.csp.org.uk/documents/csp-evidence-education-select-committee-apprenticeships-inquiry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Department for Education (2018) Apprenticeship funding: how it works </a:t>
            </a: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https://www.gov.uk/government/publications/apprenticeship-levy-how-it-will-work/apprenticeship-levy-how-it-will-work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Skills for Funding Agency (2017) </a:t>
            </a: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Apprenticeship funding: rules and guidance for employers</a:t>
            </a: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 https://www.gov.uk/government/uploads/system/uploads/attachment_data/file/605004/EMPLOYER_RULES_V2_FINAL.pdf</a:t>
            </a: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Skills for Health. Level 3   Senior Health care Support Worker  </a:t>
            </a: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https://haso.skillsforhealth.org.uk/?s=physiotherapy&amp;lvl=all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Skills for Health  Level 5 Assistant Practitioner - https://haso.skillsforhealth.org.uk/?s=&amp;lvl=level-5&amp;sec=health-and-science</a:t>
            </a:r>
          </a:p>
          <a:p>
            <a:pPr marL="0" indent="0">
              <a:buNone/>
            </a:pPr>
            <a:r>
              <a:rPr lang="en-GB" sz="2900" dirty="0">
                <a:latin typeface="Arial" panose="020B0604020202020204" pitchFamily="34" charset="0"/>
                <a:cs typeface="Arial" panose="020B0604020202020204" pitchFamily="34" charset="0"/>
              </a:rPr>
              <a:t>Standards for Level 6 and </a:t>
            </a:r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>
              <a:buNone/>
            </a:pPr>
            <a:r>
              <a:rPr lang="en-GB" sz="2900" u="sng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</a:t>
            </a: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://www.instituteforapprenticeships.org/apprenticeship-standards/physiotherapist-degree/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900" u="sng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https://www.instituteforapprenticeships.org/apprenticeship-standards/advanced-clinical-practitioner-degree/</a:t>
            </a:r>
            <a:endParaRPr lang="en-GB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814388"/>
            <a:ext cx="10515600" cy="8763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Useful links and resources 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790" y="2762265"/>
            <a:ext cx="864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5387" y="1883413"/>
            <a:ext cx="9220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kern="1000" spc="-1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4800" b="1" kern="1000" spc="-1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ims:</a:t>
            </a:r>
            <a:endParaRPr lang="en-US" sz="4800" b="1" kern="1000" spc="-1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182112"/>
            <a:ext cx="9144000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790" y="2762265"/>
            <a:ext cx="864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degree apprenticeship – The CSP’s role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658"/>
            <a:ext cx="10515600" cy="503237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expectations to inform development of the  apprenticeship standards and assessment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Acting as a ‘critical friend’, seeking to ensure the quality of the learning experience/outcomes is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upheld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Promoting awareness, understanding and engagement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confidence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the degree apprenticeship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a new route into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790" y="2762265"/>
            <a:ext cx="864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degree apprenticeship – CSP activity to date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2878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CSP position statement on apprenticeships – and keeping this under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Inputting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directly to the physiotherapy trailblazer group and assessment sub-group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Encouraging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member engagement at each key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with AHP colleagues and the HCPC on how we exercise our respective quality assurance and enhancement roles  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96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790" y="2762265"/>
            <a:ext cx="864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Physiotherapy degree apprenticeship – Next steps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plan due to be submitted by next Institute for Apprenticeship (</a:t>
            </a:r>
            <a:r>
              <a:rPr lang="en-GB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IfA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) deadline (11</a:t>
            </a:r>
            <a:r>
              <a:rPr lang="en-GB" sz="1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April)</a:t>
            </a:r>
            <a:endParaRPr lang="en-GB" sz="11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apprenticeship starts likely to be 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2019 (duration typically 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years)</a:t>
            </a: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Tariff 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banding 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be confirmed by </a:t>
            </a:r>
            <a:r>
              <a:rPr lang="en-GB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IfA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(with the scope to appeal)</a:t>
            </a: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Seeking confirmation on whether qualifications at level 6 or 7 can underpin the degree apprenticeship (subject to agreement by the Department for Education)</a:t>
            </a:r>
          </a:p>
          <a:p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Seeking clarification from the </a:t>
            </a:r>
            <a:r>
              <a:rPr lang="en-GB" sz="1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IfA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 on External </a:t>
            </a:r>
            <a:r>
              <a:rPr lang="en-GB" sz="112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GB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 (EQA) role requirements </a:t>
            </a: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200" dirty="0" smtClean="0"/>
              <a:t> </a:t>
            </a:r>
            <a:endParaRPr lang="en-GB" sz="11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8905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 7 Advanced Clinical Practitioner (ACP) Apprenticeship – Key information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5496"/>
            <a:ext cx="10515600" cy="414813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Trailblazer group set up early 2017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AHP input directly via the trailblazer group chair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 underpinned by an MSc in ACP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 accepted by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IfA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with major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plan resubmission involved significant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re-writing of End Point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(including the grading criteria)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Tariff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banding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confirmed 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12k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4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6685"/>
            <a:ext cx="10515600" cy="99400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ACP Apprenticeship – Next steps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0275"/>
            <a:ext cx="10515600" cy="397668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HEE supporting Council of Deans of Health in assisting HEIs with their readiness to deliver the apprenticeship – including through ‘re-engineering’ their ACP MSc provision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HEE ACP framework recognises L7 apprenticeships as one of several routes to practitioners achieving ACP status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Alignment between the ACP standard and the apprenticeship, in terms of the capabilities expressed</a:t>
            </a:r>
          </a:p>
        </p:txBody>
      </p:sp>
    </p:spTree>
    <p:extLst>
      <p:ext uri="{BB962C8B-B14F-4D97-AF65-F5344CB8AC3E}">
        <p14:creationId xmlns:p14="http://schemas.microsoft.com/office/powerpoint/2010/main" val="8582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1171575"/>
            <a:ext cx="10515600" cy="1157288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we ensure the ACP </a:t>
            </a:r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apprenticeship … </a:t>
            </a:r>
            <a:r>
              <a:rPr lang="en-GB" altLang="en-US" dirty="0"/>
              <a:t/>
            </a:r>
            <a:br>
              <a:rPr lang="en-GB" alt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Enhances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opportunities for physiotherapy workforce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Employers’ investment in physiotherapy workforce development?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underpinned by level 7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(ACP) provision that is responsive to and inclusive of physiotherapy workforce development needs?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37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46" y="151050"/>
            <a:ext cx="2039977" cy="545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790" y="2762265"/>
            <a:ext cx="864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aseline="30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15000"/>
            </a:pPr>
            <a:endParaRPr lang="en-US" sz="2400" b="1" baseline="30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66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Other apprenticeships relevant to the physiotherapy workforce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10605"/>
            <a:ext cx="10515600" cy="4351338"/>
          </a:xfrm>
        </p:spPr>
        <p:txBody>
          <a:bodyPr>
            <a:normAutofit fontScale="92500" lnSpcReduction="20000"/>
          </a:bodyPr>
          <a:lstStyle/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3 support worker (AHP strand)</a:t>
            </a:r>
          </a:p>
          <a:p>
            <a:pPr marL="0" indent="0">
              <a:buNone/>
            </a:pP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Level 5 assistant practitioner </a:t>
            </a:r>
          </a:p>
          <a:p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Level 7 university professional </a:t>
            </a:r>
          </a:p>
          <a:p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200" dirty="0" smtClean="0"/>
              <a:t> </a:t>
            </a:r>
            <a:endParaRPr lang="en-GB" sz="112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4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576</Words>
  <Application>Microsoft Office PowerPoint</Application>
  <PresentationFormat>Widescreen</PresentationFormat>
  <Paragraphs>102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     Physiotherapy Apprenticeships Update   March 21st 2018       </vt:lpstr>
      <vt:lpstr>PowerPoint Presentation</vt:lpstr>
      <vt:lpstr> Physiotherapy degree apprenticeship – The CSP’s role</vt:lpstr>
      <vt:lpstr> Physiotherapy degree apprenticeship – CSP activity to date</vt:lpstr>
      <vt:lpstr> Physiotherapy degree apprenticeship – Next steps</vt:lpstr>
      <vt:lpstr>Level 7 Advanced Clinical Practitioner (ACP) Apprenticeship – Key information </vt:lpstr>
      <vt:lpstr>ACP Apprenticeship – Next steps </vt:lpstr>
      <vt:lpstr>How do we ensure the ACP apprenticeship …  </vt:lpstr>
      <vt:lpstr> Other apprenticeships relevant to the physiotherapy workforce </vt:lpstr>
      <vt:lpstr> Addressing implementation issues </vt:lpstr>
      <vt:lpstr> Next steps and current unknowns</vt:lpstr>
      <vt:lpstr>Useful links and resources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Tristan Reignier</dc:creator>
  <cp:lastModifiedBy>CRE Team</cp:lastModifiedBy>
  <cp:revision>69</cp:revision>
  <dcterms:created xsi:type="dcterms:W3CDTF">2017-10-23T10:46:01Z</dcterms:created>
  <dcterms:modified xsi:type="dcterms:W3CDTF">2018-03-16T16:21:48Z</dcterms:modified>
</cp:coreProperties>
</file>