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71" r:id="rId12"/>
    <p:sldId id="267" r:id="rId13"/>
    <p:sldId id="269" r:id="rId14"/>
    <p:sldId id="266" r:id="rId15"/>
    <p:sldId id="270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B12C0-AAF4-4512-844C-987D09C7BE61}" type="datetimeFigureOut">
              <a:rPr lang="en-GB" smtClean="0"/>
              <a:t>12/02/2017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036FB-755B-40A8-8F27-83A776F41A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99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Achilles Tendinopathy Case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036FB-755B-40A8-8F27-83A776F41A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10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036FB-755B-40A8-8F27-83A776F41A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9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036FB-755B-40A8-8F27-83A776F41A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753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A7D8E-6A6F-4AF9-BE3D-98644D3ED9FC}" type="datetime1">
              <a:rPr lang="en-GB" smtClean="0"/>
              <a:t>12/02/2017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B7C3-95C9-424F-8BA0-6213227F2BD0}" type="datetime1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3DA9-BED7-4032-9B69-D37E4FFE21C6}" type="datetime1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FE67-50FD-46B8-94F8-BF5B308F45C0}" type="datetime1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18B62-6F38-4631-AF71-87934AC57E8D}" type="datetime1">
              <a:rPr lang="en-GB" smtClean="0"/>
              <a:t>12/02/2017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E4DA-FF6F-48D1-A8B0-02FCDA62B3B5}" type="datetime1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2253-A7DF-480F-BE91-D26B8EDAD4A7}" type="datetime1">
              <a:rPr lang="en-GB" smtClean="0"/>
              <a:t>12/02/2017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662B-A842-450E-AD74-7081E3B07B47}" type="datetime1">
              <a:rPr lang="en-GB" smtClean="0"/>
              <a:t>12/02/2017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CCA4-430A-46AD-93D9-2115AE4ED980}" type="datetime1">
              <a:rPr lang="en-GB" smtClean="0"/>
              <a:t>12/02/2017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D052-E591-4D30-BABC-4F4FA7F5C2F9}" type="datetime1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E07F-32E7-4E79-B069-A77570F8BDAE}" type="datetime1">
              <a:rPr lang="en-GB" smtClean="0"/>
              <a:t>12/02/2017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E78D66-38D3-4068-95DD-FBAD0F4944F9}" type="datetime1">
              <a:rPr lang="en-GB" smtClean="0"/>
              <a:t>12/02/2017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GB"/>
              <a:t>Joseph Korge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7B17EA-DC55-4884-A9D1-BC1725635323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29600" cy="1828800"/>
          </a:xfrm>
        </p:spPr>
        <p:txBody>
          <a:bodyPr/>
          <a:lstStyle/>
          <a:p>
            <a:r>
              <a:rPr lang="en-GB" dirty="0"/>
              <a:t>Introduction to Mental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r>
              <a:rPr lang="en-GB" dirty="0"/>
              <a:t>Joseph Korge </a:t>
            </a:r>
            <a:r>
              <a:rPr lang="en-GB" sz="1800" i="1" dirty="0"/>
              <a:t>MSc</a:t>
            </a:r>
          </a:p>
          <a:p>
            <a:endParaRPr lang="en-GB" sz="1800" i="1" dirty="0"/>
          </a:p>
          <a:p>
            <a:r>
              <a:rPr lang="en-GB" sz="1800" dirty="0"/>
              <a:t>joseph.korge@oxfordhealth.nhs.uk</a:t>
            </a:r>
          </a:p>
        </p:txBody>
      </p:sp>
    </p:spTree>
    <p:extLst>
      <p:ext uri="{BB962C8B-B14F-4D97-AF65-F5344CB8AC3E}">
        <p14:creationId xmlns:p14="http://schemas.microsoft.com/office/powerpoint/2010/main" val="39330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Modern MH 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2160" y="1484784"/>
            <a:ext cx="2952328" cy="1972815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GB" sz="2400" u="sng" dirty="0"/>
              <a:t>Social Care</a:t>
            </a:r>
          </a:p>
          <a:p>
            <a:r>
              <a:rPr lang="en-GB" sz="2200" dirty="0"/>
              <a:t>Community support</a:t>
            </a:r>
          </a:p>
          <a:p>
            <a:r>
              <a:rPr lang="en-GB" sz="2200" dirty="0"/>
              <a:t>Financial support</a:t>
            </a:r>
          </a:p>
          <a:p>
            <a:r>
              <a:rPr lang="en-GB" sz="2200" dirty="0"/>
              <a:t>Housing</a:t>
            </a:r>
          </a:p>
          <a:p>
            <a:endParaRPr lang="en-GB" sz="2200" dirty="0"/>
          </a:p>
          <a:p>
            <a:endParaRPr lang="en-GB" dirty="0"/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1484784"/>
            <a:ext cx="2880320" cy="1972815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en-GB" u="sng" dirty="0"/>
              <a:t>Talking Therapy</a:t>
            </a:r>
          </a:p>
          <a:p>
            <a:r>
              <a:rPr lang="en-GB" sz="2400" dirty="0"/>
              <a:t>CBT</a:t>
            </a:r>
          </a:p>
          <a:p>
            <a:r>
              <a:rPr lang="en-GB" sz="2400" dirty="0"/>
              <a:t>Mindfulness</a:t>
            </a:r>
          </a:p>
          <a:p>
            <a:r>
              <a:rPr lang="en-GB" sz="2400" dirty="0"/>
              <a:t>Psychotherapy</a:t>
            </a:r>
          </a:p>
          <a:p>
            <a:r>
              <a:rPr lang="en-GB" sz="2400" dirty="0"/>
              <a:t>Psychology</a:t>
            </a:r>
          </a:p>
          <a:p>
            <a:pPr marL="137160" indent="0">
              <a:buNone/>
            </a:pPr>
            <a:endParaRPr lang="en-GB" dirty="0"/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2880320" cy="1972815"/>
          </a:xfrm>
        </p:spPr>
        <p:txBody>
          <a:bodyPr>
            <a:normAutofit fontScale="85000" lnSpcReduction="10000"/>
          </a:bodyPr>
          <a:lstStyle/>
          <a:p>
            <a:pPr marL="137160" indent="0" algn="ctr">
              <a:buNone/>
            </a:pPr>
            <a:r>
              <a:rPr lang="en-GB" sz="2800" u="sng" dirty="0"/>
              <a:t>Medication</a:t>
            </a:r>
          </a:p>
          <a:p>
            <a:r>
              <a:rPr lang="en-GB" dirty="0"/>
              <a:t>Antidepressants</a:t>
            </a:r>
          </a:p>
          <a:p>
            <a:r>
              <a:rPr lang="en-GB" dirty="0"/>
              <a:t>Antipsychotics</a:t>
            </a:r>
          </a:p>
          <a:p>
            <a:r>
              <a:rPr lang="en-GB" dirty="0"/>
              <a:t>Mood Stabilisers</a:t>
            </a:r>
          </a:p>
          <a:p>
            <a:r>
              <a:rPr lang="en-GB" dirty="0"/>
              <a:t>Anxiolytics</a:t>
            </a:r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07504" y="3789040"/>
            <a:ext cx="3096344" cy="2664296"/>
          </a:xfrm>
        </p:spPr>
        <p:txBody>
          <a:bodyPr>
            <a:normAutofit fontScale="62500" lnSpcReduction="20000"/>
          </a:bodyPr>
          <a:lstStyle/>
          <a:p>
            <a:pPr marL="137160" indent="0" algn="ctr">
              <a:buNone/>
            </a:pPr>
            <a:r>
              <a:rPr lang="en-GB" sz="3800" u="sng" dirty="0"/>
              <a:t>Community Teams</a:t>
            </a:r>
          </a:p>
          <a:p>
            <a:r>
              <a:rPr lang="en-GB" dirty="0"/>
              <a:t>Dedicated Care Co-ordinator</a:t>
            </a:r>
          </a:p>
          <a:p>
            <a:r>
              <a:rPr lang="en-GB" dirty="0"/>
              <a:t>Multi-disciplinary</a:t>
            </a:r>
          </a:p>
          <a:p>
            <a:r>
              <a:rPr lang="en-GB" dirty="0"/>
              <a:t>Assistance with occupation</a:t>
            </a:r>
          </a:p>
          <a:p>
            <a:r>
              <a:rPr lang="en-GB" dirty="0"/>
              <a:t>Social inclusion schemes</a:t>
            </a:r>
          </a:p>
          <a:p>
            <a:r>
              <a:rPr lang="en-GB" dirty="0"/>
              <a:t>Point of contact for all care needs</a:t>
            </a:r>
          </a:p>
          <a:p>
            <a:r>
              <a:rPr lang="en-GB" dirty="0"/>
              <a:t>Medication issues</a:t>
            </a:r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131840" y="3717032"/>
            <a:ext cx="3024336" cy="2376264"/>
          </a:xfrm>
        </p:spPr>
        <p:txBody>
          <a:bodyPr>
            <a:normAutofit fontScale="62500" lnSpcReduction="20000"/>
          </a:bodyPr>
          <a:lstStyle/>
          <a:p>
            <a:pPr marL="137160" indent="0" algn="ctr">
              <a:buNone/>
            </a:pPr>
            <a:r>
              <a:rPr lang="en-GB" sz="3800" u="sng" dirty="0"/>
              <a:t>Acute Hospital Care</a:t>
            </a:r>
          </a:p>
          <a:p>
            <a:r>
              <a:rPr lang="en-GB" dirty="0"/>
              <a:t>Controlled environment</a:t>
            </a:r>
          </a:p>
          <a:p>
            <a:r>
              <a:rPr lang="en-GB" dirty="0"/>
              <a:t>Medication trials</a:t>
            </a:r>
          </a:p>
          <a:p>
            <a:r>
              <a:rPr lang="en-GB" dirty="0"/>
              <a:t>MDT</a:t>
            </a:r>
          </a:p>
          <a:p>
            <a:r>
              <a:rPr lang="en-GB" dirty="0"/>
              <a:t>Identification of needs</a:t>
            </a:r>
          </a:p>
          <a:p>
            <a:r>
              <a:rPr lang="en-GB" dirty="0"/>
              <a:t>Assessment of risks</a:t>
            </a:r>
          </a:p>
          <a:p>
            <a:r>
              <a:rPr lang="en-GB" dirty="0"/>
              <a:t>Episodes of increased illness severity</a:t>
            </a:r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084168" y="3717032"/>
            <a:ext cx="3050299" cy="2736304"/>
          </a:xfrm>
        </p:spPr>
        <p:txBody>
          <a:bodyPr>
            <a:normAutofit fontScale="55000" lnSpcReduction="20000"/>
          </a:bodyPr>
          <a:lstStyle/>
          <a:p>
            <a:pPr marL="137160" indent="0" algn="ctr">
              <a:buNone/>
            </a:pPr>
            <a:r>
              <a:rPr lang="en-GB" sz="4400" u="sng" dirty="0"/>
              <a:t>Electro-convulsive Therapy</a:t>
            </a:r>
          </a:p>
          <a:p>
            <a:r>
              <a:rPr lang="en-GB" sz="2900" dirty="0"/>
              <a:t>Electrical current into the brain - seizure</a:t>
            </a:r>
          </a:p>
          <a:p>
            <a:r>
              <a:rPr lang="en-GB" sz="2900" dirty="0"/>
              <a:t>Treatment resistant depression</a:t>
            </a:r>
          </a:p>
          <a:p>
            <a:r>
              <a:rPr lang="en-GB" sz="2900" dirty="0"/>
              <a:t>Psychotic depression</a:t>
            </a:r>
          </a:p>
          <a:p>
            <a:r>
              <a:rPr lang="en-GB" sz="2900" dirty="0"/>
              <a:t>Catatonia - SCZ</a:t>
            </a:r>
          </a:p>
          <a:p>
            <a:r>
              <a:rPr lang="en-GB" sz="2900" dirty="0"/>
              <a:t>Informed consent</a:t>
            </a:r>
          </a:p>
          <a:p>
            <a:r>
              <a:rPr lang="en-GB" sz="2900" dirty="0"/>
              <a:t>Safe environment</a:t>
            </a:r>
          </a:p>
          <a:p>
            <a:endParaRPr lang="en-GB" dirty="0"/>
          </a:p>
          <a:p>
            <a:endParaRPr lang="en-GB" dirty="0"/>
          </a:p>
          <a:p>
            <a:pPr marL="137160" indent="0" algn="ctr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92441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Medication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137160" indent="0" algn="just">
              <a:buNone/>
            </a:pPr>
            <a:r>
              <a:rPr lang="en-GB" dirty="0"/>
              <a:t>Nausea – Indigestion – Constipation – Diarrhoea - Ache</a:t>
            </a:r>
          </a:p>
          <a:p>
            <a:pPr marL="137160" indent="0" algn="just">
              <a:buNone/>
            </a:pPr>
            <a:r>
              <a:rPr lang="en-GB" dirty="0"/>
              <a:t>Agitation – Insomnia – Anxiety – Sexual Dysfunction</a:t>
            </a:r>
          </a:p>
          <a:p>
            <a:pPr marL="137160" indent="0" algn="just">
              <a:buNone/>
            </a:pPr>
            <a:r>
              <a:rPr lang="en-GB" dirty="0"/>
              <a:t>Stiffness – Restlessness – Sleepiness – Tardive Dyskinesia</a:t>
            </a:r>
          </a:p>
          <a:p>
            <a:pPr marL="137160" indent="0" algn="just">
              <a:buNone/>
            </a:pPr>
            <a:r>
              <a:rPr lang="en-GB" dirty="0"/>
              <a:t>Weight Gain – Slowness – Increased Thirst – Urinary Frequency – Muscle Weakness – Shaking – Drooling – Dry Skin – Headaches – Sweating – Goitre – Feinting  Bradycardia – Bradykinesia – Increased Appetite  Confusion – Memory Loss – Tinnitus – Visual Disturbance</a:t>
            </a:r>
          </a:p>
          <a:p>
            <a:pPr marL="137160" indent="0" algn="just">
              <a:buNone/>
            </a:pPr>
            <a:r>
              <a:rPr lang="en-GB" dirty="0"/>
              <a:t>Ataxia – Skin Rashes – Itchiness – Hair Loss – Fluid Retention – Reduced WBC – Chills – Fever – Anhedonia </a:t>
            </a:r>
          </a:p>
          <a:p>
            <a:pPr marL="137160" indent="0" algn="just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139981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MH and 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en-GB" dirty="0"/>
              <a:t>4.1 times the overall risk of premature death </a:t>
            </a:r>
            <a:r>
              <a:rPr lang="en-GB" sz="1100" dirty="0"/>
              <a:t>(4)</a:t>
            </a:r>
          </a:p>
          <a:p>
            <a:r>
              <a:rPr lang="en-GB" dirty="0"/>
              <a:t>Dying up to 20 years too early </a:t>
            </a:r>
            <a:r>
              <a:rPr lang="en-GB" sz="1100" dirty="0"/>
              <a:t>(5)  </a:t>
            </a:r>
          </a:p>
          <a:p>
            <a:r>
              <a:rPr lang="en-GB" dirty="0"/>
              <a:t>Twice the risk of diabetes </a:t>
            </a:r>
            <a:r>
              <a:rPr lang="en-GB" sz="1100" dirty="0"/>
              <a:t>(6)</a:t>
            </a:r>
          </a:p>
          <a:p>
            <a:r>
              <a:rPr lang="en-GB" dirty="0"/>
              <a:t>3 times the risk of hypertension </a:t>
            </a:r>
            <a:r>
              <a:rPr lang="en-GB" sz="1100" dirty="0"/>
              <a:t>(7)</a:t>
            </a:r>
          </a:p>
          <a:p>
            <a:r>
              <a:rPr lang="en-GB" dirty="0"/>
              <a:t>10 fold increase in deaths from respiratory disease </a:t>
            </a:r>
            <a:r>
              <a:rPr lang="en-GB" sz="1100" dirty="0"/>
              <a:t>(7)</a:t>
            </a:r>
          </a:p>
          <a:p>
            <a:r>
              <a:rPr lang="en-GB" dirty="0"/>
              <a:t>Physical disease is under-diagnosed and under treated in people with schizophrenia </a:t>
            </a:r>
            <a:r>
              <a:rPr lang="en-GB" sz="1100" dirty="0"/>
              <a:t>(8)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27081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 and MH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en-GB" dirty="0"/>
              <a:t>30% stroke patients suffer depression </a:t>
            </a:r>
            <a:r>
              <a:rPr lang="en-GB" sz="1100" dirty="0"/>
              <a:t>(11)</a:t>
            </a:r>
          </a:p>
          <a:p>
            <a:r>
              <a:rPr lang="en-GB" dirty="0"/>
              <a:t>Long term physical morbidity = 3 times more likely to have MH problems than population </a:t>
            </a:r>
            <a:r>
              <a:rPr lang="en-GB" sz="1100" dirty="0"/>
              <a:t>(12)</a:t>
            </a:r>
          </a:p>
          <a:p>
            <a:r>
              <a:rPr lang="en-GB" dirty="0"/>
              <a:t>Major depression 4 times greater in people with chronic LBP </a:t>
            </a:r>
            <a:r>
              <a:rPr lang="en-GB" sz="1100" dirty="0"/>
              <a:t>(13)</a:t>
            </a:r>
          </a:p>
          <a:p>
            <a:r>
              <a:rPr lang="en-GB" dirty="0"/>
              <a:t>Gulliver et al. 2015 – half of elite athletes suffering symptoms of mental ill health </a:t>
            </a:r>
            <a:r>
              <a:rPr lang="en-GB" sz="1100" dirty="0"/>
              <a:t>(14) </a:t>
            </a:r>
          </a:p>
          <a:p>
            <a:r>
              <a:rPr lang="en-GB" dirty="0" err="1"/>
              <a:t>Fipro</a:t>
            </a:r>
            <a:r>
              <a:rPr lang="en-GB" dirty="0"/>
              <a:t> study 2015 – 38% professional footballers suffering with depression (13% in gen pop) </a:t>
            </a:r>
            <a:r>
              <a:rPr lang="en-GB" sz="1100" dirty="0"/>
              <a:t>(15)</a:t>
            </a:r>
          </a:p>
          <a:p>
            <a:pPr marL="13716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341784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Anterior Insula and Anterior Cingulate Cortex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772883"/>
            <a:ext cx="5915000" cy="4525963"/>
          </a:xfrm>
        </p:spPr>
        <p:txBody>
          <a:bodyPr/>
          <a:lstStyle/>
          <a:p>
            <a:r>
              <a:rPr lang="en-GB" dirty="0"/>
              <a:t>Emotions, experience, perceptions.</a:t>
            </a:r>
          </a:p>
          <a:p>
            <a:r>
              <a:rPr lang="en-GB" dirty="0"/>
              <a:t>fMRI studies – same regions activated with pain</a:t>
            </a:r>
          </a:p>
          <a:p>
            <a:r>
              <a:rPr lang="en-GB" dirty="0" err="1"/>
              <a:t>DeWall</a:t>
            </a:r>
            <a:r>
              <a:rPr lang="en-GB" dirty="0"/>
              <a:t> et al 2010 – paracetamol reduces psychological pain/hurt </a:t>
            </a:r>
            <a:r>
              <a:rPr lang="en-GB" sz="1100" dirty="0"/>
              <a:t>(16)</a:t>
            </a:r>
          </a:p>
          <a:p>
            <a:r>
              <a:rPr lang="en-GB" dirty="0"/>
              <a:t>Demonstrating substantial overlap between physical and psychological pain.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pic>
        <p:nvPicPr>
          <p:cNvPr id="1026" name="Picture 2" descr="http://www.dialogues-cns.org/figures/DialoguesClinNeurosci-13-453-g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44283"/>
            <a:ext cx="19176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3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Brief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412776"/>
            <a:ext cx="8435280" cy="4824536"/>
          </a:xfrm>
        </p:spPr>
        <p:txBody>
          <a:bodyPr/>
          <a:lstStyle/>
          <a:p>
            <a:r>
              <a:rPr lang="en-GB" dirty="0"/>
              <a:t>Humans are incredibly complex creatures</a:t>
            </a:r>
          </a:p>
          <a:p>
            <a:r>
              <a:rPr lang="en-GB" dirty="0"/>
              <a:t>Mental illness is common</a:t>
            </a:r>
          </a:p>
          <a:p>
            <a:r>
              <a:rPr lang="en-GB" dirty="0"/>
              <a:t>Even more common with physical morbidity</a:t>
            </a:r>
          </a:p>
          <a:p>
            <a:r>
              <a:rPr lang="en-GB" dirty="0"/>
              <a:t>Linked to poor physical health and early death</a:t>
            </a:r>
          </a:p>
          <a:p>
            <a:r>
              <a:rPr lang="en-GB" dirty="0"/>
              <a:t>You </a:t>
            </a:r>
            <a:r>
              <a:rPr lang="en-GB" u="sng" dirty="0"/>
              <a:t>will</a:t>
            </a:r>
            <a:r>
              <a:rPr lang="en-GB" dirty="0"/>
              <a:t> have mentally unwell patients in every specialty of physiotherapy</a:t>
            </a:r>
          </a:p>
          <a:p>
            <a:pPr marL="137160" indent="0">
              <a:buNone/>
            </a:pPr>
            <a:r>
              <a:rPr lang="en-GB" i="1" dirty="0"/>
              <a:t>Therefore:</a:t>
            </a:r>
            <a:endParaRPr lang="en-GB" dirty="0"/>
          </a:p>
          <a:p>
            <a:r>
              <a:rPr lang="en-GB" dirty="0"/>
              <a:t>Every physiotherapist should understand:</a:t>
            </a:r>
          </a:p>
          <a:p>
            <a:pPr marL="1456182" lvl="3" indent="-514350">
              <a:buAutoNum type="arabicPeriod"/>
            </a:pPr>
            <a:r>
              <a:rPr lang="en-GB" dirty="0"/>
              <a:t>Symptoms of mental illness</a:t>
            </a:r>
          </a:p>
          <a:p>
            <a:pPr marL="1456182" lvl="3" indent="-514350">
              <a:buAutoNum type="arabicPeriod"/>
            </a:pPr>
            <a:r>
              <a:rPr lang="en-GB" dirty="0"/>
              <a:t>Treatments for mental illness – side effects</a:t>
            </a:r>
          </a:p>
          <a:p>
            <a:pPr marL="1456182" lvl="3" indent="-514350">
              <a:buAutoNum type="arabicPeriod"/>
            </a:pPr>
            <a:r>
              <a:rPr lang="en-GB" dirty="0"/>
              <a:t>Impact of mental illness on physiotherapy Rx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64750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09160"/>
          </a:xfrm>
        </p:spPr>
        <p:txBody>
          <a:bodyPr>
            <a:normAutofit/>
          </a:bodyPr>
          <a:lstStyle/>
          <a:p>
            <a:pPr marL="365760" indent="-228600">
              <a:buAutoNum type="arabicPeriod"/>
            </a:pPr>
            <a:r>
              <a:rPr lang="en-GB" sz="1000" dirty="0" err="1"/>
              <a:t>Vos</a:t>
            </a:r>
            <a:r>
              <a:rPr lang="en-GB" sz="1000" dirty="0"/>
              <a:t>, T., et al. (2013) Global, regional, and national incidence, prevalence, and years lived with disability for 301 acute and chronic diseases and injuries in 188 countries, 1990–2013: a systematic analysis for the Global Burden of Disease Study. </a:t>
            </a:r>
            <a:r>
              <a:rPr lang="en-GB" sz="1000" i="1" dirty="0"/>
              <a:t>The Lancet</a:t>
            </a:r>
            <a:r>
              <a:rPr lang="en-GB" sz="1000" dirty="0"/>
              <a:t>. 386 (9995). pp. 743-800.</a:t>
            </a:r>
          </a:p>
          <a:p>
            <a:pPr marL="365760" indent="-228600">
              <a:buAutoNum type="arabicPeriod"/>
            </a:pPr>
            <a:r>
              <a:rPr lang="en-GB" sz="1000" dirty="0"/>
              <a:t>McManus S, </a:t>
            </a:r>
            <a:r>
              <a:rPr lang="en-GB" sz="1000" dirty="0" err="1"/>
              <a:t>Bebbington</a:t>
            </a:r>
            <a:r>
              <a:rPr lang="en-GB" sz="1000" dirty="0"/>
              <a:t> P, Jenkins R, </a:t>
            </a:r>
            <a:r>
              <a:rPr lang="en-GB" sz="1000" dirty="0" err="1"/>
              <a:t>Brugha</a:t>
            </a:r>
            <a:r>
              <a:rPr lang="en-GB" sz="1000" dirty="0"/>
              <a:t> T. (eds.) (2016) Mental health and wellbeing in England: Adult Psychiatric Morbidity Survey 2014. Leeds: NHS Digital. Available .</a:t>
            </a:r>
          </a:p>
          <a:p>
            <a:pPr marL="365760" indent="-228600">
              <a:buAutoNum type="arabicPeriod"/>
            </a:pPr>
            <a:r>
              <a:rPr lang="en-GB" sz="1000" dirty="0"/>
              <a:t>Metalhealth.org.uk (2015)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Newman SC, Bland RC. (1991). Mortality in a cohort of patients with schizophrenia: a record linkage study. Can J Psychiatry 36, pp 239–45.</a:t>
            </a:r>
          </a:p>
          <a:p>
            <a:pPr marL="365760" indent="-228600">
              <a:buFont typeface="Wingdings 2"/>
              <a:buAutoNum type="arabicPeriod"/>
            </a:pPr>
            <a:r>
              <a:rPr lang="en-GB" sz="1000" dirty="0"/>
              <a:t>Brown S, Kim M, Mitchell C and </a:t>
            </a:r>
            <a:r>
              <a:rPr lang="en-GB" sz="1000" dirty="0" err="1"/>
              <a:t>Inskip</a:t>
            </a:r>
            <a:r>
              <a:rPr lang="en-GB" sz="1000" dirty="0"/>
              <a:t> H., (2010). Twenty-five year mortality of a community cohort with schizophrenia. British Journal of Psychiatry 196 pp 116–21. 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Royal College of Psychiatrists, 2013 ‘Whole person care: from rhetoric to reality. Achieving parity between mental and physical health’, Occasional paper OP88.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Mental health and smoking: a position statement (2008), Faculty of Public Health.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Smith DJ, </a:t>
            </a:r>
            <a:r>
              <a:rPr lang="en-GB" sz="1000" dirty="0" err="1"/>
              <a:t>Langan</a:t>
            </a:r>
            <a:r>
              <a:rPr lang="en-GB" sz="1000" dirty="0"/>
              <a:t> J, McLean G</a:t>
            </a:r>
            <a:r>
              <a:rPr lang="en-GB" sz="1000" i="1" dirty="0"/>
              <a:t>, et al</a:t>
            </a:r>
            <a:r>
              <a:rPr lang="en-GB" sz="1000" dirty="0"/>
              <a:t> Schizophrenia is associated with excess multiple physical-health comorbidities but low levels of recorded cardiovascular disease in primary care: cross-sectional study. </a:t>
            </a:r>
            <a:r>
              <a:rPr lang="en-GB" sz="1000" i="1" dirty="0"/>
              <a:t>BMJ Open </a:t>
            </a:r>
            <a:r>
              <a:rPr lang="en-GB" sz="1000" dirty="0"/>
              <a:t>2013;</a:t>
            </a:r>
            <a:r>
              <a:rPr lang="en-GB" sz="1000" b="1" dirty="0"/>
              <a:t>3:</a:t>
            </a:r>
            <a:r>
              <a:rPr lang="en-GB" sz="1000" dirty="0"/>
              <a:t>e002808. </a:t>
            </a:r>
            <a:r>
              <a:rPr lang="en-GB" sz="1000" dirty="0" err="1"/>
              <a:t>doi</a:t>
            </a:r>
            <a:r>
              <a:rPr lang="en-GB" sz="1000" dirty="0"/>
              <a:t>: 10.1136/bmjopen-2013-002808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Pinto R, Ashworth M, Jones R. Schizophrenia in black </a:t>
            </a:r>
            <a:r>
              <a:rPr lang="en-GB" sz="1000" dirty="0" err="1"/>
              <a:t>Caribbeans</a:t>
            </a:r>
            <a:r>
              <a:rPr lang="en-GB" sz="1000" dirty="0"/>
              <a:t> living in the UK: an exploration of underlying causes of the high incidence rate. </a:t>
            </a:r>
            <a:r>
              <a:rPr lang="en-GB" sz="1000" i="1" dirty="0"/>
              <a:t>The British Journal of General Practice</a:t>
            </a:r>
            <a:r>
              <a:rPr lang="en-GB" sz="1000" dirty="0"/>
              <a:t>. 2008;58(551):429-434. doi:10.3399/bjgp08X299254.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 err="1"/>
              <a:t>Fearon</a:t>
            </a:r>
            <a:r>
              <a:rPr lang="en-GB" sz="1000" dirty="0"/>
              <a:t> P, </a:t>
            </a:r>
            <a:r>
              <a:rPr lang="en-GB" sz="1000" dirty="0" err="1"/>
              <a:t>Kirkbride</a:t>
            </a:r>
            <a:r>
              <a:rPr lang="en-GB" sz="1000" dirty="0"/>
              <a:t> J, Morgan C, et al. Incidence of schizophrenia and other psychoses in ethnic minority groups: results from the MRC ÆSOP Study. </a:t>
            </a:r>
            <a:r>
              <a:rPr lang="en-GB" sz="1000" dirty="0" err="1"/>
              <a:t>Psychol</a:t>
            </a:r>
            <a:r>
              <a:rPr lang="en-GB" sz="1000" dirty="0"/>
              <a:t> Med. 2006;36(11):1541–1550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 err="1"/>
              <a:t>Paolucci</a:t>
            </a:r>
            <a:r>
              <a:rPr lang="en-GB" sz="1000" dirty="0"/>
              <a:t> S. Epidemiology and treatment of post-stroke depression. </a:t>
            </a:r>
            <a:r>
              <a:rPr lang="en-GB" sz="1000" i="1" dirty="0"/>
              <a:t>Neuropsychiatric Disease and Treatment</a:t>
            </a:r>
            <a:r>
              <a:rPr lang="en-GB" sz="1000" dirty="0"/>
              <a:t>. 2008;4(1):145-154.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Naylor, C. (et al) The King’s Fund: Long Term Conditions and Mental Health (2012). Available online.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Sullivan, M. J., (et al)  The treatment of depression in chronic low back pain. </a:t>
            </a:r>
            <a:r>
              <a:rPr lang="en-GB" sz="1000" i="1" dirty="0"/>
              <a:t>Pain</a:t>
            </a:r>
            <a:r>
              <a:rPr lang="en-GB" sz="1000" dirty="0"/>
              <a:t> (1992). Available online.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Gulliver, A., Griffiths, K. M., Mackinnon, A., </a:t>
            </a:r>
            <a:r>
              <a:rPr lang="en-GB" sz="1000" dirty="0" err="1"/>
              <a:t>Batterham</a:t>
            </a:r>
            <a:r>
              <a:rPr lang="en-GB" sz="1000" dirty="0"/>
              <a:t>, P. J., and </a:t>
            </a:r>
            <a:r>
              <a:rPr lang="en-GB" sz="1000" dirty="0" err="1"/>
              <a:t>Stanimirovic</a:t>
            </a:r>
            <a:r>
              <a:rPr lang="en-GB" sz="1000" dirty="0"/>
              <a:t>, R. (2015). The mental health of Australian elite athletes. </a:t>
            </a:r>
            <a:r>
              <a:rPr lang="en-GB" sz="1000" i="1" dirty="0"/>
              <a:t>J. Sci. Med. Sport</a:t>
            </a:r>
            <a:r>
              <a:rPr lang="en-GB" sz="1000" dirty="0"/>
              <a:t> 18, 255–261.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/>
              <a:t>Guardian UK 2015, report on </a:t>
            </a:r>
            <a:r>
              <a:rPr lang="en-GB" sz="1000" dirty="0" err="1"/>
              <a:t>Fipro</a:t>
            </a:r>
            <a:r>
              <a:rPr lang="en-GB" sz="1000" dirty="0"/>
              <a:t> study. Available at: https://www.theguardian.com/football/2015/oct/06/depression-professional-football-fifpro-survey</a:t>
            </a:r>
          </a:p>
          <a:p>
            <a:pPr marL="365760" lvl="0" indent="-228600">
              <a:buFont typeface="Wingdings 2"/>
              <a:buAutoNum type="arabicPeriod"/>
            </a:pPr>
            <a:r>
              <a:rPr lang="en-GB" sz="1000" dirty="0" err="1"/>
              <a:t>DeWall</a:t>
            </a:r>
            <a:r>
              <a:rPr lang="en-GB" sz="1000" dirty="0"/>
              <a:t>, N. C., et al. Acetaminophen Reduces Social Pain. </a:t>
            </a:r>
            <a:r>
              <a:rPr lang="en-GB" sz="1000" i="1" dirty="0"/>
              <a:t>Psychological Science </a:t>
            </a:r>
            <a:r>
              <a:rPr lang="en-GB" sz="1000" dirty="0"/>
              <a:t>(2010). Available  Online.</a:t>
            </a:r>
          </a:p>
          <a:p>
            <a:pPr marL="365760" lvl="0" indent="-228600">
              <a:buFont typeface="Wingdings 2"/>
              <a:buAutoNum type="arabicPeriod"/>
            </a:pPr>
            <a:endParaRPr lang="en-GB" sz="1000" dirty="0"/>
          </a:p>
          <a:p>
            <a:pPr marL="365760" lvl="0" indent="-228600">
              <a:buFont typeface="Wingdings 2"/>
              <a:buAutoNum type="arabicPeriod"/>
            </a:pPr>
            <a:endParaRPr lang="en-GB" sz="1000" dirty="0"/>
          </a:p>
          <a:p>
            <a:pPr marL="365760" indent="-228600">
              <a:buFont typeface="Wingdings 2"/>
              <a:buAutoNum type="arabicPeriod"/>
            </a:pPr>
            <a:endParaRPr lang="en-GB" sz="1000" dirty="0"/>
          </a:p>
          <a:p>
            <a:pPr marL="365760" lvl="0" indent="-228600">
              <a:buFont typeface="Wingdings 2"/>
              <a:buAutoNum type="arabicPeriod"/>
            </a:pPr>
            <a:endParaRPr lang="en-GB" sz="1000" dirty="0"/>
          </a:p>
          <a:p>
            <a:pPr marL="365760" indent="-228600">
              <a:buAutoNum type="arabicPeriod"/>
            </a:pPr>
            <a:endParaRPr lang="en-GB" sz="1000" dirty="0"/>
          </a:p>
          <a:p>
            <a:pPr marL="365760" indent="-228600">
              <a:buAutoNum type="arabicPeriod"/>
            </a:pPr>
            <a:endParaRPr lang="en-GB" sz="1000" dirty="0"/>
          </a:p>
          <a:p>
            <a:pPr marL="365760" indent="-228600">
              <a:buAutoNum type="arabicPeriod"/>
            </a:pPr>
            <a:endParaRPr lang="en-GB" sz="1000" dirty="0"/>
          </a:p>
          <a:p>
            <a:pPr marL="365760" indent="-228600">
              <a:buAutoNum type="arabicPeriod"/>
            </a:pPr>
            <a:endParaRPr lang="en-GB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88596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Mental Health?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139136" cy="4637112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Psychological well being</a:t>
            </a:r>
          </a:p>
          <a:p>
            <a:r>
              <a:rPr lang="en-GB" sz="2600" dirty="0"/>
              <a:t>Ability to enjoy life</a:t>
            </a:r>
          </a:p>
          <a:p>
            <a:r>
              <a:rPr lang="en-GB" sz="2600" dirty="0"/>
              <a:t>Mental performance</a:t>
            </a:r>
          </a:p>
          <a:p>
            <a:r>
              <a:rPr lang="en-GB" sz="2600" dirty="0"/>
              <a:t>Productivity</a:t>
            </a:r>
          </a:p>
          <a:p>
            <a:r>
              <a:rPr lang="en-GB" sz="2600" dirty="0"/>
              <a:t>Societal norms</a:t>
            </a:r>
          </a:p>
          <a:p>
            <a:r>
              <a:rPr lang="en-GB" sz="2600" dirty="0"/>
              <a:t>Consistency – mood, behaviour, functioning.</a:t>
            </a:r>
          </a:p>
          <a:p>
            <a:r>
              <a:rPr lang="en-GB" sz="2600" dirty="0"/>
              <a:t>Level of function</a:t>
            </a:r>
          </a:p>
          <a:p>
            <a:r>
              <a:rPr lang="en-GB" sz="2600" dirty="0"/>
              <a:t>Ability to cope</a:t>
            </a:r>
          </a:p>
          <a:p>
            <a:r>
              <a:rPr lang="en-GB" sz="2600" dirty="0"/>
              <a:t>Behavioural adjustment</a:t>
            </a:r>
          </a:p>
          <a:p>
            <a:r>
              <a:rPr lang="en-GB" sz="2600" dirty="0"/>
              <a:t>Circumstantial</a:t>
            </a:r>
          </a:p>
          <a:p>
            <a:endParaRPr lang="en-GB" sz="51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pic>
        <p:nvPicPr>
          <p:cNvPr id="1026" name="Picture 2" descr="Image result for happy old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133" y="4437112"/>
            <a:ext cx="3505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4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Mental illness is one of the main causes of disease burden worldwide </a:t>
            </a:r>
            <a:r>
              <a:rPr lang="en-GB" sz="1100" dirty="0"/>
              <a:t>(1)</a:t>
            </a:r>
            <a:r>
              <a:rPr lang="en-GB" dirty="0"/>
              <a:t>.</a:t>
            </a:r>
          </a:p>
          <a:p>
            <a:r>
              <a:rPr lang="en-GB" dirty="0"/>
              <a:t>1 in 6 in the last week, 1 in 4 in the last year </a:t>
            </a:r>
            <a:r>
              <a:rPr lang="en-GB" sz="1100" dirty="0"/>
              <a:t>(2)</a:t>
            </a:r>
            <a:r>
              <a:rPr lang="en-GB" dirty="0"/>
              <a:t>.</a:t>
            </a:r>
          </a:p>
          <a:p>
            <a:r>
              <a:rPr lang="en-GB" dirty="0"/>
              <a:t>UK cost = £100bn per year </a:t>
            </a:r>
            <a:r>
              <a:rPr lang="en-GB" sz="1100" dirty="0"/>
              <a:t>(3)</a:t>
            </a:r>
            <a:r>
              <a:rPr lang="en-GB" dirty="0"/>
              <a:t>.</a:t>
            </a:r>
          </a:p>
          <a:p>
            <a:r>
              <a:rPr lang="en-GB" dirty="0"/>
              <a:t>30% people with chronic physical illness </a:t>
            </a:r>
            <a:r>
              <a:rPr lang="en-GB" sz="1100" dirty="0"/>
              <a:t>(3)</a:t>
            </a:r>
            <a:r>
              <a:rPr lang="en-GB" dirty="0"/>
              <a:t>.</a:t>
            </a:r>
          </a:p>
          <a:p>
            <a:r>
              <a:rPr lang="en-GB" dirty="0"/>
              <a:t>6,233 suicides recorded in the UK in 2013 </a:t>
            </a:r>
            <a:r>
              <a:rPr lang="en-GB" sz="1100" dirty="0"/>
              <a:t>(3)</a:t>
            </a:r>
            <a:r>
              <a:rPr lang="en-GB" dirty="0"/>
              <a:t>.</a:t>
            </a:r>
          </a:p>
          <a:p>
            <a:r>
              <a:rPr lang="en-GB" dirty="0"/>
              <a:t>Prevalence =relevance.</a:t>
            </a:r>
          </a:p>
          <a:p>
            <a:pPr marL="13716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128462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MH Diagnoses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Depression</a:t>
            </a:r>
          </a:p>
          <a:p>
            <a:r>
              <a:rPr lang="en-GB" dirty="0"/>
              <a:t>Anxiety</a:t>
            </a:r>
          </a:p>
          <a:p>
            <a:r>
              <a:rPr lang="en-GB" dirty="0"/>
              <a:t>Bipolar disorder</a:t>
            </a:r>
          </a:p>
          <a:p>
            <a:r>
              <a:rPr lang="en-GB" dirty="0"/>
              <a:t>Schizophrenia</a:t>
            </a:r>
          </a:p>
          <a:p>
            <a:r>
              <a:rPr lang="en-GB" dirty="0"/>
              <a:t>Bipolar-affective disorder</a:t>
            </a:r>
          </a:p>
          <a:p>
            <a:r>
              <a:rPr lang="en-GB" dirty="0" err="1"/>
              <a:t>Schizo</a:t>
            </a:r>
            <a:r>
              <a:rPr lang="en-GB" dirty="0"/>
              <a:t>-affective disorder</a:t>
            </a:r>
          </a:p>
          <a:p>
            <a:r>
              <a:rPr lang="en-GB" dirty="0"/>
              <a:t>Personality disorders</a:t>
            </a:r>
          </a:p>
          <a:p>
            <a:r>
              <a:rPr lang="en-GB" dirty="0"/>
              <a:t>Eating disorders</a:t>
            </a:r>
          </a:p>
          <a:p>
            <a:r>
              <a:rPr lang="en-GB" dirty="0"/>
              <a:t>Addiction</a:t>
            </a:r>
          </a:p>
          <a:p>
            <a:r>
              <a:rPr lang="en-GB" dirty="0"/>
              <a:t>PTSD</a:t>
            </a:r>
          </a:p>
          <a:p>
            <a:r>
              <a:rPr lang="en-GB" dirty="0"/>
              <a:t>OCD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Joseph Korge</a:t>
            </a:r>
          </a:p>
        </p:txBody>
      </p:sp>
      <p:sp>
        <p:nvSpPr>
          <p:cNvPr id="5" name="AutoShape 2" descr="Image result for mental heal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mental healt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Image result for mental health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803342" cy="292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Bipolar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132474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Episodes of depression and elation</a:t>
            </a:r>
          </a:p>
          <a:p>
            <a:r>
              <a:rPr lang="en-GB" dirty="0"/>
              <a:t>Mood instability – 1% of population</a:t>
            </a:r>
            <a:r>
              <a:rPr lang="en-GB" sz="1200" dirty="0"/>
              <a:t>(3)</a:t>
            </a:r>
            <a:r>
              <a:rPr lang="en-GB" dirty="0"/>
              <a:t>.</a:t>
            </a:r>
          </a:p>
          <a:p>
            <a:r>
              <a:rPr lang="en-GB" dirty="0"/>
              <a:t>Type I, Type II, Rapid Cycling, </a:t>
            </a:r>
            <a:r>
              <a:rPr lang="en-GB" dirty="0" err="1"/>
              <a:t>Cyclothymia</a:t>
            </a:r>
            <a:r>
              <a:rPr lang="en-GB" dirty="0"/>
              <a:t>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Joseph Korge</a:t>
            </a:r>
          </a:p>
        </p:txBody>
      </p:sp>
      <p:pic>
        <p:nvPicPr>
          <p:cNvPr id="1026" name="Picture 2" descr="Image result for bipolar disor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836712"/>
            <a:ext cx="160243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85" y="3140968"/>
            <a:ext cx="762000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52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Bipolar Disorder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95536" y="2780928"/>
            <a:ext cx="4038600" cy="377728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Constant sadness</a:t>
            </a:r>
          </a:p>
          <a:p>
            <a:r>
              <a:rPr lang="en-GB" dirty="0"/>
              <a:t>Loss of appetite</a:t>
            </a:r>
          </a:p>
          <a:p>
            <a:r>
              <a:rPr lang="en-GB" dirty="0"/>
              <a:t>Anhedonia</a:t>
            </a:r>
          </a:p>
          <a:p>
            <a:r>
              <a:rPr lang="en-GB" dirty="0"/>
              <a:t>Nihilism</a:t>
            </a:r>
          </a:p>
          <a:p>
            <a:r>
              <a:rPr lang="en-GB" dirty="0"/>
              <a:t>Low self-esteem</a:t>
            </a:r>
          </a:p>
          <a:p>
            <a:r>
              <a:rPr lang="en-GB" dirty="0"/>
              <a:t>Isolation</a:t>
            </a:r>
          </a:p>
          <a:p>
            <a:r>
              <a:rPr lang="en-GB" dirty="0"/>
              <a:t>Poor sleep and self care</a:t>
            </a:r>
          </a:p>
          <a:p>
            <a:r>
              <a:rPr lang="en-GB" dirty="0"/>
              <a:t>Avoiding eye contact</a:t>
            </a:r>
          </a:p>
          <a:p>
            <a:r>
              <a:rPr lang="en-GB" dirty="0"/>
              <a:t>Suicidality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99787" y="2852936"/>
            <a:ext cx="3816424" cy="377728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Very happy</a:t>
            </a:r>
          </a:p>
          <a:p>
            <a:r>
              <a:rPr lang="en-GB" dirty="0"/>
              <a:t>Flight of ideas</a:t>
            </a:r>
          </a:p>
          <a:p>
            <a:r>
              <a:rPr lang="en-GB" dirty="0"/>
              <a:t>Full of energy</a:t>
            </a:r>
          </a:p>
          <a:p>
            <a:r>
              <a:rPr lang="en-GB" dirty="0"/>
              <a:t>Over exercising</a:t>
            </a:r>
          </a:p>
          <a:p>
            <a:r>
              <a:rPr lang="en-GB" dirty="0"/>
              <a:t>Reckless spending</a:t>
            </a:r>
          </a:p>
          <a:p>
            <a:r>
              <a:rPr lang="en-GB" dirty="0"/>
              <a:t>Disinhibition</a:t>
            </a:r>
          </a:p>
          <a:p>
            <a:r>
              <a:rPr lang="en-GB" dirty="0"/>
              <a:t>Grandiosity</a:t>
            </a:r>
          </a:p>
          <a:p>
            <a:r>
              <a:rPr lang="en-GB" dirty="0"/>
              <a:t>Frustrated with others who aren’t as happy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pic>
        <p:nvPicPr>
          <p:cNvPr id="2050" name="Picture 2" descr="Image result for sad e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04664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303851"/>
            <a:ext cx="3147527" cy="130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8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en-GB" dirty="0"/>
              <a:t>Schizophrenia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5256584" cy="5112568"/>
          </a:xfrm>
        </p:spPr>
        <p:txBody>
          <a:bodyPr>
            <a:normAutofit lnSpcReduction="10000"/>
          </a:bodyPr>
          <a:lstStyle/>
          <a:p>
            <a:r>
              <a:rPr lang="en-GB" sz="2200" dirty="0"/>
              <a:t>Abnormal social behaviour</a:t>
            </a:r>
          </a:p>
          <a:p>
            <a:r>
              <a:rPr lang="en-GB" sz="2200" dirty="0"/>
              <a:t>Inability to understand what is real</a:t>
            </a:r>
          </a:p>
          <a:p>
            <a:r>
              <a:rPr lang="en-GB" sz="2200" dirty="0"/>
              <a:t>Hallucinations</a:t>
            </a:r>
          </a:p>
          <a:p>
            <a:r>
              <a:rPr lang="en-GB" sz="2200" dirty="0"/>
              <a:t>False beliefs</a:t>
            </a:r>
          </a:p>
          <a:p>
            <a:r>
              <a:rPr lang="en-GB" sz="2200" dirty="0"/>
              <a:t>0.3-0.7% prevalence</a:t>
            </a:r>
          </a:p>
          <a:p>
            <a:r>
              <a:rPr lang="en-GB" sz="2200" dirty="0"/>
              <a:t>Risk factors include genetics, being male, cannabis use, older parents, being raised in a city.</a:t>
            </a:r>
          </a:p>
          <a:p>
            <a:r>
              <a:rPr lang="en-GB" sz="2200" dirty="0"/>
              <a:t>Culture must be considered</a:t>
            </a:r>
          </a:p>
          <a:p>
            <a:r>
              <a:rPr lang="en-GB" sz="2200" dirty="0"/>
              <a:t>Paranoia</a:t>
            </a:r>
          </a:p>
          <a:p>
            <a:r>
              <a:rPr lang="en-GB" sz="2200" dirty="0"/>
              <a:t>Split Personality</a:t>
            </a:r>
          </a:p>
          <a:p>
            <a:r>
              <a:rPr lang="en-GB" sz="2400" dirty="0"/>
              <a:t>https://www.youtube.com/watch?v=SN1GCoVzxGg</a:t>
            </a:r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pic>
        <p:nvPicPr>
          <p:cNvPr id="1026" name="Picture 2" descr="Artistic view of how the world feels like with schizophrenia - journal.pmed.0020146.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268760"/>
            <a:ext cx="2736304" cy="274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827584" y="5013176"/>
            <a:ext cx="2160240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21088"/>
            <a:ext cx="2736304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6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Culture and Schizophrenia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Incidence of SCZ in black African and Caribbean population much higher than white population in UK </a:t>
            </a:r>
            <a:r>
              <a:rPr lang="en-GB" sz="1200" dirty="0"/>
              <a:t>(9)</a:t>
            </a:r>
          </a:p>
          <a:p>
            <a:r>
              <a:rPr lang="en-GB" dirty="0"/>
              <a:t>Nine times more likely </a:t>
            </a:r>
            <a:r>
              <a:rPr lang="en-GB" sz="1100" dirty="0"/>
              <a:t>(10)</a:t>
            </a:r>
          </a:p>
          <a:p>
            <a:r>
              <a:rPr lang="en-GB" dirty="0"/>
              <a:t>Differences in culture?</a:t>
            </a:r>
          </a:p>
          <a:p>
            <a:r>
              <a:rPr lang="en-GB" dirty="0"/>
              <a:t>Trend has continued with second and third generation migrants.</a:t>
            </a:r>
          </a:p>
          <a:p>
            <a:r>
              <a:rPr lang="en-GB" dirty="0"/>
              <a:t>Many African religions include spiritual beliefs</a:t>
            </a:r>
          </a:p>
          <a:p>
            <a:r>
              <a:rPr lang="en-GB" dirty="0"/>
              <a:t>Shamanism – ability to connect with supernatural realm, an aspect of many religions.</a:t>
            </a:r>
          </a:p>
          <a:p>
            <a:r>
              <a:rPr lang="en-GB" dirty="0"/>
              <a:t>Ireland – delusions of sainthood</a:t>
            </a:r>
          </a:p>
          <a:p>
            <a:r>
              <a:rPr lang="en-GB" dirty="0"/>
              <a:t>Industrialised countries – delusions of surveillance</a:t>
            </a:r>
          </a:p>
          <a:p>
            <a:r>
              <a:rPr lang="en-GB" dirty="0"/>
              <a:t>Cultural/societal norms – who can diagnose?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</p:spTree>
    <p:extLst>
      <p:ext uri="{BB962C8B-B14F-4D97-AF65-F5344CB8AC3E}">
        <p14:creationId xmlns:p14="http://schemas.microsoft.com/office/powerpoint/2010/main" val="2912948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 of MH Rx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562" y="1762878"/>
            <a:ext cx="2883465" cy="1800200"/>
          </a:xfrm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en-GB" u="sng" dirty="0"/>
              <a:t>5000BC</a:t>
            </a:r>
            <a:r>
              <a:rPr lang="en-GB" dirty="0"/>
              <a:t> </a:t>
            </a:r>
          </a:p>
          <a:p>
            <a:r>
              <a:rPr lang="en-GB" dirty="0"/>
              <a:t>Skull trephination</a:t>
            </a:r>
          </a:p>
          <a:p>
            <a:r>
              <a:rPr lang="en-GB" dirty="0"/>
              <a:t>Lobotomies</a:t>
            </a:r>
          </a:p>
          <a:p>
            <a:r>
              <a:rPr lang="en-GB" dirty="0"/>
              <a:t>Exorcisms</a:t>
            </a:r>
          </a:p>
          <a:p>
            <a:r>
              <a:rPr lang="en-GB" dirty="0"/>
              <a:t>Isolation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Joseph Korge</a:t>
            </a:r>
          </a:p>
        </p:txBody>
      </p:sp>
      <p:pic>
        <p:nvPicPr>
          <p:cNvPr id="1026" name="Picture 2" descr="Image result for skull treph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2" y="4149080"/>
            <a:ext cx="2735254" cy="1832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994518" y="3608175"/>
            <a:ext cx="360040" cy="43204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2994518" y="4118045"/>
            <a:ext cx="3032875" cy="2301089"/>
          </a:xfrm>
          <a:ln>
            <a:solidFill>
              <a:srgbClr val="FFC000"/>
            </a:solidFill>
          </a:ln>
        </p:spPr>
        <p:txBody>
          <a:bodyPr>
            <a:normAutofit fontScale="70000" lnSpcReduction="20000"/>
          </a:bodyPr>
          <a:lstStyle/>
          <a:p>
            <a:pPr marL="137160" indent="0" algn="ctr">
              <a:buNone/>
            </a:pPr>
            <a:r>
              <a:rPr lang="en-GB" u="sng" dirty="0"/>
              <a:t>Ancient Greece</a:t>
            </a:r>
            <a:r>
              <a:rPr lang="en-GB" dirty="0"/>
              <a:t> </a:t>
            </a:r>
          </a:p>
          <a:p>
            <a:r>
              <a:rPr lang="en-GB" dirty="0"/>
              <a:t>Biomedical  model</a:t>
            </a:r>
          </a:p>
          <a:p>
            <a:r>
              <a:rPr lang="en-GB" dirty="0"/>
              <a:t>Blood letting</a:t>
            </a:r>
          </a:p>
          <a:p>
            <a:r>
              <a:rPr lang="en-GB" dirty="0"/>
              <a:t>Purging</a:t>
            </a:r>
          </a:p>
          <a:p>
            <a:r>
              <a:rPr lang="en-GB" dirty="0"/>
              <a:t>Imposing  balanced diets</a:t>
            </a:r>
          </a:p>
          <a:p>
            <a:r>
              <a:rPr lang="en-GB" dirty="0"/>
              <a:t>Environmental change</a:t>
            </a:r>
          </a:p>
          <a:p>
            <a:r>
              <a:rPr lang="en-GB" dirty="0"/>
              <a:t>Occupational change</a:t>
            </a:r>
          </a:p>
        </p:txBody>
      </p:sp>
      <p:pic>
        <p:nvPicPr>
          <p:cNvPr id="1028" name="Picture 4" descr="Image result for ancient greece blood lett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558" y="1729274"/>
            <a:ext cx="2246204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5724128" y="3694416"/>
            <a:ext cx="504056" cy="345807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6048063" y="1628732"/>
            <a:ext cx="2816851" cy="2016224"/>
          </a:xfrm>
          <a:ln>
            <a:solidFill>
              <a:srgbClr val="FFC000"/>
            </a:solidFill>
          </a:ln>
        </p:spPr>
        <p:txBody>
          <a:bodyPr>
            <a:normAutofit fontScale="62500" lnSpcReduction="20000"/>
          </a:bodyPr>
          <a:lstStyle/>
          <a:p>
            <a:pPr marL="137160" indent="0" algn="ctr">
              <a:buNone/>
            </a:pPr>
            <a:r>
              <a:rPr lang="en-GB" u="sng" dirty="0"/>
              <a:t>1</a:t>
            </a:r>
            <a:r>
              <a:rPr lang="en-GB" u="sng" baseline="30000" dirty="0"/>
              <a:t>st</a:t>
            </a:r>
            <a:r>
              <a:rPr lang="en-GB" u="sng" dirty="0"/>
              <a:t>-20</a:t>
            </a:r>
            <a:r>
              <a:rPr lang="en-GB" u="sng" baseline="30000" dirty="0"/>
              <a:t>th</a:t>
            </a:r>
            <a:r>
              <a:rPr lang="en-GB" u="sng" dirty="0"/>
              <a:t> Century</a:t>
            </a:r>
          </a:p>
          <a:p>
            <a:r>
              <a:rPr lang="en-GB" dirty="0"/>
              <a:t>Asylums, mad houses, workhouses.</a:t>
            </a:r>
          </a:p>
          <a:p>
            <a:r>
              <a:rPr lang="en-GB" dirty="0"/>
              <a:t>Religion</a:t>
            </a:r>
          </a:p>
          <a:p>
            <a:r>
              <a:rPr lang="en-GB" dirty="0"/>
              <a:t>Abandonment</a:t>
            </a:r>
          </a:p>
          <a:p>
            <a:r>
              <a:rPr lang="en-GB" dirty="0"/>
              <a:t>Abuse and restraint</a:t>
            </a:r>
          </a:p>
          <a:p>
            <a:r>
              <a:rPr lang="en-GB" dirty="0"/>
              <a:t>Confinement</a:t>
            </a:r>
          </a:p>
          <a:p>
            <a:r>
              <a:rPr lang="en-GB" dirty="0"/>
              <a:t>Untrained staff</a:t>
            </a:r>
          </a:p>
        </p:txBody>
      </p:sp>
      <p:pic>
        <p:nvPicPr>
          <p:cNvPr id="1030" name="Picture 6" descr="Image result for tranquilizer chai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67319"/>
            <a:ext cx="2016224" cy="2440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2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2" grpId="0" build="p" animBg="1"/>
      <p:bldP spid="1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1286</TotalTime>
  <Words>875</Words>
  <Application>Microsoft Office PowerPoint</Application>
  <PresentationFormat>On-screen Show (4:3)</PresentationFormat>
  <Paragraphs>217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Introduction to Mental health</vt:lpstr>
      <vt:lpstr>What is Mental Health?</vt:lpstr>
      <vt:lpstr>The Numbers</vt:lpstr>
      <vt:lpstr>MH Diagnoses</vt:lpstr>
      <vt:lpstr>Bipolar Disorder</vt:lpstr>
      <vt:lpstr>Bipolar Disorder</vt:lpstr>
      <vt:lpstr>Schizophrenia</vt:lpstr>
      <vt:lpstr>Culture and Schizophrenia</vt:lpstr>
      <vt:lpstr>History of MH Rx</vt:lpstr>
      <vt:lpstr>Modern MH Rx</vt:lpstr>
      <vt:lpstr>Medication Side effects</vt:lpstr>
      <vt:lpstr>MH and PH</vt:lpstr>
      <vt:lpstr>PH and MH</vt:lpstr>
      <vt:lpstr>Anterior Insula and Anterior Cingulate Cortex</vt:lpstr>
      <vt:lpstr>Brief Summary</vt:lpstr>
      <vt:lpstr>References</vt:lpstr>
    </vt:vector>
  </TitlesOfParts>
  <Company>Oxford Health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Physiotherapy in mental health</dc:title>
  <dc:creator>Korge Joseph (RNU) Oxford Health</dc:creator>
  <cp:lastModifiedBy>Joseph Korge</cp:lastModifiedBy>
  <cp:revision>66</cp:revision>
  <dcterms:created xsi:type="dcterms:W3CDTF">2016-02-03T13:50:43Z</dcterms:created>
  <dcterms:modified xsi:type="dcterms:W3CDTF">2017-02-12T18:18:21Z</dcterms:modified>
</cp:coreProperties>
</file>