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04" r:id="rId2"/>
    <p:sldId id="303" r:id="rId3"/>
    <p:sldId id="307" r:id="rId4"/>
    <p:sldId id="302" r:id="rId5"/>
    <p:sldId id="260" r:id="rId6"/>
    <p:sldId id="261" r:id="rId7"/>
    <p:sldId id="262" r:id="rId8"/>
    <p:sldId id="258" r:id="rId9"/>
    <p:sldId id="259" r:id="rId10"/>
    <p:sldId id="312" r:id="rId11"/>
    <p:sldId id="266" r:id="rId12"/>
    <p:sldId id="267" r:id="rId13"/>
    <p:sldId id="308" r:id="rId14"/>
    <p:sldId id="311" r:id="rId15"/>
    <p:sldId id="317" r:id="rId16"/>
    <p:sldId id="318" r:id="rId17"/>
    <p:sldId id="313" r:id="rId18"/>
    <p:sldId id="315" r:id="rId19"/>
    <p:sldId id="314" r:id="rId20"/>
    <p:sldId id="268" r:id="rId21"/>
    <p:sldId id="269" r:id="rId22"/>
    <p:sldId id="271" r:id="rId23"/>
    <p:sldId id="272" r:id="rId24"/>
    <p:sldId id="273" r:id="rId25"/>
    <p:sldId id="275" r:id="rId26"/>
    <p:sldId id="276" r:id="rId27"/>
    <p:sldId id="277" r:id="rId28"/>
    <p:sldId id="278" r:id="rId29"/>
    <p:sldId id="279" r:id="rId30"/>
    <p:sldId id="280" r:id="rId31"/>
    <p:sldId id="281" r:id="rId32"/>
    <p:sldId id="282" r:id="rId33"/>
    <p:sldId id="283" r:id="rId34"/>
    <p:sldId id="284" r:id="rId35"/>
    <p:sldId id="285" r:id="rId36"/>
    <p:sldId id="290" r:id="rId37"/>
    <p:sldId id="316" r:id="rId38"/>
    <p:sldId id="293" r:id="rId39"/>
    <p:sldId id="294" r:id="rId40"/>
    <p:sldId id="292" r:id="rId41"/>
    <p:sldId id="30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1"/>
    <p:restoredTop sz="92987"/>
  </p:normalViewPr>
  <p:slideViewPr>
    <p:cSldViewPr snapToGrid="0" snapToObjects="1">
      <p:cViewPr varScale="1">
        <p:scale>
          <a:sx n="104" d="100"/>
          <a:sy n="104" d="100"/>
        </p:scale>
        <p:origin x="1080" y="2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D17AA-B85D-4C4D-A588-ADA6BB59D190}" type="datetimeFigureOut">
              <a:rPr lang="en-US" smtClean="0"/>
              <a:t>11/7/17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C4BFB-3A4C-BF4D-BD94-07D51D3F4117}" type="slidenum">
              <a:rPr lang="en-US" smtClean="0"/>
              <a:t>‹#›</a:t>
            </a:fld>
            <a:endParaRPr lang="en-US"/>
          </a:p>
        </p:txBody>
      </p:sp>
    </p:spTree>
    <p:extLst>
      <p:ext uri="{BB962C8B-B14F-4D97-AF65-F5344CB8AC3E}">
        <p14:creationId xmlns:p14="http://schemas.microsoft.com/office/powerpoint/2010/main" val="411147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419236-080D-334E-9979-E37B047CE8D5}" type="slidenum">
              <a:rPr lang="en-US"/>
              <a:pPr/>
              <a:t>3</a:t>
            </a:fld>
            <a:endParaRPr lang="en-US"/>
          </a:p>
        </p:txBody>
      </p:sp>
      <p:sp>
        <p:nvSpPr>
          <p:cNvPr id="4096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06025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Probably</a:t>
            </a:r>
            <a:r>
              <a:rPr lang="en-US" baseline="0" dirty="0" smtClean="0"/>
              <a:t> do this and the  next  </a:t>
            </a:r>
            <a:r>
              <a:rPr lang="en-US" baseline="0" dirty="0" err="1" smtClean="0"/>
              <a:t>ppt</a:t>
            </a:r>
            <a:r>
              <a:rPr lang="en-US" baseline="0" dirty="0" smtClean="0"/>
              <a:t> quite quickly showing the impossibility of solving the problems of healthcare through the bureaucratic approach alone </a:t>
            </a:r>
          </a:p>
          <a:p>
            <a:endParaRPr lang="en-US" baseline="0" dirty="0" smtClean="0"/>
          </a:p>
          <a:p>
            <a:r>
              <a:rPr lang="en-US" baseline="0" dirty="0" err="1" smtClean="0"/>
              <a:t>Emphasise</a:t>
            </a:r>
            <a:r>
              <a:rPr lang="en-US" baseline="0" dirty="0" smtClean="0"/>
              <a:t> that bureaucracies have an important role to play , but only to ensure the fair and open employment of staff and the uncorrupt management of money ; they cannot solve complex problems like providing better care for people with epilepsy</a:t>
            </a:r>
            <a:endParaRPr lang="en-US" dirty="0"/>
          </a:p>
        </p:txBody>
      </p:sp>
      <p:sp>
        <p:nvSpPr>
          <p:cNvPr id="4" name="Slide Number Placeholder 3"/>
          <p:cNvSpPr>
            <a:spLocks noGrp="1"/>
          </p:cNvSpPr>
          <p:nvPr>
            <p:ph type="sldNum" sz="quarter" idx="10"/>
          </p:nvPr>
        </p:nvSpPr>
        <p:spPr/>
        <p:txBody>
          <a:bodyPr/>
          <a:lstStyle/>
          <a:p>
            <a:fld id="{57DA1AA0-2AEB-694B-A679-2AA34372FD62}" type="slidenum">
              <a:rPr lang="en-US" smtClean="0"/>
              <a:pPr/>
              <a:t>17</a:t>
            </a:fld>
            <a:endParaRPr lang="en-US"/>
          </a:p>
        </p:txBody>
      </p:sp>
    </p:spTree>
    <p:extLst>
      <p:ext uri="{BB962C8B-B14F-4D97-AF65-F5344CB8AC3E}">
        <p14:creationId xmlns:p14="http://schemas.microsoft.com/office/powerpoint/2010/main" val="181185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419236-080D-334E-9979-E37B047CE8D5}" type="slidenum">
              <a:rPr lang="en-US"/>
              <a:pPr/>
              <a:t>20</a:t>
            </a:fld>
            <a:endParaRPr lang="en-US"/>
          </a:p>
        </p:txBody>
      </p:sp>
      <p:sp>
        <p:nvSpPr>
          <p:cNvPr id="4096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36098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419236-080D-334E-9979-E37B047CE8D5}" type="slidenum">
              <a:rPr lang="en-US"/>
              <a:pPr/>
              <a:t>21</a:t>
            </a:fld>
            <a:endParaRPr lang="en-US"/>
          </a:p>
        </p:txBody>
      </p:sp>
      <p:sp>
        <p:nvSpPr>
          <p:cNvPr id="4096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225838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0DAF4-2FC6-8843-B309-8A7DE983A7E1}" type="slidenum">
              <a:rPr lang="en-US"/>
              <a:pPr/>
              <a:t>22</a:t>
            </a:fld>
            <a:endParaRPr lang="en-US"/>
          </a:p>
        </p:txBody>
      </p:sp>
      <p:sp>
        <p:nvSpPr>
          <p:cNvPr id="3686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137369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419236-080D-334E-9979-E37B047CE8D5}" type="slidenum">
              <a:rPr lang="en-US"/>
              <a:pPr/>
              <a:t>26</a:t>
            </a:fld>
            <a:endParaRPr lang="en-US"/>
          </a:p>
        </p:txBody>
      </p:sp>
      <p:sp>
        <p:nvSpPr>
          <p:cNvPr id="4096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32377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419236-080D-334E-9979-E37B047CE8D5}" type="slidenum">
              <a:rPr lang="en-US"/>
              <a:pPr/>
              <a:t>27</a:t>
            </a:fld>
            <a:endParaRPr lang="en-US"/>
          </a:p>
        </p:txBody>
      </p:sp>
      <p:sp>
        <p:nvSpPr>
          <p:cNvPr id="4096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628432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419236-080D-334E-9979-E37B047CE8D5}" type="slidenum">
              <a:rPr lang="en-US"/>
              <a:pPr/>
              <a:t>28</a:t>
            </a:fld>
            <a:endParaRPr lang="en-US"/>
          </a:p>
        </p:txBody>
      </p:sp>
      <p:sp>
        <p:nvSpPr>
          <p:cNvPr id="4096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093034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419236-080D-334E-9979-E37B047CE8D5}" type="slidenum">
              <a:rPr lang="en-US"/>
              <a:pPr/>
              <a:t>29</a:t>
            </a:fld>
            <a:endParaRPr lang="en-US"/>
          </a:p>
        </p:txBody>
      </p:sp>
      <p:sp>
        <p:nvSpPr>
          <p:cNvPr id="4096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00563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A8D0DF1F-007B-B445-8716-DA52DF33EAE2}" type="slidenum">
              <a:rPr lang="en-US"/>
              <a:pPr/>
              <a:t>4</a:t>
            </a:fld>
            <a:endParaRPr lang="en-US"/>
          </a:p>
        </p:txBody>
      </p:sp>
    </p:spTree>
    <p:extLst>
      <p:ext uri="{BB962C8B-B14F-4D97-AF65-F5344CB8AC3E}">
        <p14:creationId xmlns:p14="http://schemas.microsoft.com/office/powerpoint/2010/main" val="33966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was in the NHS Atlas of Variation </a:t>
            </a:r>
          </a:p>
          <a:p>
            <a:endParaRPr lang="en-US" dirty="0"/>
          </a:p>
        </p:txBody>
      </p:sp>
      <p:sp>
        <p:nvSpPr>
          <p:cNvPr id="4" name="Slide Number Placeholder 3"/>
          <p:cNvSpPr>
            <a:spLocks noGrp="1"/>
          </p:cNvSpPr>
          <p:nvPr>
            <p:ph type="sldNum" sz="quarter" idx="10"/>
          </p:nvPr>
        </p:nvSpPr>
        <p:spPr/>
        <p:txBody>
          <a:bodyPr/>
          <a:lstStyle/>
          <a:p>
            <a:fld id="{07B5CEFB-BECE-474D-8FDD-9763A25B7C46}" type="slidenum">
              <a:rPr lang="en-US" smtClean="0"/>
              <a:pPr/>
              <a:t>6</a:t>
            </a:fld>
            <a:endParaRPr lang="en-US"/>
          </a:p>
        </p:txBody>
      </p:sp>
    </p:spTree>
    <p:extLst>
      <p:ext uri="{BB962C8B-B14F-4D97-AF65-F5344CB8AC3E}">
        <p14:creationId xmlns:p14="http://schemas.microsoft.com/office/powerpoint/2010/main" val="1992504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77BDEE-0309-FC48-843B-6A448A719E2D}" type="slidenum">
              <a:rPr lang="en-US" sz="1200">
                <a:latin typeface="Calibri" charset="0"/>
              </a:rPr>
              <a:pPr/>
              <a:t>7</a:t>
            </a:fld>
            <a:endParaRPr lang="en-US" sz="1200">
              <a:latin typeface="Calibri" charset="0"/>
            </a:endParaRPr>
          </a:p>
        </p:txBody>
      </p:sp>
      <p:sp>
        <p:nvSpPr>
          <p:cNvPr id="84994" name="Rectangle 2"/>
          <p:cNvSpPr>
            <a:spLocks noGrp="1" noRot="1" noChangeAspect="1" noChangeArrowheads="1" noTextEdit="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normAutofit fontScale="55000" lnSpcReduction="20000"/>
          </a:bodyPr>
          <a:lstStyle/>
          <a:p>
            <a:pPr eaLnBrk="1" hangingPunct="1"/>
            <a:r>
              <a:rPr lang="en-US" dirty="0">
                <a:ea typeface="ＭＳ Ｐゴシック" charset="0"/>
              </a:rPr>
              <a:t>The service provider needs to know that the options for a particular intervention are not static . As we treat more people we treat less severely affect people who have a different benefit to harm </a:t>
            </a:r>
            <a:r>
              <a:rPr lang="en-US" dirty="0" smtClean="0">
                <a:ea typeface="ＭＳ Ｐゴシック" charset="0"/>
              </a:rPr>
              <a:t>ratio</a:t>
            </a:r>
          </a:p>
          <a:p>
            <a:pPr eaLnBrk="1" hangingPunct="1"/>
            <a:endParaRPr lang="en-US" dirty="0" smtClean="0">
              <a:ea typeface="ＭＳ Ｐゴシック" charset="0"/>
            </a:endParaRPr>
          </a:p>
          <a:p>
            <a:r>
              <a:rPr lang="en-GB" sz="1200" kern="1200" dirty="0" smtClean="0">
                <a:solidFill>
                  <a:schemeClr val="tx1"/>
                </a:solidFill>
                <a:latin typeface="+mn-lt"/>
                <a:ea typeface="+mn-ea"/>
                <a:cs typeface="+mn-cs"/>
              </a:rPr>
              <a:t>One of the benefits of evidence-based medicine was that it emphasised the need to ensure that the only interventions being offered were those for which there was strong evidence that they did more good than harm.  However, the balance of good to harm changes as the amount of resources invested in a health service increases.  This was first demonstrated by </a:t>
            </a:r>
            <a:r>
              <a:rPr lang="en-GB" sz="1200" kern="1200" dirty="0" err="1" smtClean="0">
                <a:solidFill>
                  <a:schemeClr val="tx1"/>
                </a:solidFill>
                <a:latin typeface="+mn-lt"/>
                <a:ea typeface="+mn-ea"/>
                <a:cs typeface="+mn-cs"/>
              </a:rPr>
              <a:t>Avedis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Donabedian</a:t>
            </a:r>
            <a:r>
              <a:rPr lang="en-GB" sz="1200" kern="1200" dirty="0" smtClean="0">
                <a:solidFill>
                  <a:schemeClr val="tx1"/>
                </a:solidFill>
                <a:latin typeface="+mn-lt"/>
                <a:ea typeface="+mn-ea"/>
                <a:cs typeface="+mn-cs"/>
              </a:rPr>
              <a:t> in 1980.  </a:t>
            </a:r>
            <a:r>
              <a:rPr lang="en-GB" sz="1200" kern="1200" dirty="0" err="1" smtClean="0">
                <a:solidFill>
                  <a:schemeClr val="tx1"/>
                </a:solidFill>
                <a:latin typeface="+mn-lt"/>
                <a:ea typeface="+mn-ea"/>
                <a:cs typeface="+mn-cs"/>
              </a:rPr>
              <a:t>Donabedian</a:t>
            </a:r>
            <a:r>
              <a:rPr lang="en-GB" sz="1200" kern="1200" dirty="0" smtClean="0">
                <a:solidFill>
                  <a:schemeClr val="tx1"/>
                </a:solidFill>
                <a:latin typeface="+mn-lt"/>
                <a:ea typeface="+mn-ea"/>
                <a:cs typeface="+mn-cs"/>
              </a:rPr>
              <a:t> called the point beyond which further investment of resources would not increase value for the population the point of optimality.</a:t>
            </a:r>
          </a:p>
          <a:p>
            <a:r>
              <a:rPr lang="en-GB" sz="1200" kern="1200" dirty="0" smtClean="0">
                <a:solidFill>
                  <a:schemeClr val="tx1"/>
                </a:solidFill>
                <a:latin typeface="+mn-lt"/>
                <a:ea typeface="+mn-ea"/>
                <a:cs typeface="+mn-cs"/>
              </a:rPr>
              <a:t>This is illustrated in the figure on</a:t>
            </a:r>
            <a:r>
              <a:rPr lang="en-GB" sz="1200" kern="1200" baseline="0" dirty="0" smtClean="0">
                <a:solidFill>
                  <a:schemeClr val="tx1"/>
                </a:solidFill>
                <a:latin typeface="+mn-lt"/>
                <a:ea typeface="+mn-ea"/>
                <a:cs typeface="+mn-cs"/>
              </a:rPr>
              <a:t> the </a:t>
            </a:r>
            <a:r>
              <a:rPr lang="en-GB" sz="1200" kern="1200" baseline="0" dirty="0" err="1" smtClean="0">
                <a:solidFill>
                  <a:schemeClr val="tx1"/>
                </a:solidFill>
                <a:latin typeface="+mn-lt"/>
                <a:ea typeface="+mn-ea"/>
                <a:cs typeface="+mn-cs"/>
              </a:rPr>
              <a:t>ppt</a:t>
            </a:r>
            <a:r>
              <a:rPr lang="en-GB" sz="1200" kern="1200" baseline="0" dirty="0" smtClean="0">
                <a:solidFill>
                  <a:schemeClr val="tx1"/>
                </a:solidFill>
                <a:latin typeface="+mn-lt"/>
                <a:ea typeface="+mn-ea"/>
                <a:cs typeface="+mn-cs"/>
              </a:rPr>
              <a:t> - </a:t>
            </a:r>
            <a:r>
              <a:rPr lang="en-GB" sz="1200" kern="1200" baseline="0" dirty="0" err="1" smtClean="0">
                <a:solidFill>
                  <a:schemeClr val="tx1"/>
                </a:solidFill>
                <a:latin typeface="+mn-lt"/>
                <a:ea typeface="+mn-ea"/>
                <a:cs typeface="+mn-cs"/>
              </a:rPr>
              <a:t>emaphasise</a:t>
            </a:r>
            <a:r>
              <a:rPr lang="en-GB" sz="1200" kern="1200" baseline="0" dirty="0" smtClean="0">
                <a:solidFill>
                  <a:schemeClr val="tx1"/>
                </a:solidFill>
                <a:latin typeface="+mn-lt"/>
                <a:ea typeface="+mn-ea"/>
                <a:cs typeface="+mn-cs"/>
              </a:rPr>
              <a:t> that THISIS THE MOST IMPORTANT PICUTE IN HEALTHCARE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Ask the participants to identify examples working in pairs for 2 </a:t>
            </a:r>
            <a:r>
              <a:rPr lang="en-GB" sz="1200" kern="1200" baseline="0" dirty="0" err="1" smtClean="0">
                <a:solidFill>
                  <a:schemeClr val="tx1"/>
                </a:solidFill>
                <a:latin typeface="+mn-lt"/>
                <a:ea typeface="+mn-ea"/>
                <a:cs typeface="+mn-cs"/>
              </a:rPr>
              <a:t>minutescommonly</a:t>
            </a:r>
            <a:r>
              <a:rPr lang="en-GB" sz="1200" kern="1200" baseline="0" dirty="0" smtClean="0">
                <a:solidFill>
                  <a:schemeClr val="tx1"/>
                </a:solidFill>
                <a:latin typeface="+mn-lt"/>
                <a:ea typeface="+mn-ea"/>
                <a:cs typeface="+mn-cs"/>
              </a:rPr>
              <a:t> the y produce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Antibiotics</a:t>
            </a:r>
          </a:p>
          <a:p>
            <a:r>
              <a:rPr lang="en-GB" sz="1200" kern="1200" baseline="0" dirty="0" err="1" smtClean="0">
                <a:solidFill>
                  <a:schemeClr val="tx1"/>
                </a:solidFill>
                <a:latin typeface="+mn-lt"/>
                <a:ea typeface="+mn-ea"/>
                <a:cs typeface="+mn-cs"/>
              </a:rPr>
              <a:t>Chemptherapy</a:t>
            </a:r>
            <a:r>
              <a:rPr lang="en-GB" sz="1200" kern="1200" baseline="0" dirty="0" smtClean="0">
                <a:solidFill>
                  <a:schemeClr val="tx1"/>
                </a:solidFill>
                <a:latin typeface="+mn-lt"/>
                <a:ea typeface="+mn-ea"/>
                <a:cs typeface="+mn-cs"/>
              </a:rPr>
              <a:t> ion the last week of life</a:t>
            </a:r>
          </a:p>
          <a:p>
            <a:r>
              <a:rPr lang="en-GB" sz="1200" kern="1200" baseline="0" dirty="0" smtClean="0">
                <a:solidFill>
                  <a:schemeClr val="tx1"/>
                </a:solidFill>
                <a:latin typeface="+mn-lt"/>
                <a:ea typeface="+mn-ea"/>
                <a:cs typeface="+mn-cs"/>
              </a:rPr>
              <a:t>Elderly people with multiple disorders dying in intensive care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Rarely do the comment on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 last 10% in the increase in imaging ( going up at 8-10% per year)</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 last 10% in the increase in lab testing ( going up at 8-10% per year)</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Emphasise THIS HAS NOTHING TO DO WITH MONEY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[raise the choosing wisely campaign http://</a:t>
            </a:r>
            <a:r>
              <a:rPr lang="en-GB" sz="1200" kern="1200" baseline="0" dirty="0" err="1" smtClean="0">
                <a:solidFill>
                  <a:schemeClr val="tx1"/>
                </a:solidFill>
                <a:latin typeface="+mn-lt"/>
                <a:ea typeface="+mn-ea"/>
                <a:cs typeface="+mn-cs"/>
              </a:rPr>
              <a:t>www.choosingwisely.org</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amd</a:t>
            </a:r>
            <a:r>
              <a:rPr lang="en-GB" sz="1200" kern="1200" baseline="0" dirty="0" smtClean="0">
                <a:solidFill>
                  <a:schemeClr val="tx1"/>
                </a:solidFill>
                <a:latin typeface="+mn-lt"/>
                <a:ea typeface="+mn-ea"/>
                <a:cs typeface="+mn-cs"/>
              </a:rPr>
              <a:t> the BMJ’s too Much medicine http://</a:t>
            </a:r>
            <a:r>
              <a:rPr lang="en-GB" sz="1200" kern="1200" baseline="0" dirty="0" err="1" smtClean="0">
                <a:solidFill>
                  <a:schemeClr val="tx1"/>
                </a:solidFill>
                <a:latin typeface="+mn-lt"/>
                <a:ea typeface="+mn-ea"/>
                <a:cs typeface="+mn-cs"/>
              </a:rPr>
              <a:t>www.bmj.com</a:t>
            </a:r>
            <a:r>
              <a:rPr lang="en-GB" sz="1200" kern="1200" baseline="0" dirty="0" smtClean="0">
                <a:solidFill>
                  <a:schemeClr val="tx1"/>
                </a:solidFill>
                <a:latin typeface="+mn-lt"/>
                <a:ea typeface="+mn-ea"/>
                <a:cs typeface="+mn-cs"/>
              </a:rPr>
              <a:t>/too-much-medicine </a:t>
            </a:r>
          </a:p>
          <a:p>
            <a:endParaRPr lang="en-GB" sz="1200" kern="1200" baseline="0" dirty="0" smtClean="0">
              <a:solidFill>
                <a:schemeClr val="tx1"/>
              </a:solidFill>
              <a:latin typeface="+mn-lt"/>
              <a:ea typeface="+mn-ea"/>
              <a:cs typeface="+mn-cs"/>
            </a:endParaRPr>
          </a:p>
          <a:p>
            <a:r>
              <a:rPr lang="en-GB" sz="1200" i="1" kern="1200" dirty="0" smtClean="0">
                <a:solidFill>
                  <a:schemeClr val="tx1"/>
                </a:solidFill>
                <a:effectLst/>
                <a:latin typeface="+mn-lt"/>
                <a:ea typeface="+mn-ea"/>
                <a:cs typeface="+mn-cs"/>
              </a:rPr>
              <a:t>Table. </a:t>
            </a:r>
            <a:r>
              <a:rPr lang="en-GB" sz="1200" kern="1200" dirty="0" smtClean="0">
                <a:solidFill>
                  <a:schemeClr val="tx1"/>
                </a:solidFill>
                <a:effectLst/>
                <a:latin typeface="+mn-lt"/>
                <a:ea typeface="+mn-ea"/>
                <a:cs typeface="+mn-cs"/>
              </a:rPr>
              <a:t>The 6 General Competencies of the Accreditation Council for Graduate Medical Education/American Board of Medical Specialties, and the Proposed Seventh Competency</a:t>
            </a:r>
          </a:p>
          <a:p>
            <a:r>
              <a:rPr lang="en-GB" sz="1200" kern="1200" dirty="0" smtClean="0">
                <a:solidFill>
                  <a:schemeClr val="tx1"/>
                </a:solidFill>
                <a:effectLst/>
                <a:latin typeface="+mn-lt"/>
                <a:ea typeface="+mn-ea"/>
                <a:cs typeface="+mn-cs"/>
              </a:rPr>
              <a:t>Medical Knowledge</a:t>
            </a:r>
          </a:p>
          <a:p>
            <a:r>
              <a:rPr lang="en-GB" sz="1200" kern="1200" dirty="0" smtClean="0">
                <a:solidFill>
                  <a:schemeClr val="tx1"/>
                </a:solidFill>
                <a:effectLst/>
                <a:latin typeface="+mn-lt"/>
                <a:ea typeface="+mn-ea"/>
                <a:cs typeface="+mn-cs"/>
              </a:rPr>
              <a:t>Patient care</a:t>
            </a:r>
          </a:p>
          <a:p>
            <a:r>
              <a:rPr lang="en-GB" sz="1200" kern="1200" dirty="0" smtClean="0">
                <a:solidFill>
                  <a:schemeClr val="tx1"/>
                </a:solidFill>
                <a:effectLst/>
                <a:latin typeface="+mn-lt"/>
                <a:ea typeface="+mn-ea"/>
                <a:cs typeface="+mn-cs"/>
              </a:rPr>
              <a:t>Professionalism</a:t>
            </a:r>
          </a:p>
          <a:p>
            <a:r>
              <a:rPr lang="en-GB" sz="1200" kern="1200" dirty="0" smtClean="0">
                <a:solidFill>
                  <a:schemeClr val="tx1"/>
                </a:solidFill>
                <a:effectLst/>
                <a:latin typeface="+mn-lt"/>
                <a:ea typeface="+mn-ea"/>
                <a:cs typeface="+mn-cs"/>
              </a:rPr>
              <a:t>Interpersonal and communication skills</a:t>
            </a:r>
          </a:p>
          <a:p>
            <a:r>
              <a:rPr lang="en-GB" sz="1200" kern="1200" dirty="0" smtClean="0">
                <a:solidFill>
                  <a:schemeClr val="tx1"/>
                </a:solidFill>
                <a:effectLst/>
                <a:latin typeface="+mn-lt"/>
                <a:ea typeface="+mn-ea"/>
                <a:cs typeface="+mn-cs"/>
              </a:rPr>
              <a:t>Practice-based learning and improvement</a:t>
            </a:r>
          </a:p>
          <a:p>
            <a:r>
              <a:rPr lang="en-GB" sz="1200" kern="1200" dirty="0" smtClean="0">
                <a:solidFill>
                  <a:schemeClr val="tx1"/>
                </a:solidFill>
                <a:effectLst/>
                <a:latin typeface="+mn-lt"/>
                <a:ea typeface="+mn-ea"/>
                <a:cs typeface="+mn-cs"/>
              </a:rPr>
              <a:t>Systems-based practice</a:t>
            </a:r>
          </a:p>
          <a:p>
            <a:r>
              <a:rPr lang="en-GB" sz="1200" kern="1200" dirty="0" smtClean="0">
                <a:solidFill>
                  <a:schemeClr val="tx1"/>
                </a:solidFill>
                <a:effectLst/>
                <a:latin typeface="+mn-lt"/>
                <a:ea typeface="+mn-ea"/>
                <a:cs typeface="+mn-cs"/>
              </a:rPr>
              <a:t>Proposed new competency: cost-conscious care and stewardship of resources</a:t>
            </a:r>
          </a:p>
          <a:p>
            <a:r>
              <a:rPr lang="en-GB" sz="1200" b="1"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Source</a:t>
            </a:r>
            <a:r>
              <a:rPr lang="en-GB" sz="1200" kern="1200" dirty="0" smtClean="0">
                <a:solidFill>
                  <a:schemeClr val="tx1"/>
                </a:solidFill>
                <a:effectLst/>
                <a:latin typeface="+mn-lt"/>
                <a:ea typeface="+mn-ea"/>
                <a:cs typeface="+mn-cs"/>
              </a:rPr>
              <a:t>: Weinberger, S.E., (2011) Providing high value, cost-conscious care: a critical seventh general competency for physicians.  </a:t>
            </a:r>
            <a:r>
              <a:rPr lang="en-GB" sz="1200" i="1" kern="1200" dirty="0" smtClean="0">
                <a:solidFill>
                  <a:schemeClr val="tx1"/>
                </a:solidFill>
                <a:effectLst/>
                <a:latin typeface="+mn-lt"/>
                <a:ea typeface="+mn-ea"/>
                <a:cs typeface="+mn-cs"/>
              </a:rPr>
              <a:t>Annals of Internal Medicine</a:t>
            </a:r>
            <a:r>
              <a:rPr lang="en-GB" sz="1200" kern="1200" dirty="0" smtClean="0">
                <a:solidFill>
                  <a:schemeClr val="tx1"/>
                </a:solidFill>
                <a:effectLst/>
                <a:latin typeface="+mn-lt"/>
                <a:ea typeface="+mn-ea"/>
                <a:cs typeface="+mn-cs"/>
              </a:rPr>
              <a:t> 155:386-388.</a:t>
            </a:r>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pPr eaLnBrk="1" hangingPunct="1"/>
            <a:endParaRPr lang="en-US" dirty="0" smtClean="0">
              <a:latin typeface="Arial" charset="0"/>
            </a:endParaRPr>
          </a:p>
          <a:p>
            <a:pPr eaLnBrk="1" hangingPunct="1"/>
            <a:endParaRPr lang="en-US" dirty="0">
              <a:ea typeface="ＭＳ Ｐゴシック" charset="0"/>
            </a:endParaRPr>
          </a:p>
        </p:txBody>
      </p:sp>
    </p:spTree>
    <p:extLst>
      <p:ext uri="{BB962C8B-B14F-4D97-AF65-F5344CB8AC3E}">
        <p14:creationId xmlns:p14="http://schemas.microsoft.com/office/powerpoint/2010/main" val="117990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useful to </a:t>
            </a:r>
            <a:r>
              <a:rPr lang="en-US" dirty="0" err="1" smtClean="0"/>
              <a:t>emphasise</a:t>
            </a:r>
            <a:r>
              <a:rPr lang="en-US" dirty="0" smtClean="0"/>
              <a:t> that there are two types of value</a:t>
            </a:r>
            <a:r>
              <a:rPr lang="en-US" baseline="0" dirty="0" smtClean="0"/>
              <a:t> , </a:t>
            </a:r>
            <a:r>
              <a:rPr lang="en-US" baseline="0" dirty="0" err="1" smtClean="0"/>
              <a:t>allocative</a:t>
            </a:r>
            <a:r>
              <a:rPr lang="en-US" baseline="0" dirty="0" smtClean="0"/>
              <a:t> and technical relate primarily to populations, </a:t>
            </a:r>
            <a:r>
              <a:rPr lang="en-US" baseline="0" dirty="0" err="1" smtClean="0"/>
              <a:t>personalised</a:t>
            </a:r>
            <a:r>
              <a:rPr lang="en-US" baseline="0" dirty="0" smtClean="0"/>
              <a:t> to the individual</a:t>
            </a:r>
          </a:p>
          <a:p>
            <a:endParaRPr lang="en-US" baseline="0" dirty="0" smtClean="0"/>
          </a:p>
          <a:p>
            <a:r>
              <a:rPr lang="en-US" baseline="0" dirty="0" smtClean="0"/>
              <a:t>This report from the academy of medical royal colleges in 2015 calls for a culture of stewardship</a:t>
            </a:r>
            <a:endParaRPr lang="en-US" dirty="0"/>
          </a:p>
        </p:txBody>
      </p:sp>
      <p:sp>
        <p:nvSpPr>
          <p:cNvPr id="4" name="Slide Number Placeholder 3"/>
          <p:cNvSpPr>
            <a:spLocks noGrp="1"/>
          </p:cNvSpPr>
          <p:nvPr>
            <p:ph type="sldNum" sz="quarter" idx="10"/>
          </p:nvPr>
        </p:nvSpPr>
        <p:spPr/>
        <p:txBody>
          <a:bodyPr/>
          <a:lstStyle/>
          <a:p>
            <a:fld id="{07B5CEFB-BECE-474D-8FDD-9763A25B7C46}" type="slidenum">
              <a:rPr lang="en-US" smtClean="0"/>
              <a:pPr/>
              <a:t>12</a:t>
            </a:fld>
            <a:endParaRPr lang="en-US"/>
          </a:p>
        </p:txBody>
      </p:sp>
    </p:spTree>
    <p:extLst>
      <p:ext uri="{BB962C8B-B14F-4D97-AF65-F5344CB8AC3E}">
        <p14:creationId xmlns:p14="http://schemas.microsoft.com/office/powerpoint/2010/main" val="85276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01E2AE7-2612-3347-9191-CCBF6070DBE3}" type="slidenum">
              <a:rPr lang="en-US" sz="1200">
                <a:latin typeface="Calibri" charset="0"/>
              </a:rPr>
              <a:pPr algn="r"/>
              <a:t>13</a:t>
            </a:fld>
            <a:endParaRPr lang="en-US" sz="1200">
              <a:latin typeface="Calibri" charset="0"/>
            </a:endParaRPr>
          </a:p>
        </p:txBody>
      </p:sp>
      <p:sp>
        <p:nvSpPr>
          <p:cNvPr id="235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Mental health £11 </a:t>
            </a:r>
            <a:r>
              <a:rPr lang="en-US" dirty="0" err="1" smtClean="0"/>
              <a:t>Bn</a:t>
            </a:r>
            <a:r>
              <a:rPr lang="en-US" dirty="0" smtClean="0"/>
              <a:t> directly, perhaps another £5</a:t>
            </a:r>
            <a:r>
              <a:rPr lang="en-US" baseline="0" dirty="0" smtClean="0"/>
              <a:t> </a:t>
            </a:r>
            <a:r>
              <a:rPr lang="en-US" baseline="0" dirty="0" err="1" smtClean="0"/>
              <a:t>Bn</a:t>
            </a:r>
            <a:r>
              <a:rPr lang="en-US" baseline="0" dirty="0" smtClean="0"/>
              <a:t> in hidden costs of people with physical problems with significant psychological factors </a:t>
            </a:r>
            <a:r>
              <a:rPr lang="en-US" dirty="0" smtClean="0"/>
              <a:t>at this point participants</a:t>
            </a:r>
            <a:r>
              <a:rPr lang="en-US" baseline="0" dirty="0" smtClean="0"/>
              <a:t> will say , rightly, that lots of people have more than one condition , so move on to the next slide </a:t>
            </a:r>
            <a:endParaRPr lang="en-US" dirty="0" smtClean="0"/>
          </a:p>
          <a:p>
            <a:pPr eaLnBrk="1" hangingPunct="1">
              <a:spcBef>
                <a:spcPct val="0"/>
              </a:spcBef>
            </a:pPr>
            <a:endParaRPr lang="en-US" dirty="0"/>
          </a:p>
        </p:txBody>
      </p:sp>
    </p:spTree>
    <p:extLst>
      <p:ext uri="{BB962C8B-B14F-4D97-AF65-F5344CB8AC3E}">
        <p14:creationId xmlns:p14="http://schemas.microsoft.com/office/powerpoint/2010/main" val="241747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2B287F6-65DC-F946-BA3B-CC2808718D23}" type="slidenum">
              <a:rPr lang="en-US" sz="1200">
                <a:latin typeface="Calibri" charset="0"/>
              </a:rPr>
              <a:pPr algn="r"/>
              <a:t>14</a:t>
            </a:fld>
            <a:endParaRPr lang="en-US" sz="1200">
              <a:latin typeface="Calibri" charset="0"/>
            </a:endParaRPr>
          </a:p>
        </p:txBody>
      </p:sp>
      <p:sp>
        <p:nvSpPr>
          <p:cNvPr id="522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222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670462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t>
            </a:r>
            <a:r>
              <a:rPr lang="en-US" dirty="0" err="1" smtClean="0"/>
              <a:t>isan</a:t>
            </a:r>
            <a:r>
              <a:rPr lang="en-US" dirty="0" smtClean="0"/>
              <a:t> example of the type of problems</a:t>
            </a:r>
            <a:r>
              <a:rPr lang="en-US" baseline="0" dirty="0" smtClean="0"/>
              <a:t> that clinicians need to tackle , </a:t>
            </a:r>
            <a:r>
              <a:rPr lang="en-US" baseline="0" dirty="0" err="1" smtClean="0"/>
              <a:t>particulatrly</a:t>
            </a:r>
            <a:r>
              <a:rPr lang="en-US" baseline="0" dirty="0" smtClean="0"/>
              <a:t> because … next </a:t>
            </a:r>
            <a:r>
              <a:rPr lang="en-US" baseline="0" dirty="0" err="1" smtClean="0"/>
              <a:t>ppt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7B5CEFB-BECE-474D-8FDD-9763A25B7C46}" type="slidenum">
              <a:rPr lang="en-US" smtClean="0"/>
              <a:pPr/>
              <a:t>15</a:t>
            </a:fld>
            <a:endParaRPr lang="en-US"/>
          </a:p>
        </p:txBody>
      </p:sp>
    </p:spTree>
    <p:extLst>
      <p:ext uri="{BB962C8B-B14F-4D97-AF65-F5344CB8AC3E}">
        <p14:creationId xmlns:p14="http://schemas.microsoft.com/office/powerpoint/2010/main" val="864037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t>
            </a:r>
            <a:r>
              <a:rPr lang="en-US" dirty="0" err="1" smtClean="0"/>
              <a:t>isan</a:t>
            </a:r>
            <a:r>
              <a:rPr lang="en-US" dirty="0" smtClean="0"/>
              <a:t> example of the type of problems</a:t>
            </a:r>
            <a:r>
              <a:rPr lang="en-US" baseline="0" dirty="0" smtClean="0"/>
              <a:t> that clinicians need to tackle , </a:t>
            </a:r>
            <a:r>
              <a:rPr lang="en-US" baseline="0" dirty="0" err="1" smtClean="0"/>
              <a:t>particulatrly</a:t>
            </a:r>
            <a:r>
              <a:rPr lang="en-US" baseline="0" dirty="0" smtClean="0"/>
              <a:t> because … next </a:t>
            </a:r>
            <a:r>
              <a:rPr lang="en-US" baseline="0" dirty="0" err="1" smtClean="0"/>
              <a:t>ppt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7B5CEFB-BECE-474D-8FDD-9763A25B7C46}" type="slidenum">
              <a:rPr lang="en-US" smtClean="0"/>
              <a:pPr/>
              <a:t>16</a:t>
            </a:fld>
            <a:endParaRPr lang="en-US"/>
          </a:p>
        </p:txBody>
      </p:sp>
    </p:spTree>
    <p:extLst>
      <p:ext uri="{BB962C8B-B14F-4D97-AF65-F5344CB8AC3E}">
        <p14:creationId xmlns:p14="http://schemas.microsoft.com/office/powerpoint/2010/main" val="193272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9FC9DB-BDDA-094F-9780-65FA431AB5AB}"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BAAC-1AC8-8C40-898B-ABE231BA823D}" type="slidenum">
              <a:rPr lang="en-US" smtClean="0"/>
              <a:t>‹#›</a:t>
            </a:fld>
            <a:endParaRPr lang="en-US"/>
          </a:p>
        </p:txBody>
      </p:sp>
    </p:spTree>
    <p:extLst>
      <p:ext uri="{BB962C8B-B14F-4D97-AF65-F5344CB8AC3E}">
        <p14:creationId xmlns:p14="http://schemas.microsoft.com/office/powerpoint/2010/main" val="42702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FC9DB-BDDA-094F-9780-65FA431AB5AB}"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BAAC-1AC8-8C40-898B-ABE231BA823D}" type="slidenum">
              <a:rPr lang="en-US" smtClean="0"/>
              <a:t>‹#›</a:t>
            </a:fld>
            <a:endParaRPr lang="en-US"/>
          </a:p>
        </p:txBody>
      </p:sp>
    </p:spTree>
    <p:extLst>
      <p:ext uri="{BB962C8B-B14F-4D97-AF65-F5344CB8AC3E}">
        <p14:creationId xmlns:p14="http://schemas.microsoft.com/office/powerpoint/2010/main" val="34098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FC9DB-BDDA-094F-9780-65FA431AB5AB}"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BAAC-1AC8-8C40-898B-ABE231BA823D}" type="slidenum">
              <a:rPr lang="en-US" smtClean="0"/>
              <a:t>‹#›</a:t>
            </a:fld>
            <a:endParaRPr lang="en-US"/>
          </a:p>
        </p:txBody>
      </p:sp>
    </p:spTree>
    <p:extLst>
      <p:ext uri="{BB962C8B-B14F-4D97-AF65-F5344CB8AC3E}">
        <p14:creationId xmlns:p14="http://schemas.microsoft.com/office/powerpoint/2010/main" val="152281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FC9DB-BDDA-094F-9780-65FA431AB5AB}"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BAAC-1AC8-8C40-898B-ABE231BA823D}" type="slidenum">
              <a:rPr lang="en-US" smtClean="0"/>
              <a:t>‹#›</a:t>
            </a:fld>
            <a:endParaRPr lang="en-US"/>
          </a:p>
        </p:txBody>
      </p:sp>
    </p:spTree>
    <p:extLst>
      <p:ext uri="{BB962C8B-B14F-4D97-AF65-F5344CB8AC3E}">
        <p14:creationId xmlns:p14="http://schemas.microsoft.com/office/powerpoint/2010/main" val="139034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9FC9DB-BDDA-094F-9780-65FA431AB5AB}"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BAAC-1AC8-8C40-898B-ABE231BA823D}" type="slidenum">
              <a:rPr lang="en-US" smtClean="0"/>
              <a:t>‹#›</a:t>
            </a:fld>
            <a:endParaRPr lang="en-US"/>
          </a:p>
        </p:txBody>
      </p:sp>
    </p:spTree>
    <p:extLst>
      <p:ext uri="{BB962C8B-B14F-4D97-AF65-F5344CB8AC3E}">
        <p14:creationId xmlns:p14="http://schemas.microsoft.com/office/powerpoint/2010/main" val="72401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9FC9DB-BDDA-094F-9780-65FA431AB5AB}"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CBAAC-1AC8-8C40-898B-ABE231BA823D}" type="slidenum">
              <a:rPr lang="en-US" smtClean="0"/>
              <a:t>‹#›</a:t>
            </a:fld>
            <a:endParaRPr lang="en-US"/>
          </a:p>
        </p:txBody>
      </p:sp>
    </p:spTree>
    <p:extLst>
      <p:ext uri="{BB962C8B-B14F-4D97-AF65-F5344CB8AC3E}">
        <p14:creationId xmlns:p14="http://schemas.microsoft.com/office/powerpoint/2010/main" val="81191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9FC9DB-BDDA-094F-9780-65FA431AB5AB}" type="datetimeFigureOut">
              <a:rPr lang="en-US" smtClean="0"/>
              <a:t>11/7/17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CBAAC-1AC8-8C40-898B-ABE231BA823D}" type="slidenum">
              <a:rPr lang="en-US" smtClean="0"/>
              <a:t>‹#›</a:t>
            </a:fld>
            <a:endParaRPr lang="en-US"/>
          </a:p>
        </p:txBody>
      </p:sp>
    </p:spTree>
    <p:extLst>
      <p:ext uri="{BB962C8B-B14F-4D97-AF65-F5344CB8AC3E}">
        <p14:creationId xmlns:p14="http://schemas.microsoft.com/office/powerpoint/2010/main" val="68165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9FC9DB-BDDA-094F-9780-65FA431AB5AB}" type="datetimeFigureOut">
              <a:rPr lang="en-US" smtClean="0"/>
              <a:t>11/7/17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CBAAC-1AC8-8C40-898B-ABE231BA823D}" type="slidenum">
              <a:rPr lang="en-US" smtClean="0"/>
              <a:t>‹#›</a:t>
            </a:fld>
            <a:endParaRPr lang="en-US"/>
          </a:p>
        </p:txBody>
      </p:sp>
    </p:spTree>
    <p:extLst>
      <p:ext uri="{BB962C8B-B14F-4D97-AF65-F5344CB8AC3E}">
        <p14:creationId xmlns:p14="http://schemas.microsoft.com/office/powerpoint/2010/main" val="190564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FC9DB-BDDA-094F-9780-65FA431AB5AB}" type="datetimeFigureOut">
              <a:rPr lang="en-US" smtClean="0"/>
              <a:t>11/7/17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DCBAAC-1AC8-8C40-898B-ABE231BA823D}" type="slidenum">
              <a:rPr lang="en-US" smtClean="0"/>
              <a:t>‹#›</a:t>
            </a:fld>
            <a:endParaRPr lang="en-US"/>
          </a:p>
        </p:txBody>
      </p:sp>
    </p:spTree>
    <p:extLst>
      <p:ext uri="{BB962C8B-B14F-4D97-AF65-F5344CB8AC3E}">
        <p14:creationId xmlns:p14="http://schemas.microsoft.com/office/powerpoint/2010/main" val="58699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FC9DB-BDDA-094F-9780-65FA431AB5AB}"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CBAAC-1AC8-8C40-898B-ABE231BA823D}" type="slidenum">
              <a:rPr lang="en-US" smtClean="0"/>
              <a:t>‹#›</a:t>
            </a:fld>
            <a:endParaRPr lang="en-US"/>
          </a:p>
        </p:txBody>
      </p:sp>
    </p:spTree>
    <p:extLst>
      <p:ext uri="{BB962C8B-B14F-4D97-AF65-F5344CB8AC3E}">
        <p14:creationId xmlns:p14="http://schemas.microsoft.com/office/powerpoint/2010/main" val="160931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FC9DB-BDDA-094F-9780-65FA431AB5AB}"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CBAAC-1AC8-8C40-898B-ABE231BA823D}" type="slidenum">
              <a:rPr lang="en-US" smtClean="0"/>
              <a:t>‹#›</a:t>
            </a:fld>
            <a:endParaRPr lang="en-US"/>
          </a:p>
        </p:txBody>
      </p:sp>
    </p:spTree>
    <p:extLst>
      <p:ext uri="{BB962C8B-B14F-4D97-AF65-F5344CB8AC3E}">
        <p14:creationId xmlns:p14="http://schemas.microsoft.com/office/powerpoint/2010/main" val="2752436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FC9DB-BDDA-094F-9780-65FA431AB5AB}" type="datetimeFigureOut">
              <a:rPr lang="en-US" smtClean="0"/>
              <a:t>11/7/17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CBAAC-1AC8-8C40-898B-ABE231BA823D}" type="slidenum">
              <a:rPr lang="en-US" smtClean="0"/>
              <a:t>‹#›</a:t>
            </a:fld>
            <a:endParaRPr lang="en-US"/>
          </a:p>
        </p:txBody>
      </p:sp>
    </p:spTree>
    <p:extLst>
      <p:ext uri="{BB962C8B-B14F-4D97-AF65-F5344CB8AC3E}">
        <p14:creationId xmlns:p14="http://schemas.microsoft.com/office/powerpoint/2010/main" val="206379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f"/><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tiff"/><Relationship Id="rId3" Type="http://schemas.openxmlformats.org/officeDocument/2006/relationships/image" Target="../media/image16.jpg"/></Relationships>
</file>

<file path=ppt/slides/_rels/slide37.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tiff"/><Relationship Id="rId1" Type="http://schemas.openxmlformats.org/officeDocument/2006/relationships/slideLayout" Target="../slideLayouts/slideLayout6.xml"/><Relationship Id="rId2" Type="http://schemas.openxmlformats.org/officeDocument/2006/relationships/image" Target="../media/image17.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tiff"/><Relationship Id="rId4" Type="http://schemas.openxmlformats.org/officeDocument/2006/relationships/image" Target="../media/image24.tiff"/><Relationship Id="rId5" Type="http://schemas.openxmlformats.org/officeDocument/2006/relationships/image" Target="../media/image25.tiff"/><Relationship Id="rId6" Type="http://schemas.openxmlformats.org/officeDocument/2006/relationships/image" Target="../media/image26.tiff"/><Relationship Id="rId1" Type="http://schemas.openxmlformats.org/officeDocument/2006/relationships/slideLayout" Target="../slideLayouts/slideLayout7.xml"/><Relationship Id="rId2" Type="http://schemas.openxmlformats.org/officeDocument/2006/relationships/image" Target="../media/image2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th.tiff"/>
          <p:cNvPicPr>
            <a:picLocks noChangeAspect="1"/>
          </p:cNvPicPr>
          <p:nvPr/>
        </p:nvPicPr>
        <p:blipFill>
          <a:blip r:embed="rId2"/>
          <a:stretch>
            <a:fillRect/>
          </a:stretch>
        </p:blipFill>
        <p:spPr>
          <a:xfrm>
            <a:off x="1442720" y="369270"/>
            <a:ext cx="8859520" cy="1674479"/>
          </a:xfrm>
          <a:prstGeom prst="rect">
            <a:avLst/>
          </a:prstGeom>
        </p:spPr>
      </p:pic>
      <p:sp>
        <p:nvSpPr>
          <p:cNvPr id="4" name="TextBox 3"/>
          <p:cNvSpPr txBox="1"/>
          <p:nvPr/>
        </p:nvSpPr>
        <p:spPr>
          <a:xfrm>
            <a:off x="447040" y="2316480"/>
            <a:ext cx="11196320" cy="2308324"/>
          </a:xfrm>
          <a:prstGeom prst="rect">
            <a:avLst/>
          </a:prstGeom>
          <a:noFill/>
        </p:spPr>
        <p:txBody>
          <a:bodyPr wrap="square" rtlCol="0">
            <a:spAutoFit/>
          </a:bodyPr>
          <a:lstStyle/>
          <a:p>
            <a:r>
              <a:rPr lang="en-US" sz="3600" dirty="0"/>
              <a:t>The future is not like the Isle of Man, a destination awaiting our arrival, it is like the Forth </a:t>
            </a:r>
            <a:r>
              <a:rPr lang="en-US" sz="3600" dirty="0" smtClean="0"/>
              <a:t>Bridge or the Birmingham canal system , </a:t>
            </a:r>
            <a:r>
              <a:rPr lang="en-US" sz="3600" dirty="0"/>
              <a:t>something we have to imagine, design, plan and </a:t>
            </a:r>
            <a:r>
              <a:rPr lang="en-US" sz="3600" dirty="0" smtClean="0"/>
              <a:t>build.</a:t>
            </a:r>
            <a:endParaRPr lang="en-US"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720" y="4060050"/>
            <a:ext cx="4282440" cy="2750328"/>
          </a:xfrm>
          <a:prstGeom prst="rect">
            <a:avLst/>
          </a:prstGeom>
        </p:spPr>
      </p:pic>
    </p:spTree>
    <p:extLst>
      <p:ext uri="{BB962C8B-B14F-4D97-AF65-F5344CB8AC3E}">
        <p14:creationId xmlns:p14="http://schemas.microsoft.com/office/powerpoint/2010/main" val="1409789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686" y="1180671"/>
            <a:ext cx="10515600" cy="1325563"/>
          </a:xfrm>
        </p:spPr>
        <p:txBody>
          <a:bodyPr>
            <a:normAutofit fontScale="90000"/>
          </a:bodyPr>
          <a:lstStyle/>
          <a:p>
            <a:pPr lvl="0"/>
            <a:r>
              <a:rPr lang="en-US" dirty="0" smtClean="0"/>
              <a:t>NHS or </a:t>
            </a:r>
            <a:r>
              <a:rPr lang="en-US" dirty="0" err="1" smtClean="0"/>
              <a:t>nHS</a:t>
            </a:r>
            <a:r>
              <a:rPr lang="en-US" dirty="0" smtClean="0"/>
              <a:t/>
            </a:r>
            <a:br>
              <a:rPr lang="en-US" dirty="0" smtClean="0"/>
            </a:br>
            <a:r>
              <a:rPr lang="en-US" dirty="0"/>
              <a:t/>
            </a:r>
            <a:br>
              <a:rPr lang="en-US" dirty="0"/>
            </a:br>
            <a:r>
              <a:rPr lang="en-US" dirty="0"/>
              <a:t/>
            </a:r>
            <a:br>
              <a:rPr lang="en-US" dirty="0"/>
            </a:br>
            <a:endParaRPr lang="en-US" dirty="0"/>
          </a:p>
        </p:txBody>
      </p:sp>
      <p:sp>
        <p:nvSpPr>
          <p:cNvPr id="3" name="TextBox 2"/>
          <p:cNvSpPr txBox="1"/>
          <p:nvPr/>
        </p:nvSpPr>
        <p:spPr>
          <a:xfrm>
            <a:off x="790832" y="2273643"/>
            <a:ext cx="10243751" cy="4247317"/>
          </a:xfrm>
          <a:prstGeom prst="rect">
            <a:avLst/>
          </a:prstGeom>
          <a:noFill/>
        </p:spPr>
        <p:txBody>
          <a:bodyPr wrap="square" rtlCol="0">
            <a:spAutoFit/>
          </a:bodyPr>
          <a:lstStyle/>
          <a:p>
            <a:pPr marL="285750" lvl="0" indent="-285750">
              <a:buFont typeface="Arial" charset="0"/>
              <a:buChar char="•"/>
            </a:pPr>
            <a:r>
              <a:rPr lang="en-US" sz="2800" dirty="0"/>
              <a:t>Is the service for people with stroke in Manchester of higher value than the service in Liverpool or Birmingham?</a:t>
            </a:r>
          </a:p>
          <a:p>
            <a:pPr marL="285750" lvl="0" indent="-285750">
              <a:buFont typeface="Arial" charset="0"/>
              <a:buChar char="•"/>
            </a:pPr>
            <a:r>
              <a:rPr lang="en-GB" sz="2800" dirty="0"/>
              <a:t>Who is responsible for publishing the Annual Report on care for people </a:t>
            </a:r>
            <a:r>
              <a:rPr lang="en-US" sz="2800" dirty="0"/>
              <a:t>with back pain in Kent</a:t>
            </a:r>
            <a:r>
              <a:rPr lang="en-GB" sz="2800" dirty="0"/>
              <a:t>?</a:t>
            </a:r>
            <a:endParaRPr lang="en-US" sz="2800" dirty="0"/>
          </a:p>
          <a:p>
            <a:pPr marL="285750" lvl="0" indent="-285750">
              <a:buFont typeface="Arial" charset="0"/>
              <a:buChar char="•"/>
            </a:pPr>
            <a:r>
              <a:rPr lang="en-GB" sz="2800" dirty="0"/>
              <a:t>How many people are there with back pain  in Somerset, is the rate different from that in  Leicestershire and which has the better service </a:t>
            </a:r>
          </a:p>
          <a:p>
            <a:pPr marL="285750" indent="-285750">
              <a:buFont typeface="Arial" charset="0"/>
              <a:buChar char="•"/>
            </a:pPr>
            <a:r>
              <a:rPr lang="en-US" sz="2800" dirty="0"/>
              <a:t>Is the service for people with </a:t>
            </a:r>
            <a:r>
              <a:rPr lang="en-US" sz="2800" dirty="0" smtClean="0"/>
              <a:t>frailty </a:t>
            </a:r>
            <a:r>
              <a:rPr lang="en-US" sz="2800" dirty="0"/>
              <a:t>in Edinburgh  of higher value than the service in Leeds or Bristol?</a:t>
            </a:r>
          </a:p>
          <a:p>
            <a:endParaRPr lang="en-US" dirty="0"/>
          </a:p>
        </p:txBody>
      </p:sp>
    </p:spTree>
    <p:extLst>
      <p:ext uri="{BB962C8B-B14F-4D97-AF65-F5344CB8AC3E}">
        <p14:creationId xmlns:p14="http://schemas.microsoft.com/office/powerpoint/2010/main" val="2011102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851" y="3079162"/>
            <a:ext cx="8229600" cy="1143000"/>
          </a:xfrm>
        </p:spPr>
        <p:txBody>
          <a:bodyPr>
            <a:normAutofit fontScale="90000"/>
          </a:bodyPr>
          <a:lstStyle/>
          <a:p>
            <a:r>
              <a:rPr lang="en-US" sz="3100" dirty="0"/>
              <a:t>In the next decade need and demand will increase by at least 20 % so what can we do? </a:t>
            </a:r>
            <a:r>
              <a:rPr lang="en-US" sz="2800" dirty="0" smtClean="0"/>
              <a:t> </a:t>
            </a:r>
            <a:r>
              <a:rPr lang="en-US" sz="2800" dirty="0"/>
              <a:t>we </a:t>
            </a:r>
            <a:r>
              <a:rPr lang="en-US" sz="2800" dirty="0" smtClean="0"/>
              <a:t> </a:t>
            </a:r>
            <a:r>
              <a:rPr lang="en-US" sz="2800" dirty="0"/>
              <a:t>need to increase value </a:t>
            </a:r>
            <a:r>
              <a:rPr lang="en-US" sz="3100" dirty="0"/>
              <a:t/>
            </a:r>
            <a:br>
              <a:rPr lang="en-US" sz="3100" dirty="0"/>
            </a:br>
            <a:r>
              <a:rPr lang="en-US" sz="3100" dirty="0"/>
              <a:t/>
            </a:r>
            <a:br>
              <a:rPr lang="en-US" sz="3100" dirty="0"/>
            </a:br>
            <a:r>
              <a:rPr lang="en-US" sz="3100" dirty="0"/>
              <a:t>Well, we need to continue to </a:t>
            </a:r>
            <a:r>
              <a:rPr lang="en-US" dirty="0" smtClean="0"/>
              <a:t/>
            </a:r>
            <a:br>
              <a:rPr lang="en-US" dirty="0" smtClean="0"/>
            </a:br>
            <a:r>
              <a:rPr lang="en-US" sz="3100" dirty="0"/>
              <a:t>1. Prevent disease, disability, dementia and frailty</a:t>
            </a:r>
            <a:br>
              <a:rPr lang="en-US" sz="3100" dirty="0"/>
            </a:br>
            <a:r>
              <a:rPr lang="en-US" sz="3100" dirty="0"/>
              <a:t> to reduce need </a:t>
            </a:r>
            <a:br>
              <a:rPr lang="en-US" sz="3100" dirty="0"/>
            </a:br>
            <a:r>
              <a:rPr lang="en-US" sz="3100" dirty="0"/>
              <a:t>2.Improve outcome by provide only effective, evidence based interventions </a:t>
            </a:r>
            <a:br>
              <a:rPr lang="en-US" sz="3100" dirty="0"/>
            </a:br>
            <a:r>
              <a:rPr lang="en-US" sz="3100" dirty="0"/>
              <a:t>3. Improve outcome by increasing quality and safety of process </a:t>
            </a:r>
            <a:br>
              <a:rPr lang="en-US" sz="3100" dirty="0"/>
            </a:br>
            <a:r>
              <a:rPr lang="en-US" sz="3100" dirty="0"/>
              <a:t>4.  Increase productivity by reducing cost  </a:t>
            </a:r>
            <a:br>
              <a:rPr lang="en-US" sz="3100" dirty="0"/>
            </a:br>
            <a:r>
              <a:rPr lang="en-US" sz="3100" dirty="0"/>
              <a:t/>
            </a:r>
            <a:br>
              <a:rPr lang="en-US" sz="3100" dirty="0"/>
            </a:br>
            <a:r>
              <a:rPr lang="en-US" sz="3100" dirty="0"/>
              <a:t>These measures reduce need and improve </a:t>
            </a:r>
            <a:r>
              <a:rPr lang="en-US" sz="3100" dirty="0" smtClean="0"/>
              <a:t>efficiency</a:t>
            </a:r>
            <a:endParaRPr lang="en-US" dirty="0"/>
          </a:p>
        </p:txBody>
      </p:sp>
    </p:spTree>
    <p:extLst>
      <p:ext uri="{BB962C8B-B14F-4D97-AF65-F5344CB8AC3E}">
        <p14:creationId xmlns:p14="http://schemas.microsoft.com/office/powerpoint/2010/main" val="601677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606" y="1238465"/>
            <a:ext cx="10231755" cy="1143000"/>
          </a:xfrm>
        </p:spPr>
        <p:txBody>
          <a:bodyPr>
            <a:normAutofit fontScale="90000"/>
          </a:bodyPr>
          <a:lstStyle/>
          <a:p>
            <a:r>
              <a:rPr lang="en-US" dirty="0"/>
              <a:t>In the next decade need and demand will increase by at least 20 % so what can we do? </a:t>
            </a:r>
            <a:r>
              <a:rPr lang="en-US" sz="4000" dirty="0"/>
              <a:t> we  need to increase value </a:t>
            </a:r>
            <a:r>
              <a:rPr lang="en-GB" dirty="0" smtClean="0"/>
              <a:t>The </a:t>
            </a:r>
            <a:r>
              <a:rPr lang="en-GB" dirty="0" smtClean="0"/>
              <a:t>Aim is </a:t>
            </a:r>
            <a:r>
              <a:rPr lang="en-GB" b="1" dirty="0" smtClean="0"/>
              <a:t>triple value</a:t>
            </a:r>
            <a:r>
              <a:rPr lang="en-GB" dirty="0" smtClean="0"/>
              <a:t> </a:t>
            </a:r>
            <a:r>
              <a:rPr lang="en-GB" b="1" dirty="0" smtClean="0"/>
              <a:t> </a:t>
            </a:r>
            <a:r>
              <a:rPr lang="en-GB" dirty="0" smtClean="0"/>
              <a:t/>
            </a:r>
            <a:br>
              <a:rPr lang="en-GB" dirty="0" smtClean="0"/>
            </a:br>
            <a:endParaRPr lang="en-US" dirty="0"/>
          </a:p>
        </p:txBody>
      </p:sp>
      <p:sp>
        <p:nvSpPr>
          <p:cNvPr id="3" name="Content Placeholder 2"/>
          <p:cNvSpPr>
            <a:spLocks noGrp="1"/>
          </p:cNvSpPr>
          <p:nvPr>
            <p:ph idx="1"/>
          </p:nvPr>
        </p:nvSpPr>
        <p:spPr>
          <a:xfrm>
            <a:off x="1907060" y="2813953"/>
            <a:ext cx="8485784" cy="4708525"/>
          </a:xfrm>
        </p:spPr>
        <p:txBody>
          <a:bodyPr>
            <a:normAutofit/>
          </a:bodyPr>
          <a:lstStyle/>
          <a:p>
            <a:pPr lvl="0"/>
            <a:r>
              <a:rPr lang="en-GB" sz="2000" dirty="0"/>
              <a:t>Allocative value , determined by how well the assets are distributed to different sub groups in the population</a:t>
            </a:r>
          </a:p>
          <a:p>
            <a:pPr lvl="0"/>
            <a:r>
              <a:rPr lang="en-GB" sz="2000" dirty="0" smtClean="0"/>
              <a:t>Technical </a:t>
            </a:r>
            <a:r>
              <a:rPr lang="en-GB" sz="2000" dirty="0"/>
              <a:t>value  determined by how well resources are used for outcomes for all the people in need in the population</a:t>
            </a:r>
          </a:p>
          <a:p>
            <a:r>
              <a:rPr lang="en-GB" sz="2000" dirty="0"/>
              <a:t>Personalised value, determined by how well the outcome relates to the values of each individual </a:t>
            </a:r>
            <a:endParaRPr lang="en-US" sz="2000" dirty="0"/>
          </a:p>
        </p:txBody>
      </p:sp>
    </p:spTree>
    <p:extLst>
      <p:ext uri="{BB962C8B-B14F-4D97-AF65-F5344CB8AC3E}">
        <p14:creationId xmlns:p14="http://schemas.microsoft.com/office/powerpoint/2010/main" val="2039438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4"/>
          <p:cNvSpPr>
            <a:spLocks noChangeArrowheads="1"/>
          </p:cNvSpPr>
          <p:nvPr/>
        </p:nvSpPr>
        <p:spPr bwMode="auto">
          <a:xfrm>
            <a:off x="4076700" y="1068705"/>
            <a:ext cx="4495800" cy="4419600"/>
          </a:xfrm>
          <a:prstGeom prst="ellipse">
            <a:avLst/>
          </a:prstGeom>
          <a:noFill/>
          <a:ln w="9525">
            <a:solidFill>
              <a:schemeClr val="tx1"/>
            </a:solidFill>
            <a:round/>
            <a:headEnd/>
            <a:tailEnd/>
          </a:ln>
        </p:spPr>
        <p:txBody>
          <a:bodyPr wrap="none" anchor="ctr">
            <a:prstTxWarp prst="textNoShape">
              <a:avLst/>
            </a:prstTxWarp>
          </a:bodyPr>
          <a:lstStyle/>
          <a:p>
            <a:endParaRPr lang="en-US" dirty="0">
              <a:latin typeface="Calibri" charset="0"/>
            </a:endParaRPr>
          </a:p>
        </p:txBody>
      </p:sp>
      <p:sp>
        <p:nvSpPr>
          <p:cNvPr id="22531" name="Line 5"/>
          <p:cNvSpPr>
            <a:spLocks noChangeShapeType="1"/>
          </p:cNvSpPr>
          <p:nvPr/>
        </p:nvSpPr>
        <p:spPr bwMode="auto">
          <a:xfrm flipV="1">
            <a:off x="6324601" y="2786064"/>
            <a:ext cx="2200275" cy="642937"/>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2" name="Line 6"/>
          <p:cNvSpPr>
            <a:spLocks noChangeShapeType="1"/>
          </p:cNvSpPr>
          <p:nvPr/>
        </p:nvSpPr>
        <p:spPr bwMode="auto">
          <a:xfrm flipV="1">
            <a:off x="6324600" y="1543050"/>
            <a:ext cx="1378464" cy="18859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3" name="Line 7"/>
          <p:cNvSpPr>
            <a:spLocks noChangeShapeType="1"/>
          </p:cNvSpPr>
          <p:nvPr/>
        </p:nvSpPr>
        <p:spPr bwMode="auto">
          <a:xfrm>
            <a:off x="6324600" y="3429000"/>
            <a:ext cx="2197614" cy="742951"/>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4" name="Line 8"/>
          <p:cNvSpPr>
            <a:spLocks noChangeShapeType="1"/>
          </p:cNvSpPr>
          <p:nvPr/>
        </p:nvSpPr>
        <p:spPr bwMode="auto">
          <a:xfrm>
            <a:off x="6324600" y="3429000"/>
            <a:ext cx="1200150" cy="171735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5" name="Text Box 9"/>
          <p:cNvSpPr txBox="1">
            <a:spLocks noChangeArrowheads="1"/>
          </p:cNvSpPr>
          <p:nvPr/>
        </p:nvSpPr>
        <p:spPr bwMode="auto">
          <a:xfrm>
            <a:off x="7024688" y="2286000"/>
            <a:ext cx="1972528" cy="400110"/>
          </a:xfrm>
          <a:prstGeom prst="rect">
            <a:avLst/>
          </a:prstGeom>
          <a:noFill/>
          <a:ln w="9525">
            <a:noFill/>
            <a:miter lim="800000"/>
            <a:headEnd/>
            <a:tailEnd/>
          </a:ln>
        </p:spPr>
        <p:txBody>
          <a:bodyPr wrap="none">
            <a:prstTxWarp prst="textNoShape">
              <a:avLst/>
            </a:prstTxWarp>
            <a:spAutoFit/>
          </a:bodyPr>
          <a:lstStyle/>
          <a:p>
            <a:r>
              <a:rPr lang="en-US" sz="2000" dirty="0" smtClean="0">
                <a:latin typeface="Calibri" charset="0"/>
              </a:rPr>
              <a:t>Circulation £85M</a:t>
            </a:r>
            <a:endParaRPr lang="en-US" sz="2000" dirty="0">
              <a:latin typeface="Calibri" charset="0"/>
            </a:endParaRPr>
          </a:p>
        </p:txBody>
      </p:sp>
      <p:sp>
        <p:nvSpPr>
          <p:cNvPr id="22536" name="Rectangle 10"/>
          <p:cNvSpPr>
            <a:spLocks noChangeArrowheads="1"/>
          </p:cNvSpPr>
          <p:nvPr/>
        </p:nvSpPr>
        <p:spPr bwMode="auto">
          <a:xfrm>
            <a:off x="6624741" y="3228944"/>
            <a:ext cx="1878784" cy="400110"/>
          </a:xfrm>
          <a:prstGeom prst="rect">
            <a:avLst/>
          </a:prstGeom>
          <a:noFill/>
          <a:ln w="9525">
            <a:noFill/>
            <a:miter lim="800000"/>
            <a:headEnd/>
            <a:tailEnd/>
          </a:ln>
        </p:spPr>
        <p:txBody>
          <a:bodyPr wrap="none">
            <a:prstTxWarp prst="textNoShape">
              <a:avLst/>
            </a:prstTxWarp>
            <a:spAutoFit/>
          </a:bodyPr>
          <a:lstStyle/>
          <a:p>
            <a:r>
              <a:rPr lang="en-GB" sz="2000" dirty="0">
                <a:latin typeface="Calibri" charset="0"/>
              </a:rPr>
              <a:t>Respiratory  </a:t>
            </a:r>
            <a:r>
              <a:rPr lang="en-GB" sz="2000" dirty="0" smtClean="0">
                <a:latin typeface="Calibri" charset="0"/>
              </a:rPr>
              <a:t>£71</a:t>
            </a:r>
            <a:endParaRPr lang="en-US" sz="2000" dirty="0">
              <a:latin typeface="Calibri" charset="0"/>
            </a:endParaRPr>
          </a:p>
        </p:txBody>
      </p:sp>
      <p:sp>
        <p:nvSpPr>
          <p:cNvPr id="22537" name="Rectangle 11"/>
          <p:cNvSpPr>
            <a:spLocks noChangeArrowheads="1"/>
          </p:cNvSpPr>
          <p:nvPr/>
        </p:nvSpPr>
        <p:spPr bwMode="auto">
          <a:xfrm>
            <a:off x="6839464" y="3748684"/>
            <a:ext cx="1497526" cy="1015663"/>
          </a:xfrm>
          <a:prstGeom prst="rect">
            <a:avLst/>
          </a:prstGeom>
          <a:noFill/>
          <a:ln w="9525">
            <a:noFill/>
            <a:miter lim="800000"/>
            <a:headEnd/>
            <a:tailEnd/>
          </a:ln>
        </p:spPr>
        <p:txBody>
          <a:bodyPr wrap="none">
            <a:prstTxWarp prst="textNoShape">
              <a:avLst/>
            </a:prstTxWarp>
            <a:spAutoFit/>
          </a:bodyPr>
          <a:lstStyle/>
          <a:p>
            <a:r>
              <a:rPr lang="en-GB" sz="2000" dirty="0">
                <a:latin typeface="Calibri" charset="0"/>
              </a:rPr>
              <a:t>Gastro-</a:t>
            </a:r>
          </a:p>
          <a:p>
            <a:r>
              <a:rPr lang="en-GB" sz="2000" dirty="0">
                <a:latin typeface="Calibri" charset="0"/>
              </a:rPr>
              <a:t>Intestinal  </a:t>
            </a:r>
          </a:p>
          <a:p>
            <a:r>
              <a:rPr lang="en-GB" sz="2000" dirty="0">
                <a:latin typeface="Calibri" charset="0"/>
              </a:rPr>
              <a:t>	</a:t>
            </a:r>
            <a:r>
              <a:rPr lang="en-GB" sz="2000" dirty="0" smtClean="0">
                <a:latin typeface="Calibri" charset="0"/>
              </a:rPr>
              <a:t>£74</a:t>
            </a:r>
            <a:endParaRPr lang="en-US" sz="2000" dirty="0">
              <a:latin typeface="Calibri" charset="0"/>
            </a:endParaRPr>
          </a:p>
        </p:txBody>
      </p:sp>
      <p:sp>
        <p:nvSpPr>
          <p:cNvPr id="13" name="TextBox 12"/>
          <p:cNvSpPr txBox="1"/>
          <p:nvPr/>
        </p:nvSpPr>
        <p:spPr>
          <a:xfrm>
            <a:off x="1955800" y="422969"/>
            <a:ext cx="4318000" cy="584776"/>
          </a:xfrm>
          <a:prstGeom prst="rect">
            <a:avLst/>
          </a:prstGeom>
          <a:noFill/>
        </p:spPr>
        <p:txBody>
          <a:bodyPr wrap="square" rtlCol="0">
            <a:spAutoFit/>
          </a:bodyPr>
          <a:lstStyle/>
          <a:p>
            <a:r>
              <a:rPr lang="en-US" sz="3200" dirty="0"/>
              <a:t>”</a:t>
            </a:r>
          </a:p>
        </p:txBody>
      </p:sp>
      <p:sp>
        <p:nvSpPr>
          <p:cNvPr id="11" name="Line 8"/>
          <p:cNvSpPr>
            <a:spLocks noChangeShapeType="1"/>
          </p:cNvSpPr>
          <p:nvPr/>
        </p:nvSpPr>
        <p:spPr bwMode="auto">
          <a:xfrm flipH="1">
            <a:off x="5791714" y="3465761"/>
            <a:ext cx="542889" cy="20225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TextBox 1"/>
          <p:cNvSpPr txBox="1"/>
          <p:nvPr/>
        </p:nvSpPr>
        <p:spPr>
          <a:xfrm>
            <a:off x="5981044" y="4403468"/>
            <a:ext cx="1395116" cy="923330"/>
          </a:xfrm>
          <a:prstGeom prst="rect">
            <a:avLst/>
          </a:prstGeom>
          <a:noFill/>
        </p:spPr>
        <p:txBody>
          <a:bodyPr wrap="square" rtlCol="0">
            <a:spAutoFit/>
          </a:bodyPr>
          <a:lstStyle/>
          <a:p>
            <a:r>
              <a:rPr lang="en-US" dirty="0" err="1" smtClean="0"/>
              <a:t>Musculo</a:t>
            </a:r>
            <a:r>
              <a:rPr lang="en-US" dirty="0" smtClean="0"/>
              <a:t> </a:t>
            </a:r>
          </a:p>
          <a:p>
            <a:r>
              <a:rPr lang="en-US" dirty="0" smtClean="0"/>
              <a:t>Skeletal £86</a:t>
            </a:r>
            <a:endParaRPr lang="en-US" dirty="0"/>
          </a:p>
          <a:p>
            <a:r>
              <a:rPr lang="en-US" dirty="0"/>
              <a:t>          </a:t>
            </a:r>
          </a:p>
        </p:txBody>
      </p:sp>
      <p:sp>
        <p:nvSpPr>
          <p:cNvPr id="3" name="TextBox 2"/>
          <p:cNvSpPr txBox="1"/>
          <p:nvPr/>
        </p:nvSpPr>
        <p:spPr>
          <a:xfrm>
            <a:off x="2552700" y="5488306"/>
            <a:ext cx="7200900" cy="584775"/>
          </a:xfrm>
          <a:prstGeom prst="rect">
            <a:avLst/>
          </a:prstGeom>
          <a:noFill/>
        </p:spPr>
        <p:txBody>
          <a:bodyPr wrap="square" rtlCol="0">
            <a:spAutoFit/>
          </a:bodyPr>
          <a:lstStyle/>
          <a:p>
            <a:r>
              <a:rPr lang="en-US" sz="3200" dirty="0"/>
              <a:t>ANNUAL </a:t>
            </a:r>
            <a:r>
              <a:rPr lang="en-US" sz="3200" dirty="0" smtClean="0"/>
              <a:t>CCG SPEND </a:t>
            </a:r>
            <a:r>
              <a:rPr lang="en-US" sz="3200" dirty="0"/>
              <a:t>PER </a:t>
            </a:r>
            <a:r>
              <a:rPr lang="en-US" sz="3200" dirty="0" smtClean="0"/>
              <a:t>HEAD </a:t>
            </a:r>
            <a:endParaRPr lang="en-US" sz="3200" dirty="0"/>
          </a:p>
        </p:txBody>
      </p:sp>
      <p:sp>
        <p:nvSpPr>
          <p:cNvPr id="4" name="TextBox 3"/>
          <p:cNvSpPr txBox="1"/>
          <p:nvPr/>
        </p:nvSpPr>
        <p:spPr>
          <a:xfrm>
            <a:off x="1638300" y="6073081"/>
            <a:ext cx="8115300" cy="646331"/>
          </a:xfrm>
          <a:prstGeom prst="rect">
            <a:avLst/>
          </a:prstGeom>
          <a:noFill/>
        </p:spPr>
        <p:txBody>
          <a:bodyPr wrap="square" rtlCol="0">
            <a:spAutoFit/>
          </a:bodyPr>
          <a:lstStyle/>
          <a:p>
            <a:r>
              <a:rPr lang="en-US" dirty="0" err="1"/>
              <a:t>www.NHS</a:t>
            </a:r>
            <a:r>
              <a:rPr lang="en-US" dirty="0"/>
              <a:t> </a:t>
            </a:r>
            <a:r>
              <a:rPr lang="en-US" dirty="0" err="1"/>
              <a:t>England.programmebudgeting</a:t>
            </a:r>
            <a:endParaRPr lang="en-US" dirty="0"/>
          </a:p>
          <a:p>
            <a:endParaRPr lang="en-US" dirty="0"/>
          </a:p>
        </p:txBody>
      </p:sp>
      <p:sp>
        <p:nvSpPr>
          <p:cNvPr id="15" name="Line 8"/>
          <p:cNvSpPr>
            <a:spLocks noChangeShapeType="1"/>
          </p:cNvSpPr>
          <p:nvPr/>
        </p:nvSpPr>
        <p:spPr bwMode="auto">
          <a:xfrm flipH="1">
            <a:off x="5286852" y="3465048"/>
            <a:ext cx="1047749" cy="174227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6" name="Line 8"/>
          <p:cNvSpPr>
            <a:spLocks noChangeShapeType="1"/>
          </p:cNvSpPr>
          <p:nvPr/>
        </p:nvSpPr>
        <p:spPr bwMode="auto">
          <a:xfrm flipH="1">
            <a:off x="4794250" y="3446293"/>
            <a:ext cx="1537928" cy="139568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4996712" y="3528954"/>
            <a:ext cx="1694162" cy="1754326"/>
          </a:xfrm>
          <a:prstGeom prst="rect">
            <a:avLst/>
          </a:prstGeom>
          <a:noFill/>
        </p:spPr>
        <p:txBody>
          <a:bodyPr wrap="square" rtlCol="0">
            <a:spAutoFit/>
          </a:bodyPr>
          <a:lstStyle/>
          <a:p>
            <a:endParaRPr lang="en-US" dirty="0" smtClean="0"/>
          </a:p>
          <a:p>
            <a:endParaRPr lang="en-US" dirty="0"/>
          </a:p>
          <a:p>
            <a:r>
              <a:rPr lang="en-US" dirty="0" smtClean="0"/>
              <a:t>  Skin</a:t>
            </a:r>
          </a:p>
          <a:p>
            <a:r>
              <a:rPr lang="en-US" dirty="0"/>
              <a:t> </a:t>
            </a:r>
            <a:r>
              <a:rPr lang="en-US" dirty="0" smtClean="0"/>
              <a:t>  £29</a:t>
            </a:r>
          </a:p>
          <a:p>
            <a:r>
              <a:rPr lang="en-US" dirty="0" smtClean="0"/>
              <a:t>         Eyes</a:t>
            </a:r>
          </a:p>
          <a:p>
            <a:r>
              <a:rPr lang="en-US" dirty="0"/>
              <a:t> </a:t>
            </a:r>
            <a:r>
              <a:rPr lang="en-US" dirty="0" smtClean="0"/>
              <a:t>       £29</a:t>
            </a:r>
            <a:endParaRPr lang="en-US" dirty="0"/>
          </a:p>
        </p:txBody>
      </p:sp>
      <p:sp>
        <p:nvSpPr>
          <p:cNvPr id="18" name="Line 6"/>
          <p:cNvSpPr>
            <a:spLocks noChangeShapeType="1"/>
          </p:cNvSpPr>
          <p:nvPr/>
        </p:nvSpPr>
        <p:spPr bwMode="auto">
          <a:xfrm flipH="1" flipV="1">
            <a:off x="4996712" y="1525756"/>
            <a:ext cx="1337233" cy="187419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 name="TextBox 5"/>
          <p:cNvSpPr txBox="1"/>
          <p:nvPr/>
        </p:nvSpPr>
        <p:spPr>
          <a:xfrm>
            <a:off x="5613400" y="1525755"/>
            <a:ext cx="1756526" cy="646331"/>
          </a:xfrm>
          <a:prstGeom prst="rect">
            <a:avLst/>
          </a:prstGeom>
          <a:noFill/>
        </p:spPr>
        <p:txBody>
          <a:bodyPr wrap="square" rtlCol="0">
            <a:spAutoFit/>
          </a:bodyPr>
          <a:lstStyle/>
          <a:p>
            <a:r>
              <a:rPr lang="en-US" dirty="0" smtClean="0"/>
              <a:t>Mental </a:t>
            </a:r>
          </a:p>
          <a:p>
            <a:r>
              <a:rPr lang="en-US" dirty="0" smtClean="0"/>
              <a:t>Health £141</a:t>
            </a:r>
            <a:endParaRPr lang="en-US" dirty="0"/>
          </a:p>
        </p:txBody>
      </p:sp>
      <p:sp>
        <p:nvSpPr>
          <p:cNvPr id="20" name="Oval 19"/>
          <p:cNvSpPr/>
          <p:nvPr/>
        </p:nvSpPr>
        <p:spPr>
          <a:xfrm>
            <a:off x="5677621" y="2657893"/>
            <a:ext cx="1339116" cy="1403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55606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4"/>
          <p:cNvSpPr>
            <a:spLocks noChangeArrowheads="1"/>
          </p:cNvSpPr>
          <p:nvPr/>
        </p:nvSpPr>
        <p:spPr bwMode="auto">
          <a:xfrm>
            <a:off x="2133600" y="1828800"/>
            <a:ext cx="4495800" cy="4419600"/>
          </a:xfrm>
          <a:prstGeom prst="ellipse">
            <a:avLst/>
          </a:prstGeom>
          <a:no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51203" name="Line 5"/>
          <p:cNvSpPr>
            <a:spLocks noChangeShapeType="1"/>
          </p:cNvSpPr>
          <p:nvPr/>
        </p:nvSpPr>
        <p:spPr bwMode="auto">
          <a:xfrm flipV="1">
            <a:off x="4343400" y="3200400"/>
            <a:ext cx="213360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04" name="Line 6"/>
          <p:cNvSpPr>
            <a:spLocks noChangeShapeType="1"/>
          </p:cNvSpPr>
          <p:nvPr/>
        </p:nvSpPr>
        <p:spPr bwMode="auto">
          <a:xfrm flipV="1">
            <a:off x="4343400" y="1905000"/>
            <a:ext cx="609600" cy="2209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05" name="Line 7"/>
          <p:cNvSpPr>
            <a:spLocks noChangeShapeType="1"/>
          </p:cNvSpPr>
          <p:nvPr/>
        </p:nvSpPr>
        <p:spPr bwMode="auto">
          <a:xfrm>
            <a:off x="4343400" y="4114800"/>
            <a:ext cx="22098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06" name="Line 8"/>
          <p:cNvSpPr>
            <a:spLocks noChangeShapeType="1"/>
          </p:cNvSpPr>
          <p:nvPr/>
        </p:nvSpPr>
        <p:spPr bwMode="auto">
          <a:xfrm>
            <a:off x="4343400" y="4114800"/>
            <a:ext cx="1600200" cy="1447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07" name="Text Box 9"/>
          <p:cNvSpPr txBox="1">
            <a:spLocks noChangeArrowheads="1"/>
          </p:cNvSpPr>
          <p:nvPr/>
        </p:nvSpPr>
        <p:spPr bwMode="auto">
          <a:xfrm>
            <a:off x="5029201" y="2819400"/>
            <a:ext cx="655949" cy="400110"/>
          </a:xfrm>
          <a:prstGeom prst="rect">
            <a:avLst/>
          </a:prstGeom>
          <a:noFill/>
          <a:ln w="9525">
            <a:noFill/>
            <a:miter lim="800000"/>
            <a:headEnd/>
            <a:tailEnd/>
          </a:ln>
        </p:spPr>
        <p:txBody>
          <a:bodyPr wrap="none">
            <a:prstTxWarp prst="textNoShape">
              <a:avLst/>
            </a:prstTxWarp>
            <a:spAutoFit/>
          </a:bodyPr>
          <a:lstStyle/>
          <a:p>
            <a:r>
              <a:rPr lang="en-US" sz="2000" dirty="0" smtClean="0">
                <a:latin typeface="Calibri" charset="0"/>
              </a:rPr>
              <a:t>MSK</a:t>
            </a:r>
            <a:endParaRPr lang="en-US" sz="2000" dirty="0">
              <a:latin typeface="Calibri" charset="0"/>
            </a:endParaRPr>
          </a:p>
        </p:txBody>
      </p:sp>
      <p:sp>
        <p:nvSpPr>
          <p:cNvPr id="51208" name="Rectangle 10"/>
          <p:cNvSpPr>
            <a:spLocks noChangeArrowheads="1"/>
          </p:cNvSpPr>
          <p:nvPr/>
        </p:nvSpPr>
        <p:spPr bwMode="auto">
          <a:xfrm>
            <a:off x="5105400" y="3875088"/>
            <a:ext cx="1373838" cy="400110"/>
          </a:xfrm>
          <a:prstGeom prst="rect">
            <a:avLst/>
          </a:prstGeom>
          <a:noFill/>
          <a:ln w="9525">
            <a:noFill/>
            <a:miter lim="800000"/>
            <a:headEnd/>
            <a:tailEnd/>
          </a:ln>
        </p:spPr>
        <p:txBody>
          <a:bodyPr wrap="none">
            <a:prstTxWarp prst="textNoShape">
              <a:avLst/>
            </a:prstTxWarp>
            <a:spAutoFit/>
          </a:bodyPr>
          <a:lstStyle/>
          <a:p>
            <a:r>
              <a:rPr lang="en-GB" sz="2000">
                <a:latin typeface="Calibri" charset="0"/>
              </a:rPr>
              <a:t>Respiratory</a:t>
            </a:r>
            <a:endParaRPr lang="en-US" sz="2000">
              <a:latin typeface="Calibri" charset="0"/>
            </a:endParaRPr>
          </a:p>
        </p:txBody>
      </p:sp>
      <p:sp>
        <p:nvSpPr>
          <p:cNvPr id="51209" name="Rectangle 11"/>
          <p:cNvSpPr>
            <a:spLocks noChangeArrowheads="1"/>
          </p:cNvSpPr>
          <p:nvPr/>
        </p:nvSpPr>
        <p:spPr bwMode="auto">
          <a:xfrm>
            <a:off x="5181601" y="4343400"/>
            <a:ext cx="1250471" cy="707886"/>
          </a:xfrm>
          <a:prstGeom prst="rect">
            <a:avLst/>
          </a:prstGeom>
          <a:noFill/>
          <a:ln w="9525">
            <a:noFill/>
            <a:miter lim="800000"/>
            <a:headEnd/>
            <a:tailEnd/>
          </a:ln>
        </p:spPr>
        <p:txBody>
          <a:bodyPr wrap="none">
            <a:prstTxWarp prst="textNoShape">
              <a:avLst/>
            </a:prstTxWarp>
            <a:spAutoFit/>
          </a:bodyPr>
          <a:lstStyle/>
          <a:p>
            <a:r>
              <a:rPr lang="en-GB" sz="2000">
                <a:latin typeface="Calibri" charset="0"/>
              </a:rPr>
              <a:t>Gastro-</a:t>
            </a:r>
          </a:p>
          <a:p>
            <a:r>
              <a:rPr lang="en-GB" sz="2000">
                <a:latin typeface="Calibri" charset="0"/>
              </a:rPr>
              <a:t>instestinal</a:t>
            </a:r>
            <a:endParaRPr lang="en-US">
              <a:latin typeface="Calibri" charset="0"/>
            </a:endParaRPr>
          </a:p>
        </p:txBody>
      </p:sp>
      <p:sp>
        <p:nvSpPr>
          <p:cNvPr id="51210" name="Oval 12"/>
          <p:cNvSpPr>
            <a:spLocks noChangeArrowheads="1"/>
          </p:cNvSpPr>
          <p:nvPr/>
        </p:nvSpPr>
        <p:spPr bwMode="auto">
          <a:xfrm>
            <a:off x="6781800" y="838200"/>
            <a:ext cx="2971800" cy="2743200"/>
          </a:xfrm>
          <a:prstGeom prst="ellipse">
            <a:avLst/>
          </a:prstGeom>
          <a:no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51211" name="Rectangle 13"/>
          <p:cNvSpPr>
            <a:spLocks noChangeArrowheads="1"/>
          </p:cNvSpPr>
          <p:nvPr/>
        </p:nvSpPr>
        <p:spPr bwMode="auto">
          <a:xfrm>
            <a:off x="8733444" y="1675825"/>
            <a:ext cx="705001" cy="1015663"/>
          </a:xfrm>
          <a:prstGeom prst="rect">
            <a:avLst/>
          </a:prstGeom>
          <a:noFill/>
          <a:ln w="9525">
            <a:noFill/>
            <a:miter lim="800000"/>
            <a:headEnd/>
            <a:tailEnd/>
          </a:ln>
        </p:spPr>
        <p:txBody>
          <a:bodyPr wrap="none">
            <a:prstTxWarp prst="textNoShape">
              <a:avLst/>
            </a:prstTxWarp>
            <a:spAutoFit/>
          </a:bodyPr>
          <a:lstStyle/>
          <a:p>
            <a:r>
              <a:rPr lang="en-GB" sz="2000" dirty="0" smtClean="0">
                <a:latin typeface="Calibri" charset="0"/>
              </a:rPr>
              <a:t>Knee</a:t>
            </a:r>
          </a:p>
          <a:p>
            <a:endParaRPr lang="en-GB" sz="2000" dirty="0">
              <a:latin typeface="Calibri" charset="0"/>
            </a:endParaRPr>
          </a:p>
          <a:p>
            <a:endParaRPr lang="en-GB" sz="2000" dirty="0" smtClean="0">
              <a:latin typeface="Calibri" charset="0"/>
            </a:endParaRPr>
          </a:p>
        </p:txBody>
      </p:sp>
      <p:sp>
        <p:nvSpPr>
          <p:cNvPr id="51212" name="Line 15"/>
          <p:cNvSpPr>
            <a:spLocks noChangeShapeType="1"/>
          </p:cNvSpPr>
          <p:nvPr/>
        </p:nvSpPr>
        <p:spPr bwMode="auto">
          <a:xfrm flipV="1">
            <a:off x="8305800" y="1162300"/>
            <a:ext cx="921419" cy="1047500"/>
          </a:xfrm>
          <a:prstGeom prst="line">
            <a:avLst/>
          </a:prstGeom>
          <a:noFill/>
          <a:ln w="9525">
            <a:solidFill>
              <a:schemeClr val="tx1"/>
            </a:solidFill>
            <a:round/>
            <a:headEnd/>
            <a:tailEnd/>
          </a:ln>
        </p:spPr>
        <p:txBody>
          <a:bodyPr wrap="none" anchor="ctr">
            <a:prstTxWarp prst="textNoShape">
              <a:avLst/>
            </a:prstTxWarp>
          </a:bodyPr>
          <a:lstStyle/>
          <a:p>
            <a:r>
              <a:rPr lang="en-US" smtClean="0"/>
              <a:t>ç</a:t>
            </a:r>
            <a:endParaRPr lang="en-US" dirty="0"/>
          </a:p>
        </p:txBody>
      </p:sp>
      <p:sp>
        <p:nvSpPr>
          <p:cNvPr id="51213" name="Line 16"/>
          <p:cNvSpPr>
            <a:spLocks noChangeShapeType="1"/>
          </p:cNvSpPr>
          <p:nvPr/>
        </p:nvSpPr>
        <p:spPr bwMode="auto">
          <a:xfrm flipH="1">
            <a:off x="7708978" y="2209799"/>
            <a:ext cx="596822" cy="126244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14" name="Line 17"/>
          <p:cNvSpPr>
            <a:spLocks noChangeShapeType="1"/>
          </p:cNvSpPr>
          <p:nvPr/>
        </p:nvSpPr>
        <p:spPr bwMode="auto">
          <a:xfrm flipH="1" flipV="1">
            <a:off x="7057044" y="1440852"/>
            <a:ext cx="1248754" cy="76894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15" name="Rectangle 18"/>
          <p:cNvSpPr>
            <a:spLocks noChangeArrowheads="1"/>
          </p:cNvSpPr>
          <p:nvPr/>
        </p:nvSpPr>
        <p:spPr bwMode="auto">
          <a:xfrm>
            <a:off x="6858000" y="1905000"/>
            <a:ext cx="1236236" cy="923330"/>
          </a:xfrm>
          <a:prstGeom prst="rect">
            <a:avLst/>
          </a:prstGeom>
          <a:noFill/>
          <a:ln w="9525">
            <a:noFill/>
            <a:miter lim="800000"/>
            <a:headEnd/>
            <a:tailEnd/>
          </a:ln>
        </p:spPr>
        <p:txBody>
          <a:bodyPr wrap="none">
            <a:prstTxWarp prst="textNoShape">
              <a:avLst/>
            </a:prstTxWarp>
            <a:spAutoFit/>
          </a:bodyPr>
          <a:lstStyle/>
          <a:p>
            <a:r>
              <a:rPr lang="en-US" dirty="0" smtClean="0">
                <a:latin typeface="Calibri" charset="0"/>
              </a:rPr>
              <a:t>Back</a:t>
            </a:r>
          </a:p>
          <a:p>
            <a:endParaRPr lang="en-US" dirty="0">
              <a:latin typeface="Calibri" charset="0"/>
            </a:endParaRPr>
          </a:p>
          <a:p>
            <a:r>
              <a:rPr lang="en-US" dirty="0" smtClean="0">
                <a:latin typeface="Calibri" charset="0"/>
              </a:rPr>
              <a:t>Upper limb</a:t>
            </a:r>
            <a:endParaRPr lang="en-US" dirty="0" smtClean="0">
              <a:latin typeface="Calibri" charset="0"/>
            </a:endParaRPr>
          </a:p>
        </p:txBody>
      </p:sp>
      <p:sp>
        <p:nvSpPr>
          <p:cNvPr id="51216" name="Rectangle 19"/>
          <p:cNvSpPr>
            <a:spLocks noChangeArrowheads="1"/>
          </p:cNvSpPr>
          <p:nvPr/>
        </p:nvSpPr>
        <p:spPr bwMode="auto">
          <a:xfrm>
            <a:off x="7561252" y="1040743"/>
            <a:ext cx="1460849" cy="400110"/>
          </a:xfrm>
          <a:prstGeom prst="rect">
            <a:avLst/>
          </a:prstGeom>
          <a:noFill/>
          <a:ln w="9525">
            <a:noFill/>
            <a:miter lim="800000"/>
            <a:headEnd/>
            <a:tailEnd/>
          </a:ln>
        </p:spPr>
        <p:txBody>
          <a:bodyPr wrap="none">
            <a:prstTxWarp prst="textNoShape">
              <a:avLst/>
            </a:prstTxWarp>
            <a:spAutoFit/>
          </a:bodyPr>
          <a:lstStyle/>
          <a:p>
            <a:r>
              <a:rPr lang="en-GB" sz="2000" smtClean="0">
                <a:latin typeface="Calibri" charset="0"/>
              </a:rPr>
              <a:t>Rheumatoid</a:t>
            </a:r>
            <a:endParaRPr lang="en-US" dirty="0">
              <a:latin typeface="Calibri" charset="0"/>
            </a:endParaRPr>
          </a:p>
        </p:txBody>
      </p:sp>
      <p:sp>
        <p:nvSpPr>
          <p:cNvPr id="19" name="Line 15"/>
          <p:cNvSpPr>
            <a:spLocks noChangeShapeType="1"/>
          </p:cNvSpPr>
          <p:nvPr/>
        </p:nvSpPr>
        <p:spPr bwMode="auto">
          <a:xfrm>
            <a:off x="8305800" y="2209799"/>
            <a:ext cx="1296432" cy="513525"/>
          </a:xfrm>
          <a:prstGeom prst="line">
            <a:avLst/>
          </a:prstGeom>
          <a:noFill/>
          <a:ln w="9525">
            <a:solidFill>
              <a:schemeClr val="tx1"/>
            </a:solidFill>
            <a:round/>
            <a:headEnd/>
            <a:tailEnd/>
          </a:ln>
        </p:spPr>
        <p:txBody>
          <a:bodyPr wrap="none" anchor="ctr">
            <a:prstTxWarp prst="textNoShape">
              <a:avLst/>
            </a:prstTxWarp>
          </a:bodyPr>
          <a:lstStyle/>
          <a:p>
            <a:r>
              <a:rPr lang="en-US" smtClean="0"/>
              <a:t>ç</a:t>
            </a:r>
            <a:endParaRPr lang="en-US" dirty="0"/>
          </a:p>
        </p:txBody>
      </p:sp>
      <p:sp>
        <p:nvSpPr>
          <p:cNvPr id="3" name="TextBox 2"/>
          <p:cNvSpPr txBox="1"/>
          <p:nvPr/>
        </p:nvSpPr>
        <p:spPr>
          <a:xfrm>
            <a:off x="8153400" y="2819400"/>
            <a:ext cx="1176866" cy="369332"/>
          </a:xfrm>
          <a:prstGeom prst="rect">
            <a:avLst/>
          </a:prstGeom>
          <a:noFill/>
        </p:spPr>
        <p:txBody>
          <a:bodyPr wrap="square" rtlCol="0">
            <a:spAutoFit/>
          </a:bodyPr>
          <a:lstStyle/>
          <a:p>
            <a:r>
              <a:rPr lang="en-US" dirty="0" smtClean="0"/>
              <a:t>Hip </a:t>
            </a:r>
            <a:endParaRPr lang="en-US" dirty="0"/>
          </a:p>
        </p:txBody>
      </p:sp>
      <p:sp>
        <p:nvSpPr>
          <p:cNvPr id="21" name="Line 17"/>
          <p:cNvSpPr>
            <a:spLocks noChangeShapeType="1"/>
          </p:cNvSpPr>
          <p:nvPr/>
        </p:nvSpPr>
        <p:spPr bwMode="auto">
          <a:xfrm flipH="1">
            <a:off x="6840964" y="2209798"/>
            <a:ext cx="1464834" cy="21693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 name="Right Arrow 3"/>
          <p:cNvSpPr/>
          <p:nvPr/>
        </p:nvSpPr>
        <p:spPr>
          <a:xfrm rot="20455358">
            <a:off x="5803978" y="2533900"/>
            <a:ext cx="977822" cy="444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2038" y="3783942"/>
            <a:ext cx="3663251" cy="3074057"/>
          </a:xfrm>
          <a:prstGeom prst="rect">
            <a:avLst/>
          </a:prstGeom>
        </p:spPr>
      </p:pic>
    </p:spTree>
    <p:extLst>
      <p:ext uri="{BB962C8B-B14F-4D97-AF65-F5344CB8AC3E}">
        <p14:creationId xmlns:p14="http://schemas.microsoft.com/office/powerpoint/2010/main" val="1887947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593338" y="2337864"/>
            <a:ext cx="1916606" cy="25135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4"/>
          <p:cNvSpPr txBox="1">
            <a:spLocks noChangeArrowheads="1"/>
          </p:cNvSpPr>
          <p:nvPr/>
        </p:nvSpPr>
        <p:spPr bwMode="auto">
          <a:xfrm>
            <a:off x="6090166" y="1765044"/>
            <a:ext cx="3820868" cy="707886"/>
          </a:xfrm>
          <a:prstGeom prst="rect">
            <a:avLst/>
          </a:prstGeom>
          <a:noFill/>
          <a:ln w="9525">
            <a:noFill/>
            <a:miter lim="800000"/>
            <a:headEnd/>
            <a:tailEnd/>
          </a:ln>
        </p:spPr>
        <p:txBody>
          <a:bodyPr wrap="square">
            <a:prstTxWarp prst="textNoShape">
              <a:avLst/>
            </a:prstTxWarp>
            <a:spAutoFit/>
          </a:bodyPr>
          <a:lstStyle/>
          <a:p>
            <a:r>
              <a:rPr lang="en-US" sz="2000" dirty="0"/>
              <a:t>All people with</a:t>
            </a:r>
          </a:p>
          <a:p>
            <a:r>
              <a:rPr lang="en-US" sz="2000" dirty="0"/>
              <a:t> the condition</a:t>
            </a:r>
            <a:endParaRPr lang="en-US" sz="2000" dirty="0"/>
          </a:p>
        </p:txBody>
      </p:sp>
      <p:sp>
        <p:nvSpPr>
          <p:cNvPr id="4" name="Oval 3"/>
          <p:cNvSpPr/>
          <p:nvPr/>
        </p:nvSpPr>
        <p:spPr>
          <a:xfrm>
            <a:off x="4711700" y="1587501"/>
            <a:ext cx="4605360" cy="3822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p:cNvSpPr txBox="1"/>
          <p:nvPr/>
        </p:nvSpPr>
        <p:spPr>
          <a:xfrm>
            <a:off x="5737097" y="2855268"/>
            <a:ext cx="2173111" cy="1200329"/>
          </a:xfrm>
          <a:prstGeom prst="rect">
            <a:avLst/>
          </a:prstGeom>
          <a:noFill/>
        </p:spPr>
        <p:txBody>
          <a:bodyPr wrap="square" rtlCol="0">
            <a:spAutoFit/>
          </a:bodyPr>
          <a:lstStyle/>
          <a:p>
            <a:r>
              <a:rPr lang="en-US" dirty="0"/>
              <a:t>People </a:t>
            </a:r>
          </a:p>
          <a:p>
            <a:r>
              <a:rPr lang="en-US" dirty="0"/>
              <a:t>receiving </a:t>
            </a:r>
          </a:p>
          <a:p>
            <a:r>
              <a:rPr lang="en-US" dirty="0"/>
              <a:t>the </a:t>
            </a:r>
            <a:r>
              <a:rPr lang="en-US" dirty="0" smtClean="0"/>
              <a:t>physiotherapy</a:t>
            </a:r>
            <a:endParaRPr lang="en-US" dirty="0"/>
          </a:p>
          <a:p>
            <a:r>
              <a:rPr lang="en-US" dirty="0"/>
              <a:t>service </a:t>
            </a:r>
            <a:endParaRPr lang="en-US" dirty="0"/>
          </a:p>
        </p:txBody>
      </p:sp>
      <p:sp>
        <p:nvSpPr>
          <p:cNvPr id="6" name="Oval 5"/>
          <p:cNvSpPr/>
          <p:nvPr/>
        </p:nvSpPr>
        <p:spPr>
          <a:xfrm>
            <a:off x="7061200" y="2337864"/>
            <a:ext cx="2148703" cy="2424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a:xfrm>
            <a:off x="7509945" y="2850406"/>
            <a:ext cx="2152827" cy="1477328"/>
          </a:xfrm>
          <a:prstGeom prst="rect">
            <a:avLst/>
          </a:prstGeom>
          <a:noFill/>
        </p:spPr>
        <p:txBody>
          <a:bodyPr wrap="square" rtlCol="0">
            <a:spAutoFit/>
          </a:bodyPr>
          <a:lstStyle/>
          <a:p>
            <a:r>
              <a:rPr lang="en-US" dirty="0"/>
              <a:t>People who</a:t>
            </a:r>
          </a:p>
          <a:p>
            <a:r>
              <a:rPr lang="en-US" dirty="0"/>
              <a:t> would benefit </a:t>
            </a:r>
          </a:p>
          <a:p>
            <a:r>
              <a:rPr lang="en-US" dirty="0"/>
              <a:t>most from </a:t>
            </a:r>
            <a:r>
              <a:rPr lang="en-US"/>
              <a:t>the </a:t>
            </a:r>
            <a:r>
              <a:rPr lang="en-US" smtClean="0"/>
              <a:t>physiotherapy</a:t>
            </a:r>
          </a:p>
          <a:p>
            <a:r>
              <a:rPr lang="en-US" smtClean="0"/>
              <a:t>service </a:t>
            </a:r>
            <a:endParaRPr lang="en-US" dirty="0"/>
          </a:p>
        </p:txBody>
      </p:sp>
      <p:sp>
        <p:nvSpPr>
          <p:cNvPr id="8" name="TextBox 7"/>
          <p:cNvSpPr txBox="1"/>
          <p:nvPr/>
        </p:nvSpPr>
        <p:spPr>
          <a:xfrm>
            <a:off x="1955801" y="364662"/>
            <a:ext cx="8394700" cy="646331"/>
          </a:xfrm>
          <a:prstGeom prst="rect">
            <a:avLst/>
          </a:prstGeom>
          <a:noFill/>
        </p:spPr>
        <p:txBody>
          <a:bodyPr wrap="square" rtlCol="0">
            <a:spAutoFit/>
          </a:bodyPr>
          <a:lstStyle/>
          <a:p>
            <a:r>
              <a:rPr lang="en-US" sz="3600" dirty="0">
                <a:solidFill>
                  <a:schemeClr val="tx2">
                    <a:lumMod val="60000"/>
                    <a:lumOff val="40000"/>
                  </a:schemeClr>
                </a:solidFill>
              </a:rPr>
              <a:t>  </a:t>
            </a:r>
            <a:endParaRPr lang="en-US" sz="3600" dirty="0">
              <a:solidFill>
                <a:schemeClr val="tx2">
                  <a:lumMod val="60000"/>
                  <a:lumOff val="40000"/>
                </a:schemeClr>
              </a:solidFill>
            </a:endParaRPr>
          </a:p>
        </p:txBody>
      </p:sp>
    </p:spTree>
    <p:extLst>
      <p:ext uri="{BB962C8B-B14F-4D97-AF65-F5344CB8AC3E}">
        <p14:creationId xmlns:p14="http://schemas.microsoft.com/office/powerpoint/2010/main" val="1827718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305132" y="1241236"/>
            <a:ext cx="1916606" cy="25135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4"/>
          <p:cNvSpPr txBox="1">
            <a:spLocks noChangeArrowheads="1"/>
          </p:cNvSpPr>
          <p:nvPr/>
        </p:nvSpPr>
        <p:spPr bwMode="auto">
          <a:xfrm>
            <a:off x="5221738" y="1555603"/>
            <a:ext cx="3820868" cy="2246769"/>
          </a:xfrm>
          <a:prstGeom prst="rect">
            <a:avLst/>
          </a:prstGeom>
          <a:noFill/>
          <a:ln w="9525">
            <a:noFill/>
            <a:miter lim="800000"/>
            <a:headEnd/>
            <a:tailEnd/>
          </a:ln>
        </p:spPr>
        <p:txBody>
          <a:bodyPr wrap="square">
            <a:prstTxWarp prst="textNoShape">
              <a:avLst/>
            </a:prstTxWarp>
            <a:spAutoFit/>
          </a:bodyPr>
          <a:lstStyle/>
          <a:p>
            <a:r>
              <a:rPr lang="en-US" sz="2000" dirty="0"/>
              <a:t>All people with</a:t>
            </a:r>
          </a:p>
          <a:p>
            <a:r>
              <a:rPr lang="en-US" sz="2000" dirty="0"/>
              <a:t> the condition who do</a:t>
            </a:r>
          </a:p>
          <a:p>
            <a:r>
              <a:rPr lang="en-US" sz="2000" dirty="0"/>
              <a:t> not need to see the </a:t>
            </a:r>
          </a:p>
          <a:p>
            <a:r>
              <a:rPr lang="en-US" sz="2000" dirty="0"/>
              <a:t>specialist </a:t>
            </a:r>
            <a:r>
              <a:rPr lang="en-US" sz="2000" dirty="0" smtClean="0"/>
              <a:t>physiotherapy</a:t>
            </a:r>
          </a:p>
          <a:p>
            <a:r>
              <a:rPr lang="en-US" sz="2000" dirty="0" smtClean="0"/>
              <a:t>service practice but</a:t>
            </a:r>
          </a:p>
          <a:p>
            <a:r>
              <a:rPr lang="en-US" sz="2000" dirty="0" smtClean="0"/>
              <a:t> are supported</a:t>
            </a:r>
          </a:p>
          <a:p>
            <a:r>
              <a:rPr lang="en-US" sz="2000" dirty="0" smtClean="0"/>
              <a:t>By it </a:t>
            </a:r>
            <a:endParaRPr lang="en-US" sz="2000" dirty="0"/>
          </a:p>
        </p:txBody>
      </p:sp>
      <p:sp>
        <p:nvSpPr>
          <p:cNvPr id="4" name="Oval 3"/>
          <p:cNvSpPr/>
          <p:nvPr/>
        </p:nvSpPr>
        <p:spPr>
          <a:xfrm>
            <a:off x="3290658" y="561580"/>
            <a:ext cx="4605360" cy="3822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p:cNvSpPr txBox="1"/>
          <p:nvPr/>
        </p:nvSpPr>
        <p:spPr>
          <a:xfrm>
            <a:off x="3621921" y="1555603"/>
            <a:ext cx="2173111" cy="1754326"/>
          </a:xfrm>
          <a:prstGeom prst="rect">
            <a:avLst/>
          </a:prstGeom>
          <a:noFill/>
        </p:spPr>
        <p:txBody>
          <a:bodyPr wrap="square" rtlCol="0">
            <a:spAutoFit/>
          </a:bodyPr>
          <a:lstStyle/>
          <a:p>
            <a:r>
              <a:rPr lang="en-US" dirty="0"/>
              <a:t>The right </a:t>
            </a:r>
          </a:p>
          <a:p>
            <a:r>
              <a:rPr lang="en-US" dirty="0"/>
              <a:t>People </a:t>
            </a:r>
          </a:p>
          <a:p>
            <a:r>
              <a:rPr lang="en-US" dirty="0"/>
              <a:t>receiving </a:t>
            </a:r>
          </a:p>
          <a:p>
            <a:r>
              <a:rPr lang="en-US" dirty="0"/>
              <a:t>the </a:t>
            </a:r>
            <a:endParaRPr lang="en-US" dirty="0" smtClean="0"/>
          </a:p>
          <a:p>
            <a:r>
              <a:rPr lang="en-US" dirty="0" smtClean="0"/>
              <a:t>physiotherapy</a:t>
            </a:r>
            <a:endParaRPr lang="en-US" dirty="0"/>
          </a:p>
          <a:p>
            <a:r>
              <a:rPr lang="en-US" dirty="0"/>
              <a:t>service </a:t>
            </a:r>
            <a:endParaRPr lang="en-US" dirty="0"/>
          </a:p>
        </p:txBody>
      </p:sp>
      <p:sp>
        <p:nvSpPr>
          <p:cNvPr id="8" name="TextBox 7"/>
          <p:cNvSpPr txBox="1"/>
          <p:nvPr/>
        </p:nvSpPr>
        <p:spPr>
          <a:xfrm>
            <a:off x="1955801" y="364662"/>
            <a:ext cx="8394700" cy="646331"/>
          </a:xfrm>
          <a:prstGeom prst="rect">
            <a:avLst/>
          </a:prstGeom>
          <a:noFill/>
        </p:spPr>
        <p:txBody>
          <a:bodyPr wrap="square" rtlCol="0">
            <a:spAutoFit/>
          </a:bodyPr>
          <a:lstStyle/>
          <a:p>
            <a:r>
              <a:rPr lang="en-US" sz="3600" dirty="0">
                <a:solidFill>
                  <a:schemeClr val="tx2">
                    <a:lumMod val="60000"/>
                    <a:lumOff val="40000"/>
                  </a:schemeClr>
                </a:solidFill>
              </a:rPr>
              <a:t>  </a:t>
            </a:r>
            <a:endParaRPr lang="en-US" sz="3600" dirty="0">
              <a:solidFill>
                <a:schemeClr val="tx2">
                  <a:lumMod val="60000"/>
                  <a:lumOff val="40000"/>
                </a:schemeClr>
              </a:solidFill>
            </a:endParaRPr>
          </a:p>
        </p:txBody>
      </p:sp>
      <p:sp>
        <p:nvSpPr>
          <p:cNvPr id="10" name="TextBox 9"/>
          <p:cNvSpPr txBox="1"/>
          <p:nvPr/>
        </p:nvSpPr>
        <p:spPr>
          <a:xfrm>
            <a:off x="1955802" y="5638800"/>
            <a:ext cx="795523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585723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smtClean="0"/>
              <a:t>The </a:t>
            </a:r>
            <a:r>
              <a:rPr lang="en-US" dirty="0" smtClean="0"/>
              <a:t>Physiotherapy </a:t>
            </a:r>
            <a:r>
              <a:rPr lang="en-US" dirty="0" smtClean="0"/>
              <a:t>Archipelago –we need population physiotherapy </a:t>
            </a:r>
            <a:endParaRPr lang="en-US" dirty="0"/>
          </a:p>
        </p:txBody>
      </p:sp>
      <p:sp>
        <p:nvSpPr>
          <p:cNvPr id="4" name="Rectangle 3"/>
          <p:cNvSpPr/>
          <p:nvPr/>
        </p:nvSpPr>
        <p:spPr>
          <a:xfrm>
            <a:off x="1524001" y="1143001"/>
            <a:ext cx="9419611" cy="60168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417119" y="2233081"/>
            <a:ext cx="2316526" cy="18562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049068" y="2233081"/>
            <a:ext cx="2316526" cy="18562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417119" y="4646475"/>
            <a:ext cx="2316526" cy="18562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049068" y="4646475"/>
            <a:ext cx="2316526" cy="185624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417120" y="2233082"/>
            <a:ext cx="6627511" cy="3416320"/>
          </a:xfrm>
          <a:prstGeom prst="rect">
            <a:avLst/>
          </a:prstGeom>
          <a:noFill/>
        </p:spPr>
        <p:txBody>
          <a:bodyPr wrap="square" rtlCol="0">
            <a:spAutoFit/>
          </a:bodyPr>
          <a:lstStyle/>
          <a:p>
            <a:r>
              <a:rPr lang="en-US" sz="2400" dirty="0" smtClean="0"/>
              <a:t>PRIMARY                                                    </a:t>
            </a:r>
            <a:r>
              <a:rPr lang="en-US" sz="2400" dirty="0"/>
              <a:t>MENTAL </a:t>
            </a:r>
          </a:p>
          <a:p>
            <a:r>
              <a:rPr lang="en-US" sz="2400" dirty="0" smtClean="0"/>
              <a:t>AND                                                             HEALTH</a:t>
            </a:r>
          </a:p>
          <a:p>
            <a:r>
              <a:rPr lang="en-US" sz="2400" dirty="0" smtClean="0"/>
              <a:t>COMMUNITY                                                   </a:t>
            </a:r>
            <a:endParaRPr lang="en-US" sz="2400" dirty="0"/>
          </a:p>
          <a:p>
            <a:endParaRPr lang="en-US" sz="2400" dirty="0"/>
          </a:p>
          <a:p>
            <a:endParaRPr lang="en-US" sz="2400" dirty="0"/>
          </a:p>
          <a:p>
            <a:endParaRPr lang="en-US" sz="2400" dirty="0"/>
          </a:p>
          <a:p>
            <a:endParaRPr lang="en-US" sz="2400" dirty="0"/>
          </a:p>
          <a:p>
            <a:r>
              <a:rPr lang="en-US" sz="2400" dirty="0"/>
              <a:t>PRIVATE                                                        HOSPITAL</a:t>
            </a:r>
          </a:p>
          <a:p>
            <a:r>
              <a:rPr lang="en-US" sz="2400" dirty="0"/>
              <a:t>PHYSIOTHERAPY                                               </a:t>
            </a:r>
            <a:r>
              <a:rPr lang="en-US" sz="2400" dirty="0" smtClean="0"/>
              <a:t>                                              </a:t>
            </a:r>
            <a:endParaRPr lang="en-US" sz="2400" dirty="0"/>
          </a:p>
        </p:txBody>
      </p:sp>
    </p:spTree>
    <p:extLst>
      <p:ext uri="{BB962C8B-B14F-4D97-AF65-F5344CB8AC3E}">
        <p14:creationId xmlns:p14="http://schemas.microsoft.com/office/powerpoint/2010/main" val="1882078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773" y="2626412"/>
            <a:ext cx="10515600" cy="1325563"/>
          </a:xfrm>
        </p:spPr>
        <p:txBody>
          <a:bodyPr>
            <a:normAutofit fontScale="90000"/>
          </a:bodyPr>
          <a:lstStyle/>
          <a:p>
            <a:pPr marL="285750" lvl="0" indent="-285750"/>
            <a:r>
              <a:rPr lang="en-GB" dirty="0"/>
              <a:t>Who is responsible for publishing the Annual Report on care for people </a:t>
            </a:r>
            <a:r>
              <a:rPr lang="en-US" dirty="0"/>
              <a:t>with back pain in Kent</a:t>
            </a:r>
            <a:r>
              <a:rPr lang="en-GB" dirty="0" smtClean="0"/>
              <a:t>?</a:t>
            </a:r>
            <a:br>
              <a:rPr lang="en-GB" dirty="0" smtClean="0"/>
            </a:br>
            <a:r>
              <a:rPr lang="en-US" dirty="0"/>
              <a:t/>
            </a:r>
            <a:br>
              <a:rPr lang="en-US" dirty="0"/>
            </a:br>
            <a:r>
              <a:rPr lang="en-GB" dirty="0"/>
              <a:t>How many people are there with back pain  in Somerset, is the rate different from that in  Leicestershire and which has the better service </a:t>
            </a:r>
            <a:br>
              <a:rPr lang="en-GB" dirty="0"/>
            </a:br>
            <a:endParaRPr lang="en-US" dirty="0"/>
          </a:p>
        </p:txBody>
      </p:sp>
    </p:spTree>
    <p:extLst>
      <p:ext uri="{BB962C8B-B14F-4D97-AF65-F5344CB8AC3E}">
        <p14:creationId xmlns:p14="http://schemas.microsoft.com/office/powerpoint/2010/main" val="619404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19338"/>
            <a:ext cx="8229600" cy="1143000"/>
          </a:xfrm>
        </p:spPr>
        <p:txBody>
          <a:bodyPr>
            <a:normAutofit fontScale="90000"/>
          </a:bodyPr>
          <a:lstStyle/>
          <a:p>
            <a:pPr algn="l"/>
            <a:r>
              <a:rPr lang="en-US" sz="4000" dirty="0"/>
              <a:t>     Population </a:t>
            </a:r>
            <a:r>
              <a:rPr lang="en-US" sz="4000" dirty="0" smtClean="0"/>
              <a:t>Physiotherapy needs </a:t>
            </a:r>
            <a:r>
              <a:rPr lang="en-US" sz="4000" dirty="0"/>
              <a:t>a new set of skills and tools </a:t>
            </a:r>
            <a:br>
              <a:rPr lang="en-US" sz="4000" dirty="0"/>
            </a:br>
            <a:r>
              <a:rPr lang="en-US" sz="4000" dirty="0"/>
              <a:t> </a:t>
            </a:r>
            <a:r>
              <a:rPr lang="en-US" dirty="0" smtClean="0"/>
              <a:t/>
            </a:r>
            <a:br>
              <a:rPr lang="en-US" dirty="0" smtClean="0"/>
            </a:br>
            <a:r>
              <a:rPr lang="en-GB" sz="2700" dirty="0"/>
              <a:t>what </a:t>
            </a:r>
            <a:r>
              <a:rPr lang="en-GB" sz="2700" dirty="0"/>
              <a:t>is the relationship between value and </a:t>
            </a:r>
            <a:r>
              <a:rPr lang="en-GB" sz="2700" dirty="0"/>
              <a:t>efficiency?</a:t>
            </a:r>
            <a:br>
              <a:rPr lang="en-GB" sz="2700" dirty="0"/>
            </a:br>
            <a:r>
              <a:rPr lang="en-GB" sz="2700" dirty="0"/>
              <a:t>What is the relationship between value and quality ?</a:t>
            </a:r>
            <a:br>
              <a:rPr lang="en-GB" sz="2700" dirty="0"/>
            </a:br>
            <a:r>
              <a:rPr lang="en-GB" sz="2700" dirty="0"/>
              <a:t>what </a:t>
            </a:r>
            <a:r>
              <a:rPr lang="en-GB" sz="2700" dirty="0"/>
              <a:t>is meant by the optimal use of resources?</a:t>
            </a:r>
            <a:br>
              <a:rPr lang="en-GB" sz="2700" dirty="0"/>
            </a:br>
            <a:r>
              <a:rPr lang="en-GB" sz="2700" dirty="0"/>
              <a:t>How </a:t>
            </a:r>
            <a:r>
              <a:rPr lang="en-GB" sz="2700" dirty="0"/>
              <a:t>would you assess the culture of an organisation</a:t>
            </a:r>
            <a:r>
              <a:rPr lang="en-GB" sz="2700" dirty="0"/>
              <a:t>?</a:t>
            </a:r>
            <a:br>
              <a:rPr lang="en-GB" sz="2700" dirty="0"/>
            </a:br>
            <a:r>
              <a:rPr lang="en-GB" sz="2700" dirty="0"/>
              <a:t>What is a system and what is a network?</a:t>
            </a:r>
            <a:br>
              <a:rPr lang="en-GB" sz="2700" dirty="0"/>
            </a:br>
            <a:r>
              <a:rPr lang="en-GB" sz="2700" dirty="0"/>
              <a:t>What is the relationship between a system and a service?</a:t>
            </a:r>
            <a:r>
              <a:rPr lang="en-GB" sz="2700" dirty="0"/>
              <a:t/>
            </a:r>
            <a:br>
              <a:rPr lang="en-GB" sz="2700" dirty="0"/>
            </a:br>
            <a:endParaRPr lang="en-US" sz="2700" dirty="0"/>
          </a:p>
        </p:txBody>
      </p:sp>
    </p:spTree>
    <p:extLst>
      <p:ext uri="{BB962C8B-B14F-4D97-AF65-F5344CB8AC3E}">
        <p14:creationId xmlns:p14="http://schemas.microsoft.com/office/powerpoint/2010/main" val="1108102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200" y="952500"/>
            <a:ext cx="6959600" cy="4953000"/>
          </a:xfrm>
          <a:prstGeom prst="rect">
            <a:avLst/>
          </a:prstGeom>
        </p:spPr>
      </p:pic>
    </p:spTree>
    <p:extLst>
      <p:ext uri="{BB962C8B-B14F-4D97-AF65-F5344CB8AC3E}">
        <p14:creationId xmlns:p14="http://schemas.microsoft.com/office/powerpoint/2010/main" val="819416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657977" y="5304235"/>
            <a:ext cx="184731" cy="300082"/>
          </a:xfrm>
          <a:prstGeom prst="rect">
            <a:avLst/>
          </a:prstGeom>
          <a:noFill/>
          <a:ln w="9525">
            <a:noFill/>
            <a:miter lim="800000"/>
            <a:headEnd/>
            <a:tailEnd/>
          </a:ln>
        </p:spPr>
        <p:txBody>
          <a:bodyPr wrap="none">
            <a:prstTxWarp prst="textNoShape">
              <a:avLst/>
            </a:prstTxWarp>
            <a:spAutoFit/>
          </a:bodyPr>
          <a:lstStyle/>
          <a:p>
            <a:endParaRPr lang="en-US" sz="1350"/>
          </a:p>
        </p:txBody>
      </p:sp>
      <p:sp>
        <p:nvSpPr>
          <p:cNvPr id="39942" name="Line 6"/>
          <p:cNvSpPr>
            <a:spLocks noChangeShapeType="1"/>
          </p:cNvSpPr>
          <p:nvPr/>
        </p:nvSpPr>
        <p:spPr bwMode="auto">
          <a:xfrm>
            <a:off x="4210050" y="4286250"/>
            <a:ext cx="4343400" cy="0"/>
          </a:xfrm>
          <a:prstGeom prst="line">
            <a:avLst/>
          </a:prstGeom>
          <a:noFill/>
          <a:ln w="9525">
            <a:solidFill>
              <a:schemeClr val="tx1"/>
            </a:solidFill>
            <a:round/>
            <a:headEnd/>
            <a:tailEnd/>
          </a:ln>
        </p:spPr>
        <p:txBody>
          <a:bodyPr wrap="none" anchor="ctr">
            <a:prstTxWarp prst="textNoShape">
              <a:avLst/>
            </a:prstTxWarp>
          </a:bodyPr>
          <a:lstStyle/>
          <a:p>
            <a:endParaRPr lang="en-US" sz="1350"/>
          </a:p>
        </p:txBody>
      </p:sp>
      <p:sp>
        <p:nvSpPr>
          <p:cNvPr id="39946" name="Rectangle 10"/>
          <p:cNvSpPr>
            <a:spLocks noChangeArrowheads="1"/>
          </p:cNvSpPr>
          <p:nvPr/>
        </p:nvSpPr>
        <p:spPr bwMode="auto">
          <a:xfrm>
            <a:off x="6582968" y="1643065"/>
            <a:ext cx="184731" cy="507831"/>
          </a:xfrm>
          <a:prstGeom prst="rect">
            <a:avLst/>
          </a:prstGeom>
          <a:noFill/>
          <a:ln w="9525">
            <a:noFill/>
            <a:miter lim="800000"/>
            <a:headEnd/>
            <a:tailEnd/>
          </a:ln>
        </p:spPr>
        <p:txBody>
          <a:bodyPr wrap="none">
            <a:prstTxWarp prst="textNoShape">
              <a:avLst/>
            </a:prstTxWarp>
            <a:spAutoFit/>
          </a:bodyPr>
          <a:lstStyle/>
          <a:p>
            <a:endParaRPr lang="en-US" sz="1350"/>
          </a:p>
          <a:p>
            <a:endParaRPr lang="en-US" sz="1350"/>
          </a:p>
        </p:txBody>
      </p:sp>
      <p:sp>
        <p:nvSpPr>
          <p:cNvPr id="39948" name="Line 12"/>
          <p:cNvSpPr>
            <a:spLocks noChangeShapeType="1"/>
          </p:cNvSpPr>
          <p:nvPr/>
        </p:nvSpPr>
        <p:spPr bwMode="auto">
          <a:xfrm>
            <a:off x="5181600" y="1885950"/>
            <a:ext cx="2989943" cy="1220443"/>
          </a:xfrm>
          <a:prstGeom prst="line">
            <a:avLst/>
          </a:prstGeom>
          <a:noFill/>
          <a:ln w="38100">
            <a:solidFill>
              <a:schemeClr val="tx1"/>
            </a:solidFill>
            <a:round/>
            <a:headEnd/>
            <a:tailEnd/>
          </a:ln>
        </p:spPr>
        <p:txBody>
          <a:bodyPr wrap="none" anchor="ctr">
            <a:prstTxWarp prst="textNoShape">
              <a:avLst/>
            </a:prstTxWarp>
          </a:bodyPr>
          <a:lstStyle/>
          <a:p>
            <a:endParaRPr lang="en-US" sz="1350"/>
          </a:p>
        </p:txBody>
      </p:sp>
      <p:sp>
        <p:nvSpPr>
          <p:cNvPr id="21" name="TextBox 20"/>
          <p:cNvSpPr txBox="1"/>
          <p:nvPr/>
        </p:nvSpPr>
        <p:spPr>
          <a:xfrm>
            <a:off x="6744886" y="1739292"/>
            <a:ext cx="1295400" cy="507831"/>
          </a:xfrm>
          <a:prstGeom prst="rect">
            <a:avLst/>
          </a:prstGeom>
          <a:noFill/>
        </p:spPr>
        <p:txBody>
          <a:bodyPr wrap="square" rtlCol="0">
            <a:spAutoFit/>
          </a:bodyPr>
          <a:lstStyle/>
          <a:p>
            <a:r>
              <a:rPr lang="en-US" sz="1350" dirty="0"/>
              <a:t>Best possible rate of decline</a:t>
            </a:r>
          </a:p>
        </p:txBody>
      </p:sp>
      <p:sp>
        <p:nvSpPr>
          <p:cNvPr id="27" name="Line 12"/>
          <p:cNvSpPr>
            <a:spLocks noChangeShapeType="1"/>
          </p:cNvSpPr>
          <p:nvPr/>
        </p:nvSpPr>
        <p:spPr bwMode="auto">
          <a:xfrm flipH="1">
            <a:off x="4195666" y="1885951"/>
            <a:ext cx="1024036" cy="1936403"/>
          </a:xfrm>
          <a:prstGeom prst="line">
            <a:avLst/>
          </a:prstGeom>
          <a:noFill/>
          <a:ln w="38100">
            <a:solidFill>
              <a:schemeClr val="tx1"/>
            </a:solidFill>
            <a:round/>
            <a:headEnd/>
            <a:tailEnd/>
          </a:ln>
        </p:spPr>
        <p:txBody>
          <a:bodyPr wrap="none" anchor="ctr">
            <a:prstTxWarp prst="textNoShape">
              <a:avLst/>
            </a:prstTxWarp>
          </a:bodyPr>
          <a:lstStyle/>
          <a:p>
            <a:endParaRPr lang="en-US" sz="1350"/>
          </a:p>
        </p:txBody>
      </p:sp>
      <p:sp>
        <p:nvSpPr>
          <p:cNvPr id="3" name="TextBox 2"/>
          <p:cNvSpPr txBox="1"/>
          <p:nvPr/>
        </p:nvSpPr>
        <p:spPr>
          <a:xfrm>
            <a:off x="2721592" y="3620923"/>
            <a:ext cx="2754783" cy="1200329"/>
          </a:xfrm>
          <a:prstGeom prst="rect">
            <a:avLst/>
          </a:prstGeom>
          <a:noFill/>
        </p:spPr>
        <p:txBody>
          <a:bodyPr wrap="square" rtlCol="0">
            <a:spAutoFit/>
          </a:bodyPr>
          <a:lstStyle/>
          <a:p>
            <a:r>
              <a:rPr lang="en-US" sz="2400" dirty="0"/>
              <a:t>ABILITY</a:t>
            </a:r>
          </a:p>
          <a:p>
            <a:endParaRPr lang="en-US" sz="2400" dirty="0"/>
          </a:p>
          <a:p>
            <a:r>
              <a:rPr lang="en-US" sz="2400" dirty="0"/>
              <a:t>                           AGE    </a:t>
            </a:r>
          </a:p>
        </p:txBody>
      </p:sp>
      <p:sp>
        <p:nvSpPr>
          <p:cNvPr id="20" name="Left Arrow 19"/>
          <p:cNvSpPr/>
          <p:nvPr/>
        </p:nvSpPr>
        <p:spPr>
          <a:xfrm rot="16200000">
            <a:off x="5001162" y="1606214"/>
            <a:ext cx="337543" cy="22193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4962649" y="907704"/>
            <a:ext cx="933561" cy="715581"/>
          </a:xfrm>
          <a:prstGeom prst="rect">
            <a:avLst/>
          </a:prstGeom>
          <a:noFill/>
        </p:spPr>
        <p:txBody>
          <a:bodyPr wrap="square" rtlCol="0">
            <a:spAutoFit/>
          </a:bodyPr>
          <a:lstStyle/>
          <a:p>
            <a:r>
              <a:rPr lang="en-US" sz="1350" dirty="0"/>
              <a:t>THE </a:t>
            </a:r>
          </a:p>
          <a:p>
            <a:r>
              <a:rPr lang="en-US" sz="1350" dirty="0"/>
              <a:t>TURNING </a:t>
            </a:r>
          </a:p>
          <a:p>
            <a:r>
              <a:rPr lang="en-US" sz="1350" dirty="0"/>
              <a:t>POINT</a:t>
            </a:r>
          </a:p>
        </p:txBody>
      </p:sp>
      <p:cxnSp>
        <p:nvCxnSpPr>
          <p:cNvPr id="8" name="Straight Arrow Connector 7"/>
          <p:cNvCxnSpPr/>
          <p:nvPr/>
        </p:nvCxnSpPr>
        <p:spPr>
          <a:xfrm flipV="1">
            <a:off x="4210050" y="1643064"/>
            <a:ext cx="0" cy="264318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195666" y="4286250"/>
            <a:ext cx="4357784" cy="2047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7" name="Left Arrow 6"/>
          <p:cNvSpPr/>
          <p:nvPr/>
        </p:nvSpPr>
        <p:spPr>
          <a:xfrm>
            <a:off x="5896209" y="1835519"/>
            <a:ext cx="686758" cy="315376"/>
          </a:xfrm>
          <a:prstGeom prst="lef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7649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657977" y="5304235"/>
            <a:ext cx="184731" cy="300082"/>
          </a:xfrm>
          <a:prstGeom prst="rect">
            <a:avLst/>
          </a:prstGeom>
          <a:noFill/>
          <a:ln w="9525">
            <a:noFill/>
            <a:miter lim="800000"/>
            <a:headEnd/>
            <a:tailEnd/>
          </a:ln>
        </p:spPr>
        <p:txBody>
          <a:bodyPr wrap="none">
            <a:prstTxWarp prst="textNoShape">
              <a:avLst/>
            </a:prstTxWarp>
            <a:spAutoFit/>
          </a:bodyPr>
          <a:lstStyle/>
          <a:p>
            <a:endParaRPr lang="en-US" sz="1350"/>
          </a:p>
        </p:txBody>
      </p:sp>
      <p:sp>
        <p:nvSpPr>
          <p:cNvPr id="39942" name="Line 6"/>
          <p:cNvSpPr>
            <a:spLocks noChangeShapeType="1"/>
          </p:cNvSpPr>
          <p:nvPr/>
        </p:nvSpPr>
        <p:spPr bwMode="auto">
          <a:xfrm>
            <a:off x="4210050" y="4286250"/>
            <a:ext cx="4343400" cy="0"/>
          </a:xfrm>
          <a:prstGeom prst="line">
            <a:avLst/>
          </a:prstGeom>
          <a:noFill/>
          <a:ln w="9525">
            <a:solidFill>
              <a:schemeClr val="tx1"/>
            </a:solidFill>
            <a:round/>
            <a:headEnd/>
            <a:tailEnd/>
          </a:ln>
        </p:spPr>
        <p:txBody>
          <a:bodyPr wrap="none" anchor="ctr">
            <a:prstTxWarp prst="textNoShape">
              <a:avLst/>
            </a:prstTxWarp>
          </a:bodyPr>
          <a:lstStyle/>
          <a:p>
            <a:endParaRPr lang="en-US" sz="1350"/>
          </a:p>
        </p:txBody>
      </p:sp>
      <p:sp>
        <p:nvSpPr>
          <p:cNvPr id="39946" name="Rectangle 10"/>
          <p:cNvSpPr>
            <a:spLocks noChangeArrowheads="1"/>
          </p:cNvSpPr>
          <p:nvPr/>
        </p:nvSpPr>
        <p:spPr bwMode="auto">
          <a:xfrm>
            <a:off x="6582968" y="1643065"/>
            <a:ext cx="184731" cy="507831"/>
          </a:xfrm>
          <a:prstGeom prst="rect">
            <a:avLst/>
          </a:prstGeom>
          <a:noFill/>
          <a:ln w="9525">
            <a:noFill/>
            <a:miter lim="800000"/>
            <a:headEnd/>
            <a:tailEnd/>
          </a:ln>
        </p:spPr>
        <p:txBody>
          <a:bodyPr wrap="none">
            <a:prstTxWarp prst="textNoShape">
              <a:avLst/>
            </a:prstTxWarp>
            <a:spAutoFit/>
          </a:bodyPr>
          <a:lstStyle/>
          <a:p>
            <a:endParaRPr lang="en-US" sz="1350"/>
          </a:p>
          <a:p>
            <a:endParaRPr lang="en-US" sz="1350"/>
          </a:p>
        </p:txBody>
      </p:sp>
      <p:sp>
        <p:nvSpPr>
          <p:cNvPr id="39948" name="Line 12"/>
          <p:cNvSpPr>
            <a:spLocks noChangeShapeType="1"/>
          </p:cNvSpPr>
          <p:nvPr/>
        </p:nvSpPr>
        <p:spPr bwMode="auto">
          <a:xfrm>
            <a:off x="5181600" y="1885950"/>
            <a:ext cx="2989943" cy="1220443"/>
          </a:xfrm>
          <a:prstGeom prst="line">
            <a:avLst/>
          </a:prstGeom>
          <a:noFill/>
          <a:ln w="38100">
            <a:solidFill>
              <a:schemeClr val="tx1"/>
            </a:solidFill>
            <a:round/>
            <a:headEnd/>
            <a:tailEnd/>
          </a:ln>
        </p:spPr>
        <p:txBody>
          <a:bodyPr wrap="none" anchor="ctr">
            <a:prstTxWarp prst="textNoShape">
              <a:avLst/>
            </a:prstTxWarp>
          </a:bodyPr>
          <a:lstStyle/>
          <a:p>
            <a:endParaRPr lang="en-US" sz="1350"/>
          </a:p>
        </p:txBody>
      </p:sp>
      <p:sp>
        <p:nvSpPr>
          <p:cNvPr id="21" name="TextBox 20"/>
          <p:cNvSpPr txBox="1"/>
          <p:nvPr/>
        </p:nvSpPr>
        <p:spPr>
          <a:xfrm>
            <a:off x="7537149" y="1294491"/>
            <a:ext cx="1295400" cy="507831"/>
          </a:xfrm>
          <a:prstGeom prst="rect">
            <a:avLst/>
          </a:prstGeom>
          <a:noFill/>
          <a:ln>
            <a:solidFill>
              <a:srgbClr val="FF0000"/>
            </a:solidFill>
          </a:ln>
        </p:spPr>
        <p:txBody>
          <a:bodyPr wrap="square" rtlCol="0">
            <a:spAutoFit/>
          </a:bodyPr>
          <a:lstStyle/>
          <a:p>
            <a:r>
              <a:rPr lang="en-US" sz="1350" dirty="0"/>
              <a:t>Best possible rate of decline</a:t>
            </a:r>
          </a:p>
        </p:txBody>
      </p:sp>
      <p:sp>
        <p:nvSpPr>
          <p:cNvPr id="27" name="Line 12"/>
          <p:cNvSpPr>
            <a:spLocks noChangeShapeType="1"/>
          </p:cNvSpPr>
          <p:nvPr/>
        </p:nvSpPr>
        <p:spPr bwMode="auto">
          <a:xfrm flipH="1">
            <a:off x="4195666" y="1885951"/>
            <a:ext cx="1024036" cy="1936403"/>
          </a:xfrm>
          <a:prstGeom prst="line">
            <a:avLst/>
          </a:prstGeom>
          <a:noFill/>
          <a:ln w="38100">
            <a:solidFill>
              <a:schemeClr val="tx1"/>
            </a:solidFill>
            <a:round/>
            <a:headEnd/>
            <a:tailEnd/>
          </a:ln>
        </p:spPr>
        <p:txBody>
          <a:bodyPr wrap="none" anchor="ctr">
            <a:prstTxWarp prst="textNoShape">
              <a:avLst/>
            </a:prstTxWarp>
          </a:bodyPr>
          <a:lstStyle/>
          <a:p>
            <a:endParaRPr lang="en-US" sz="1350"/>
          </a:p>
        </p:txBody>
      </p:sp>
      <p:sp>
        <p:nvSpPr>
          <p:cNvPr id="5" name="TextBox 4"/>
          <p:cNvSpPr txBox="1"/>
          <p:nvPr/>
        </p:nvSpPr>
        <p:spPr>
          <a:xfrm>
            <a:off x="6392468" y="4736920"/>
            <a:ext cx="1294163" cy="300082"/>
          </a:xfrm>
          <a:prstGeom prst="rect">
            <a:avLst/>
          </a:prstGeom>
          <a:noFill/>
        </p:spPr>
        <p:txBody>
          <a:bodyPr wrap="square" rtlCol="0">
            <a:spAutoFit/>
          </a:bodyPr>
          <a:lstStyle/>
          <a:p>
            <a:endParaRPr lang="en-US" sz="1350" dirty="0"/>
          </a:p>
        </p:txBody>
      </p:sp>
      <p:sp>
        <p:nvSpPr>
          <p:cNvPr id="3" name="TextBox 2"/>
          <p:cNvSpPr txBox="1"/>
          <p:nvPr/>
        </p:nvSpPr>
        <p:spPr>
          <a:xfrm>
            <a:off x="2721592" y="3620923"/>
            <a:ext cx="2754783" cy="1200329"/>
          </a:xfrm>
          <a:prstGeom prst="rect">
            <a:avLst/>
          </a:prstGeom>
          <a:noFill/>
        </p:spPr>
        <p:txBody>
          <a:bodyPr wrap="square" rtlCol="0">
            <a:spAutoFit/>
          </a:bodyPr>
          <a:lstStyle/>
          <a:p>
            <a:r>
              <a:rPr lang="en-US" sz="2400" dirty="0"/>
              <a:t>ABILITY</a:t>
            </a:r>
          </a:p>
          <a:p>
            <a:endParaRPr lang="en-US" sz="2400" dirty="0"/>
          </a:p>
          <a:p>
            <a:r>
              <a:rPr lang="en-US" sz="2400" dirty="0"/>
              <a:t>                           AGE    </a:t>
            </a:r>
          </a:p>
        </p:txBody>
      </p:sp>
      <p:sp>
        <p:nvSpPr>
          <p:cNvPr id="20" name="Left Arrow 19"/>
          <p:cNvSpPr/>
          <p:nvPr/>
        </p:nvSpPr>
        <p:spPr>
          <a:xfrm rot="16200000">
            <a:off x="5001162" y="1606214"/>
            <a:ext cx="337543" cy="22193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4962649" y="907704"/>
            <a:ext cx="933561" cy="715581"/>
          </a:xfrm>
          <a:prstGeom prst="rect">
            <a:avLst/>
          </a:prstGeom>
          <a:noFill/>
        </p:spPr>
        <p:txBody>
          <a:bodyPr wrap="square" rtlCol="0">
            <a:spAutoFit/>
          </a:bodyPr>
          <a:lstStyle/>
          <a:p>
            <a:r>
              <a:rPr lang="en-US" sz="1350" dirty="0"/>
              <a:t>THE </a:t>
            </a:r>
          </a:p>
          <a:p>
            <a:r>
              <a:rPr lang="en-US" sz="1350" dirty="0"/>
              <a:t>TURNING </a:t>
            </a:r>
          </a:p>
          <a:p>
            <a:r>
              <a:rPr lang="en-US" sz="1350" dirty="0"/>
              <a:t>POINT</a:t>
            </a:r>
          </a:p>
        </p:txBody>
      </p:sp>
      <p:cxnSp>
        <p:nvCxnSpPr>
          <p:cNvPr id="8" name="Straight Arrow Connector 7"/>
          <p:cNvCxnSpPr/>
          <p:nvPr/>
        </p:nvCxnSpPr>
        <p:spPr>
          <a:xfrm flipV="1">
            <a:off x="4210050" y="1643064"/>
            <a:ext cx="0" cy="264318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195666" y="4286250"/>
            <a:ext cx="4357784" cy="2047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7" name="Left Arrow 6"/>
          <p:cNvSpPr/>
          <p:nvPr/>
        </p:nvSpPr>
        <p:spPr>
          <a:xfrm>
            <a:off x="6796788" y="1350586"/>
            <a:ext cx="686758" cy="315376"/>
          </a:xfrm>
          <a:prstGeom prst="lef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Line 12"/>
          <p:cNvSpPr>
            <a:spLocks noChangeShapeType="1"/>
          </p:cNvSpPr>
          <p:nvPr/>
        </p:nvSpPr>
        <p:spPr bwMode="auto">
          <a:xfrm flipH="1">
            <a:off x="4224435" y="1320801"/>
            <a:ext cx="1682025" cy="2535253"/>
          </a:xfrm>
          <a:prstGeom prst="line">
            <a:avLst/>
          </a:prstGeom>
          <a:noFill/>
          <a:ln w="38100">
            <a:solidFill>
              <a:srgbClr val="FF0000"/>
            </a:solidFill>
            <a:round/>
            <a:headEnd/>
            <a:tailEnd/>
          </a:ln>
        </p:spPr>
        <p:txBody>
          <a:bodyPr wrap="none" anchor="ctr">
            <a:prstTxWarp prst="textNoShape">
              <a:avLst/>
            </a:prstTxWarp>
          </a:bodyPr>
          <a:lstStyle/>
          <a:p>
            <a:endParaRPr lang="en-US" sz="1350"/>
          </a:p>
        </p:txBody>
      </p:sp>
      <p:sp>
        <p:nvSpPr>
          <p:cNvPr id="16" name="Line 12"/>
          <p:cNvSpPr>
            <a:spLocks noChangeShapeType="1"/>
          </p:cNvSpPr>
          <p:nvPr/>
        </p:nvSpPr>
        <p:spPr bwMode="auto">
          <a:xfrm>
            <a:off x="5896210" y="1319616"/>
            <a:ext cx="2989943" cy="1220443"/>
          </a:xfrm>
          <a:prstGeom prst="line">
            <a:avLst/>
          </a:prstGeom>
          <a:noFill/>
          <a:ln w="38100">
            <a:solidFill>
              <a:srgbClr val="FF0000"/>
            </a:solidFill>
            <a:round/>
            <a:headEnd/>
            <a:tailEnd/>
          </a:ln>
        </p:spPr>
        <p:txBody>
          <a:bodyPr wrap="none" anchor="ctr">
            <a:prstTxWarp prst="textNoShape">
              <a:avLst/>
            </a:prstTxWarp>
          </a:bodyPr>
          <a:lstStyle/>
          <a:p>
            <a:endParaRPr lang="en-US" sz="1350"/>
          </a:p>
        </p:txBody>
      </p:sp>
      <p:cxnSp>
        <p:nvCxnSpPr>
          <p:cNvPr id="19" name="Straight Arrow Connector 18"/>
          <p:cNvCxnSpPr/>
          <p:nvPr/>
        </p:nvCxnSpPr>
        <p:spPr>
          <a:xfrm>
            <a:off x="4051358" y="5454276"/>
            <a:ext cx="1118574" cy="11832"/>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280898" y="5285148"/>
            <a:ext cx="3605254" cy="923330"/>
          </a:xfrm>
          <a:prstGeom prst="rect">
            <a:avLst/>
          </a:prstGeom>
          <a:noFill/>
        </p:spPr>
        <p:txBody>
          <a:bodyPr wrap="square" rtlCol="0">
            <a:spAutoFit/>
          </a:bodyPr>
          <a:lstStyle/>
          <a:p>
            <a:r>
              <a:rPr lang="en-US" dirty="0"/>
              <a:t>BRADLEY WIGGIN’S </a:t>
            </a:r>
            <a:r>
              <a:rPr lang="en-US" dirty="0" smtClean="0"/>
              <a:t>TIMELINE, or ROGER FEDERER’S OR SERENA WILLIAMS’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9958" y="2292413"/>
            <a:ext cx="2514600" cy="3454400"/>
          </a:xfrm>
          <a:prstGeom prst="rect">
            <a:avLst/>
          </a:prstGeom>
        </p:spPr>
      </p:pic>
    </p:spTree>
    <p:extLst>
      <p:ext uri="{BB962C8B-B14F-4D97-AF65-F5344CB8AC3E}">
        <p14:creationId xmlns:p14="http://schemas.microsoft.com/office/powerpoint/2010/main" val="945722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45301" y="5929313"/>
            <a:ext cx="184731" cy="369332"/>
          </a:xfrm>
          <a:prstGeom prst="rect">
            <a:avLst/>
          </a:prstGeom>
          <a:noFill/>
          <a:ln w="9525">
            <a:noFill/>
            <a:miter lim="800000"/>
            <a:headEnd/>
            <a:tailEnd/>
          </a:ln>
        </p:spPr>
        <p:txBody>
          <a:bodyPr wrap="none">
            <a:prstTxWarp prst="textNoShape">
              <a:avLst/>
            </a:prstTxWarp>
            <a:spAutoFit/>
          </a:bodyPr>
          <a:lstStyle/>
          <a:p>
            <a:endParaRPr lang="en-US"/>
          </a:p>
        </p:txBody>
      </p:sp>
      <p:sp>
        <p:nvSpPr>
          <p:cNvPr id="35845" name="Line 5"/>
          <p:cNvSpPr>
            <a:spLocks noChangeShapeType="1"/>
          </p:cNvSpPr>
          <p:nvPr/>
        </p:nvSpPr>
        <p:spPr bwMode="auto">
          <a:xfrm>
            <a:off x="3581400" y="1219200"/>
            <a:ext cx="0" cy="3352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46" name="Line 6"/>
          <p:cNvSpPr>
            <a:spLocks noChangeShapeType="1"/>
          </p:cNvSpPr>
          <p:nvPr/>
        </p:nvSpPr>
        <p:spPr bwMode="auto">
          <a:xfrm>
            <a:off x="3581400" y="4572000"/>
            <a:ext cx="579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51" name="Rectangle 11"/>
          <p:cNvSpPr>
            <a:spLocks noChangeArrowheads="1"/>
          </p:cNvSpPr>
          <p:nvPr/>
        </p:nvSpPr>
        <p:spPr bwMode="auto">
          <a:xfrm>
            <a:off x="3762376" y="4498975"/>
            <a:ext cx="5333511" cy="369332"/>
          </a:xfrm>
          <a:prstGeom prst="rect">
            <a:avLst/>
          </a:prstGeom>
          <a:noFill/>
          <a:ln w="9525">
            <a:noFill/>
            <a:miter lim="800000"/>
            <a:headEnd/>
            <a:tailEnd/>
          </a:ln>
        </p:spPr>
        <p:txBody>
          <a:bodyPr wrap="none">
            <a:prstTxWarp prst="textNoShape">
              <a:avLst/>
            </a:prstTxWarp>
            <a:spAutoFit/>
          </a:bodyPr>
          <a:lstStyle/>
          <a:p>
            <a:r>
              <a:rPr lang="en-US" dirty="0"/>
              <a:t>               20               40               60             80               100</a:t>
            </a:r>
          </a:p>
        </p:txBody>
      </p:sp>
      <p:sp>
        <p:nvSpPr>
          <p:cNvPr id="2" name="TextBox 1"/>
          <p:cNvSpPr txBox="1"/>
          <p:nvPr/>
        </p:nvSpPr>
        <p:spPr>
          <a:xfrm>
            <a:off x="5549900" y="584200"/>
            <a:ext cx="939800" cy="369332"/>
          </a:xfrm>
          <a:prstGeom prst="rect">
            <a:avLst/>
          </a:prstGeom>
          <a:noFill/>
        </p:spPr>
        <p:txBody>
          <a:bodyPr wrap="square" rtlCol="0">
            <a:spAutoFit/>
          </a:bodyPr>
          <a:lstStyle/>
          <a:p>
            <a:r>
              <a:rPr lang="en-US" dirty="0"/>
              <a:t>       </a:t>
            </a:r>
          </a:p>
        </p:txBody>
      </p:sp>
      <p:sp>
        <p:nvSpPr>
          <p:cNvPr id="13" name="Line 10"/>
          <p:cNvSpPr>
            <a:spLocks noChangeShapeType="1"/>
          </p:cNvSpPr>
          <p:nvPr/>
        </p:nvSpPr>
        <p:spPr bwMode="auto">
          <a:xfrm flipH="1">
            <a:off x="3581400" y="1663700"/>
            <a:ext cx="1270000" cy="2286001"/>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5" name="Line 10"/>
          <p:cNvSpPr>
            <a:spLocks noChangeShapeType="1"/>
          </p:cNvSpPr>
          <p:nvPr/>
        </p:nvSpPr>
        <p:spPr bwMode="auto">
          <a:xfrm>
            <a:off x="4851400" y="1663700"/>
            <a:ext cx="3289300" cy="1308101"/>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6" name="Line 10"/>
          <p:cNvSpPr>
            <a:spLocks noChangeShapeType="1"/>
          </p:cNvSpPr>
          <p:nvPr/>
        </p:nvSpPr>
        <p:spPr bwMode="auto">
          <a:xfrm>
            <a:off x="4851400" y="1663700"/>
            <a:ext cx="2374900" cy="1460501"/>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7" name="Left Arrow 6"/>
          <p:cNvSpPr/>
          <p:nvPr/>
        </p:nvSpPr>
        <p:spPr>
          <a:xfrm>
            <a:off x="6845300" y="2369066"/>
            <a:ext cx="2044700" cy="60273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890001" y="2200870"/>
            <a:ext cx="1052999" cy="923330"/>
          </a:xfrm>
          <a:prstGeom prst="rect">
            <a:avLst/>
          </a:prstGeom>
          <a:noFill/>
        </p:spPr>
        <p:txBody>
          <a:bodyPr wrap="square" rtlCol="0">
            <a:spAutoFit/>
          </a:bodyPr>
          <a:lstStyle/>
          <a:p>
            <a:r>
              <a:rPr lang="en-US" dirty="0"/>
              <a:t>The </a:t>
            </a:r>
          </a:p>
          <a:p>
            <a:r>
              <a:rPr lang="en-US" dirty="0"/>
              <a:t>Fitness</a:t>
            </a:r>
          </a:p>
          <a:p>
            <a:r>
              <a:rPr lang="en-US" dirty="0"/>
              <a:t>Gap </a:t>
            </a:r>
          </a:p>
        </p:txBody>
      </p:sp>
      <p:sp>
        <p:nvSpPr>
          <p:cNvPr id="4" name="TextBox 3"/>
          <p:cNvSpPr txBox="1"/>
          <p:nvPr/>
        </p:nvSpPr>
        <p:spPr>
          <a:xfrm>
            <a:off x="2203972" y="4908034"/>
            <a:ext cx="8450318" cy="1569660"/>
          </a:xfrm>
          <a:prstGeom prst="rect">
            <a:avLst/>
          </a:prstGeom>
          <a:noFill/>
        </p:spPr>
        <p:txBody>
          <a:bodyPr wrap="square" rtlCol="0">
            <a:spAutoFit/>
          </a:bodyPr>
          <a:lstStyle/>
          <a:p>
            <a:r>
              <a:rPr lang="en-US" sz="3200" smtClean="0"/>
              <a:t>FOR MOST PEOPLE A GAP OPENS UP BETWEEN THE BEST POSSIBLE RATE OF DECLINE AND THE ACTUAL RATE OF DECLINE DUE TO INACTIVITY </a:t>
            </a:r>
            <a:endParaRPr lang="en-US" sz="3200"/>
          </a:p>
        </p:txBody>
      </p:sp>
    </p:spTree>
    <p:extLst>
      <p:ext uri="{BB962C8B-B14F-4D97-AF65-F5344CB8AC3E}">
        <p14:creationId xmlns:p14="http://schemas.microsoft.com/office/powerpoint/2010/main" val="1938258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939800"/>
            <a:ext cx="4724400" cy="4965700"/>
          </a:xfrm>
          <a:prstGeom prst="rect">
            <a:avLst/>
          </a:prstGeom>
        </p:spPr>
      </p:pic>
    </p:spTree>
    <p:extLst>
      <p:ext uri="{BB962C8B-B14F-4D97-AF65-F5344CB8AC3E}">
        <p14:creationId xmlns:p14="http://schemas.microsoft.com/office/powerpoint/2010/main" val="1024639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100" y="1041400"/>
            <a:ext cx="7023100" cy="4775200"/>
          </a:xfrm>
          <a:prstGeom prst="rect">
            <a:avLst/>
          </a:prstGeom>
        </p:spPr>
      </p:pic>
    </p:spTree>
    <p:extLst>
      <p:ext uri="{BB962C8B-B14F-4D97-AF65-F5344CB8AC3E}">
        <p14:creationId xmlns:p14="http://schemas.microsoft.com/office/powerpoint/2010/main" val="446946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happening to us </a:t>
            </a:r>
            <a:endParaRPr lang="en-US" dirty="0"/>
          </a:p>
        </p:txBody>
      </p:sp>
      <p:sp>
        <p:nvSpPr>
          <p:cNvPr id="4" name="TextBox 3"/>
          <p:cNvSpPr txBox="1"/>
          <p:nvPr/>
        </p:nvSpPr>
        <p:spPr>
          <a:xfrm>
            <a:off x="3207952" y="1840691"/>
            <a:ext cx="6486004" cy="3046988"/>
          </a:xfrm>
          <a:prstGeom prst="rect">
            <a:avLst/>
          </a:prstGeom>
          <a:noFill/>
        </p:spPr>
        <p:txBody>
          <a:bodyPr wrap="square" rtlCol="0">
            <a:spAutoFit/>
          </a:bodyPr>
          <a:lstStyle/>
          <a:p>
            <a:r>
              <a:rPr lang="en-US" sz="3200" dirty="0"/>
              <a:t>AGEING                                 DISEASE </a:t>
            </a:r>
          </a:p>
          <a:p>
            <a:endParaRPr lang="en-US" sz="3200" dirty="0"/>
          </a:p>
          <a:p>
            <a:endParaRPr lang="en-US" sz="3200" dirty="0"/>
          </a:p>
          <a:p>
            <a:endParaRPr lang="en-US" sz="3200" dirty="0"/>
          </a:p>
          <a:p>
            <a:r>
              <a:rPr lang="en-US" sz="3200" dirty="0"/>
              <a:t>LOSS OF                               </a:t>
            </a:r>
          </a:p>
          <a:p>
            <a:r>
              <a:rPr lang="en-US" sz="3200" dirty="0"/>
              <a:t>FITNESS                                                                         </a:t>
            </a:r>
          </a:p>
        </p:txBody>
      </p:sp>
      <p:sp>
        <p:nvSpPr>
          <p:cNvPr id="5" name="Left-Right Arrow 4"/>
          <p:cNvSpPr/>
          <p:nvPr/>
        </p:nvSpPr>
        <p:spPr>
          <a:xfrm>
            <a:off x="4763467" y="2083263"/>
            <a:ext cx="2697177" cy="25684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Right Arrow 7"/>
          <p:cNvSpPr/>
          <p:nvPr/>
        </p:nvSpPr>
        <p:spPr>
          <a:xfrm rot="20329896">
            <a:off x="4432785" y="2899799"/>
            <a:ext cx="3173311" cy="32519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Down Arrow 9"/>
          <p:cNvSpPr/>
          <p:nvPr/>
        </p:nvSpPr>
        <p:spPr>
          <a:xfrm>
            <a:off x="3860353" y="2337813"/>
            <a:ext cx="413852" cy="1621041"/>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478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517484" y="4835428"/>
            <a:ext cx="184731" cy="248209"/>
          </a:xfrm>
          <a:prstGeom prst="rect">
            <a:avLst/>
          </a:prstGeom>
          <a:noFill/>
          <a:ln w="9525">
            <a:noFill/>
            <a:miter lim="800000"/>
            <a:headEnd/>
            <a:tailEnd/>
          </a:ln>
        </p:spPr>
        <p:txBody>
          <a:bodyPr wrap="none">
            <a:prstTxWarp prst="textNoShape">
              <a:avLst/>
            </a:prstTxWarp>
            <a:spAutoFit/>
          </a:bodyPr>
          <a:lstStyle/>
          <a:p>
            <a:endParaRPr lang="en-US" sz="1013"/>
          </a:p>
        </p:txBody>
      </p:sp>
      <p:sp>
        <p:nvSpPr>
          <p:cNvPr id="39942" name="Line 6"/>
          <p:cNvSpPr>
            <a:spLocks noChangeShapeType="1"/>
          </p:cNvSpPr>
          <p:nvPr/>
        </p:nvSpPr>
        <p:spPr bwMode="auto">
          <a:xfrm>
            <a:off x="4681538" y="4071938"/>
            <a:ext cx="3257550" cy="0"/>
          </a:xfrm>
          <a:prstGeom prst="line">
            <a:avLst/>
          </a:prstGeom>
          <a:noFill/>
          <a:ln w="9525">
            <a:solidFill>
              <a:schemeClr val="tx1"/>
            </a:solidFill>
            <a:round/>
            <a:headEnd/>
            <a:tailEnd/>
          </a:ln>
        </p:spPr>
        <p:txBody>
          <a:bodyPr wrap="none" anchor="ctr">
            <a:prstTxWarp prst="textNoShape">
              <a:avLst/>
            </a:prstTxWarp>
          </a:bodyPr>
          <a:lstStyle/>
          <a:p>
            <a:endParaRPr lang="en-US" sz="1013"/>
          </a:p>
        </p:txBody>
      </p:sp>
      <p:sp>
        <p:nvSpPr>
          <p:cNvPr id="39946" name="Rectangle 10"/>
          <p:cNvSpPr>
            <a:spLocks noChangeArrowheads="1"/>
          </p:cNvSpPr>
          <p:nvPr/>
        </p:nvSpPr>
        <p:spPr bwMode="auto">
          <a:xfrm>
            <a:off x="6461228" y="2089550"/>
            <a:ext cx="184731" cy="404085"/>
          </a:xfrm>
          <a:prstGeom prst="rect">
            <a:avLst/>
          </a:prstGeom>
          <a:noFill/>
          <a:ln w="9525">
            <a:noFill/>
            <a:miter lim="800000"/>
            <a:headEnd/>
            <a:tailEnd/>
          </a:ln>
        </p:spPr>
        <p:txBody>
          <a:bodyPr wrap="none">
            <a:prstTxWarp prst="textNoShape">
              <a:avLst/>
            </a:prstTxWarp>
            <a:spAutoFit/>
          </a:bodyPr>
          <a:lstStyle/>
          <a:p>
            <a:endParaRPr lang="en-US" sz="1013"/>
          </a:p>
          <a:p>
            <a:endParaRPr lang="en-US" sz="1013"/>
          </a:p>
        </p:txBody>
      </p:sp>
      <p:sp>
        <p:nvSpPr>
          <p:cNvPr id="39948" name="Line 12"/>
          <p:cNvSpPr>
            <a:spLocks noChangeShapeType="1"/>
          </p:cNvSpPr>
          <p:nvPr/>
        </p:nvSpPr>
        <p:spPr bwMode="auto">
          <a:xfrm>
            <a:off x="5410201" y="2271713"/>
            <a:ext cx="1285875" cy="514350"/>
          </a:xfrm>
          <a:prstGeom prst="line">
            <a:avLst/>
          </a:prstGeom>
          <a:noFill/>
          <a:ln w="38100">
            <a:solidFill>
              <a:schemeClr val="tx1"/>
            </a:solidFill>
            <a:round/>
            <a:headEnd/>
            <a:tailEnd/>
          </a:ln>
        </p:spPr>
        <p:txBody>
          <a:bodyPr wrap="none" anchor="ctr">
            <a:prstTxWarp prst="textNoShape">
              <a:avLst/>
            </a:prstTxWarp>
          </a:bodyPr>
          <a:lstStyle/>
          <a:p>
            <a:endParaRPr lang="en-US" sz="1013"/>
          </a:p>
        </p:txBody>
      </p:sp>
      <p:sp>
        <p:nvSpPr>
          <p:cNvPr id="39949" name="Line 13"/>
          <p:cNvSpPr>
            <a:spLocks noChangeShapeType="1"/>
          </p:cNvSpPr>
          <p:nvPr/>
        </p:nvSpPr>
        <p:spPr bwMode="auto">
          <a:xfrm>
            <a:off x="6696076" y="2786063"/>
            <a:ext cx="614363" cy="385763"/>
          </a:xfrm>
          <a:prstGeom prst="line">
            <a:avLst/>
          </a:prstGeom>
          <a:noFill/>
          <a:ln w="38100">
            <a:solidFill>
              <a:schemeClr val="tx1"/>
            </a:solidFill>
            <a:round/>
            <a:headEnd/>
            <a:tailEnd/>
          </a:ln>
        </p:spPr>
        <p:txBody>
          <a:bodyPr wrap="none" anchor="ctr">
            <a:prstTxWarp prst="textNoShape">
              <a:avLst/>
            </a:prstTxWarp>
          </a:bodyPr>
          <a:lstStyle/>
          <a:p>
            <a:endParaRPr lang="en-US" sz="1013"/>
          </a:p>
        </p:txBody>
      </p:sp>
      <p:sp>
        <p:nvSpPr>
          <p:cNvPr id="21" name="TextBox 20"/>
          <p:cNvSpPr txBox="1"/>
          <p:nvPr/>
        </p:nvSpPr>
        <p:spPr>
          <a:xfrm>
            <a:off x="7453313" y="2496642"/>
            <a:ext cx="971550" cy="715837"/>
          </a:xfrm>
          <a:prstGeom prst="rect">
            <a:avLst/>
          </a:prstGeom>
          <a:noFill/>
        </p:spPr>
        <p:txBody>
          <a:bodyPr wrap="square" rtlCol="0">
            <a:spAutoFit/>
          </a:bodyPr>
          <a:lstStyle/>
          <a:p>
            <a:r>
              <a:rPr lang="en-US" sz="1013" dirty="0"/>
              <a:t>Best possible rate of decline after onset of heart failure</a:t>
            </a:r>
          </a:p>
        </p:txBody>
      </p:sp>
      <p:sp>
        <p:nvSpPr>
          <p:cNvPr id="22" name="Left Arrow 21"/>
          <p:cNvSpPr/>
          <p:nvPr/>
        </p:nvSpPr>
        <p:spPr>
          <a:xfrm>
            <a:off x="6991230" y="2786064"/>
            <a:ext cx="462085" cy="2092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7" name="Line 12"/>
          <p:cNvSpPr>
            <a:spLocks noChangeShapeType="1"/>
          </p:cNvSpPr>
          <p:nvPr/>
        </p:nvSpPr>
        <p:spPr bwMode="auto">
          <a:xfrm flipH="1">
            <a:off x="4670751" y="2271714"/>
            <a:ext cx="768027" cy="1452302"/>
          </a:xfrm>
          <a:prstGeom prst="line">
            <a:avLst/>
          </a:prstGeom>
          <a:noFill/>
          <a:ln w="38100">
            <a:solidFill>
              <a:schemeClr val="tx1"/>
            </a:solidFill>
            <a:round/>
            <a:headEnd/>
            <a:tailEnd/>
          </a:ln>
        </p:spPr>
        <p:txBody>
          <a:bodyPr wrap="none" anchor="ctr">
            <a:prstTxWarp prst="textNoShape">
              <a:avLst/>
            </a:prstTxWarp>
          </a:bodyPr>
          <a:lstStyle/>
          <a:p>
            <a:endParaRPr lang="en-US" sz="1013"/>
          </a:p>
        </p:txBody>
      </p:sp>
      <p:cxnSp>
        <p:nvCxnSpPr>
          <p:cNvPr id="4" name="Straight Arrow Connector 3"/>
          <p:cNvCxnSpPr>
            <a:stCxn id="39948" idx="1"/>
          </p:cNvCxnSpPr>
          <p:nvPr/>
        </p:nvCxnSpPr>
        <p:spPr>
          <a:xfrm>
            <a:off x="6696076" y="2786064"/>
            <a:ext cx="42932" cy="162877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318352" y="4409942"/>
            <a:ext cx="970622" cy="559961"/>
          </a:xfrm>
          <a:prstGeom prst="rect">
            <a:avLst/>
          </a:prstGeom>
          <a:noFill/>
        </p:spPr>
        <p:txBody>
          <a:bodyPr wrap="square" rtlCol="0">
            <a:spAutoFit/>
          </a:bodyPr>
          <a:lstStyle/>
          <a:p>
            <a:r>
              <a:rPr lang="en-US" sz="1013" dirty="0"/>
              <a:t>ONSET OF </a:t>
            </a:r>
          </a:p>
          <a:p>
            <a:r>
              <a:rPr lang="en-US" sz="1013" dirty="0"/>
              <a:t>HEART FAILURE </a:t>
            </a:r>
          </a:p>
        </p:txBody>
      </p:sp>
      <p:sp>
        <p:nvSpPr>
          <p:cNvPr id="3" name="TextBox 2"/>
          <p:cNvSpPr txBox="1"/>
          <p:nvPr/>
        </p:nvSpPr>
        <p:spPr>
          <a:xfrm>
            <a:off x="3565196" y="3572942"/>
            <a:ext cx="2066087" cy="923330"/>
          </a:xfrm>
          <a:prstGeom prst="rect">
            <a:avLst/>
          </a:prstGeom>
          <a:noFill/>
        </p:spPr>
        <p:txBody>
          <a:bodyPr wrap="square" rtlCol="0">
            <a:spAutoFit/>
          </a:bodyPr>
          <a:lstStyle/>
          <a:p>
            <a:endParaRPr lang="en-US" dirty="0"/>
          </a:p>
          <a:p>
            <a:endParaRPr lang="en-US" dirty="0"/>
          </a:p>
          <a:p>
            <a:r>
              <a:rPr lang="en-US" dirty="0"/>
              <a:t>                           AGE    </a:t>
            </a:r>
          </a:p>
        </p:txBody>
      </p:sp>
      <p:sp>
        <p:nvSpPr>
          <p:cNvPr id="20" name="Left Arrow 19"/>
          <p:cNvSpPr/>
          <p:nvPr/>
        </p:nvSpPr>
        <p:spPr>
          <a:xfrm rot="16200000">
            <a:off x="5274873" y="2061911"/>
            <a:ext cx="253157" cy="16644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6" name="TextBox 5"/>
          <p:cNvSpPr txBox="1"/>
          <p:nvPr/>
        </p:nvSpPr>
        <p:spPr>
          <a:xfrm>
            <a:off x="5245988" y="1538029"/>
            <a:ext cx="700171" cy="559961"/>
          </a:xfrm>
          <a:prstGeom prst="rect">
            <a:avLst/>
          </a:prstGeom>
          <a:noFill/>
        </p:spPr>
        <p:txBody>
          <a:bodyPr wrap="square" rtlCol="0">
            <a:spAutoFit/>
          </a:bodyPr>
          <a:lstStyle/>
          <a:p>
            <a:r>
              <a:rPr lang="en-US" sz="1013" dirty="0"/>
              <a:t>THE </a:t>
            </a:r>
          </a:p>
          <a:p>
            <a:r>
              <a:rPr lang="en-US" sz="1013" dirty="0"/>
              <a:t>TURNING </a:t>
            </a:r>
          </a:p>
          <a:p>
            <a:r>
              <a:rPr lang="en-US" sz="1013" dirty="0"/>
              <a:t>POINT</a:t>
            </a:r>
          </a:p>
        </p:txBody>
      </p:sp>
      <p:cxnSp>
        <p:nvCxnSpPr>
          <p:cNvPr id="8" name="Straight Arrow Connector 7"/>
          <p:cNvCxnSpPr/>
          <p:nvPr/>
        </p:nvCxnSpPr>
        <p:spPr>
          <a:xfrm flipV="1">
            <a:off x="4681538" y="2089548"/>
            <a:ext cx="0" cy="198239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670750" y="4071938"/>
            <a:ext cx="3268338" cy="1535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323394" y="2707321"/>
            <a:ext cx="1416896" cy="1338828"/>
          </a:xfrm>
          <a:prstGeom prst="rect">
            <a:avLst/>
          </a:prstGeom>
          <a:noFill/>
        </p:spPr>
        <p:txBody>
          <a:bodyPr wrap="square" rtlCol="0">
            <a:spAutoFit/>
          </a:bodyPr>
          <a:lstStyle/>
          <a:p>
            <a:r>
              <a:rPr lang="en-US" dirty="0"/>
              <a:t>ABILITY</a:t>
            </a:r>
          </a:p>
          <a:p>
            <a:r>
              <a:rPr lang="en-US" dirty="0"/>
              <a:t> </a:t>
            </a:r>
          </a:p>
          <a:p>
            <a:r>
              <a:rPr lang="en-US" sz="1350" b="1" dirty="0"/>
              <a:t>The Line </a:t>
            </a:r>
          </a:p>
          <a:p>
            <a:r>
              <a:rPr lang="en-US" sz="1050" dirty="0"/>
              <a:t>THE LEVEL REQUIRED TO GET TO</a:t>
            </a:r>
          </a:p>
          <a:p>
            <a:r>
              <a:rPr lang="en-US" sz="1050" dirty="0"/>
              <a:t>THE TOILET   IN TIME</a:t>
            </a:r>
          </a:p>
        </p:txBody>
      </p:sp>
      <p:cxnSp>
        <p:nvCxnSpPr>
          <p:cNvPr id="10" name="Straight Connector 9"/>
          <p:cNvCxnSpPr/>
          <p:nvPr/>
        </p:nvCxnSpPr>
        <p:spPr>
          <a:xfrm flipV="1">
            <a:off x="4103280" y="3391161"/>
            <a:ext cx="2986035" cy="128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51992" y="5060488"/>
            <a:ext cx="8378687" cy="738664"/>
          </a:xfrm>
          <a:prstGeom prst="rect">
            <a:avLst/>
          </a:prstGeom>
          <a:noFill/>
        </p:spPr>
        <p:txBody>
          <a:bodyPr wrap="square" rtlCol="0">
            <a:spAutoFit/>
          </a:bodyPr>
          <a:lstStyle/>
          <a:p>
            <a:r>
              <a:rPr lang="en-US" sz="2100" dirty="0" smtClean="0"/>
              <a:t>THE </a:t>
            </a:r>
            <a:r>
              <a:rPr lang="en-US" sz="2100" dirty="0"/>
              <a:t>ONSET OF A LONG TERM </a:t>
            </a:r>
            <a:r>
              <a:rPr lang="en-US" sz="2100" dirty="0" smtClean="0"/>
              <a:t>CONDITION</a:t>
            </a:r>
            <a:r>
              <a:rPr lang="en-US" sz="2100" dirty="0"/>
              <a:t> </a:t>
            </a:r>
            <a:r>
              <a:rPr lang="en-US" sz="2100" dirty="0" smtClean="0"/>
              <a:t>MAY ACCELERATE THE BEST POSSIBLE RATE OF DECLINE </a:t>
            </a:r>
            <a:endParaRPr lang="en-US" sz="2100" b="1" dirty="0"/>
          </a:p>
        </p:txBody>
      </p:sp>
    </p:spTree>
    <p:extLst>
      <p:ext uri="{BB962C8B-B14F-4D97-AF65-F5344CB8AC3E}">
        <p14:creationId xmlns:p14="http://schemas.microsoft.com/office/powerpoint/2010/main" val="1824168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517484" y="4835428"/>
            <a:ext cx="184731" cy="248209"/>
          </a:xfrm>
          <a:prstGeom prst="rect">
            <a:avLst/>
          </a:prstGeom>
          <a:noFill/>
          <a:ln w="9525">
            <a:noFill/>
            <a:miter lim="800000"/>
            <a:headEnd/>
            <a:tailEnd/>
          </a:ln>
        </p:spPr>
        <p:txBody>
          <a:bodyPr wrap="none">
            <a:prstTxWarp prst="textNoShape">
              <a:avLst/>
            </a:prstTxWarp>
            <a:spAutoFit/>
          </a:bodyPr>
          <a:lstStyle/>
          <a:p>
            <a:endParaRPr lang="en-US" sz="1013"/>
          </a:p>
        </p:txBody>
      </p:sp>
      <p:sp>
        <p:nvSpPr>
          <p:cNvPr id="39942" name="Line 6"/>
          <p:cNvSpPr>
            <a:spLocks noChangeShapeType="1"/>
          </p:cNvSpPr>
          <p:nvPr/>
        </p:nvSpPr>
        <p:spPr bwMode="auto">
          <a:xfrm>
            <a:off x="4681538" y="4071938"/>
            <a:ext cx="3257550" cy="0"/>
          </a:xfrm>
          <a:prstGeom prst="line">
            <a:avLst/>
          </a:prstGeom>
          <a:noFill/>
          <a:ln w="9525">
            <a:solidFill>
              <a:schemeClr val="tx1"/>
            </a:solidFill>
            <a:round/>
            <a:headEnd/>
            <a:tailEnd/>
          </a:ln>
        </p:spPr>
        <p:txBody>
          <a:bodyPr wrap="none" anchor="ctr">
            <a:prstTxWarp prst="textNoShape">
              <a:avLst/>
            </a:prstTxWarp>
          </a:bodyPr>
          <a:lstStyle/>
          <a:p>
            <a:endParaRPr lang="en-US" sz="1013"/>
          </a:p>
        </p:txBody>
      </p:sp>
      <p:sp>
        <p:nvSpPr>
          <p:cNvPr id="39946" name="Rectangle 10"/>
          <p:cNvSpPr>
            <a:spLocks noChangeArrowheads="1"/>
          </p:cNvSpPr>
          <p:nvPr/>
        </p:nvSpPr>
        <p:spPr bwMode="auto">
          <a:xfrm>
            <a:off x="6461228" y="2089550"/>
            <a:ext cx="184731" cy="404085"/>
          </a:xfrm>
          <a:prstGeom prst="rect">
            <a:avLst/>
          </a:prstGeom>
          <a:noFill/>
          <a:ln w="9525">
            <a:noFill/>
            <a:miter lim="800000"/>
            <a:headEnd/>
            <a:tailEnd/>
          </a:ln>
        </p:spPr>
        <p:txBody>
          <a:bodyPr wrap="none">
            <a:prstTxWarp prst="textNoShape">
              <a:avLst/>
            </a:prstTxWarp>
            <a:spAutoFit/>
          </a:bodyPr>
          <a:lstStyle/>
          <a:p>
            <a:endParaRPr lang="en-US" sz="1013"/>
          </a:p>
          <a:p>
            <a:endParaRPr lang="en-US" sz="1013"/>
          </a:p>
        </p:txBody>
      </p:sp>
      <p:sp>
        <p:nvSpPr>
          <p:cNvPr id="39948" name="Line 12"/>
          <p:cNvSpPr>
            <a:spLocks noChangeShapeType="1"/>
          </p:cNvSpPr>
          <p:nvPr/>
        </p:nvSpPr>
        <p:spPr bwMode="auto">
          <a:xfrm>
            <a:off x="5410201" y="2271713"/>
            <a:ext cx="1285875" cy="514350"/>
          </a:xfrm>
          <a:prstGeom prst="line">
            <a:avLst/>
          </a:prstGeom>
          <a:noFill/>
          <a:ln w="38100">
            <a:solidFill>
              <a:schemeClr val="tx1"/>
            </a:solidFill>
            <a:round/>
            <a:headEnd/>
            <a:tailEnd/>
          </a:ln>
        </p:spPr>
        <p:txBody>
          <a:bodyPr wrap="none" anchor="ctr">
            <a:prstTxWarp prst="textNoShape">
              <a:avLst/>
            </a:prstTxWarp>
          </a:bodyPr>
          <a:lstStyle/>
          <a:p>
            <a:endParaRPr lang="en-US" sz="1013"/>
          </a:p>
        </p:txBody>
      </p:sp>
      <p:sp>
        <p:nvSpPr>
          <p:cNvPr id="39949" name="Line 13"/>
          <p:cNvSpPr>
            <a:spLocks noChangeShapeType="1"/>
          </p:cNvSpPr>
          <p:nvPr/>
        </p:nvSpPr>
        <p:spPr bwMode="auto">
          <a:xfrm>
            <a:off x="6696076" y="2786063"/>
            <a:ext cx="614363" cy="385763"/>
          </a:xfrm>
          <a:prstGeom prst="line">
            <a:avLst/>
          </a:prstGeom>
          <a:noFill/>
          <a:ln w="38100">
            <a:solidFill>
              <a:schemeClr val="tx1"/>
            </a:solidFill>
            <a:round/>
            <a:headEnd/>
            <a:tailEnd/>
          </a:ln>
        </p:spPr>
        <p:txBody>
          <a:bodyPr wrap="none" anchor="ctr">
            <a:prstTxWarp prst="textNoShape">
              <a:avLst/>
            </a:prstTxWarp>
          </a:bodyPr>
          <a:lstStyle/>
          <a:p>
            <a:endParaRPr lang="en-US" sz="1013"/>
          </a:p>
        </p:txBody>
      </p:sp>
      <p:sp>
        <p:nvSpPr>
          <p:cNvPr id="18" name="TextBox 17"/>
          <p:cNvSpPr txBox="1"/>
          <p:nvPr/>
        </p:nvSpPr>
        <p:spPr>
          <a:xfrm>
            <a:off x="7551401" y="3367129"/>
            <a:ext cx="1026022" cy="559961"/>
          </a:xfrm>
          <a:prstGeom prst="rect">
            <a:avLst/>
          </a:prstGeom>
          <a:noFill/>
        </p:spPr>
        <p:txBody>
          <a:bodyPr wrap="square" rtlCol="0">
            <a:spAutoFit/>
          </a:bodyPr>
          <a:lstStyle/>
          <a:p>
            <a:r>
              <a:rPr lang="en-US" sz="1013" dirty="0"/>
              <a:t>Rate of decline after onset of heart failure</a:t>
            </a:r>
          </a:p>
        </p:txBody>
      </p:sp>
      <p:sp>
        <p:nvSpPr>
          <p:cNvPr id="21" name="TextBox 20"/>
          <p:cNvSpPr txBox="1"/>
          <p:nvPr/>
        </p:nvSpPr>
        <p:spPr>
          <a:xfrm>
            <a:off x="7453313" y="2496642"/>
            <a:ext cx="971550" cy="715837"/>
          </a:xfrm>
          <a:prstGeom prst="rect">
            <a:avLst/>
          </a:prstGeom>
          <a:noFill/>
        </p:spPr>
        <p:txBody>
          <a:bodyPr wrap="square" rtlCol="0">
            <a:spAutoFit/>
          </a:bodyPr>
          <a:lstStyle/>
          <a:p>
            <a:r>
              <a:rPr lang="en-US" sz="1013" dirty="0"/>
              <a:t>Best possible rate of decline after onset of heart failure</a:t>
            </a:r>
          </a:p>
        </p:txBody>
      </p:sp>
      <p:sp>
        <p:nvSpPr>
          <p:cNvPr id="22" name="Left Arrow 21"/>
          <p:cNvSpPr/>
          <p:nvPr/>
        </p:nvSpPr>
        <p:spPr>
          <a:xfrm>
            <a:off x="6991230" y="2786064"/>
            <a:ext cx="462085" cy="2092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5" name="Line 12"/>
          <p:cNvSpPr>
            <a:spLocks noChangeShapeType="1"/>
          </p:cNvSpPr>
          <p:nvPr/>
        </p:nvSpPr>
        <p:spPr bwMode="auto">
          <a:xfrm>
            <a:off x="5410201" y="2271714"/>
            <a:ext cx="1285875" cy="771525"/>
          </a:xfrm>
          <a:prstGeom prst="line">
            <a:avLst/>
          </a:prstGeom>
          <a:noFill/>
          <a:ln w="38100">
            <a:solidFill>
              <a:schemeClr val="tx1"/>
            </a:solidFill>
            <a:round/>
            <a:headEnd/>
            <a:tailEnd/>
          </a:ln>
        </p:spPr>
        <p:txBody>
          <a:bodyPr wrap="none" anchor="ctr">
            <a:prstTxWarp prst="textNoShape">
              <a:avLst/>
            </a:prstTxWarp>
          </a:bodyPr>
          <a:lstStyle/>
          <a:p>
            <a:endParaRPr lang="en-US" sz="1013"/>
          </a:p>
        </p:txBody>
      </p:sp>
      <p:sp>
        <p:nvSpPr>
          <p:cNvPr id="26" name="Line 12"/>
          <p:cNvSpPr>
            <a:spLocks noChangeShapeType="1"/>
          </p:cNvSpPr>
          <p:nvPr/>
        </p:nvSpPr>
        <p:spPr bwMode="auto">
          <a:xfrm>
            <a:off x="6678290" y="3039221"/>
            <a:ext cx="490660" cy="684796"/>
          </a:xfrm>
          <a:prstGeom prst="line">
            <a:avLst/>
          </a:prstGeom>
          <a:noFill/>
          <a:ln w="38100">
            <a:solidFill>
              <a:schemeClr val="tx1"/>
            </a:solidFill>
            <a:round/>
            <a:headEnd/>
            <a:tailEnd/>
          </a:ln>
        </p:spPr>
        <p:txBody>
          <a:bodyPr wrap="none" anchor="ctr">
            <a:prstTxWarp prst="textNoShape">
              <a:avLst/>
            </a:prstTxWarp>
          </a:bodyPr>
          <a:lstStyle/>
          <a:p>
            <a:endParaRPr lang="en-US" sz="1013"/>
          </a:p>
        </p:txBody>
      </p:sp>
      <p:sp>
        <p:nvSpPr>
          <p:cNvPr id="27" name="Line 12"/>
          <p:cNvSpPr>
            <a:spLocks noChangeShapeType="1"/>
          </p:cNvSpPr>
          <p:nvPr/>
        </p:nvSpPr>
        <p:spPr bwMode="auto">
          <a:xfrm flipH="1">
            <a:off x="4670751" y="2271714"/>
            <a:ext cx="768027" cy="1452302"/>
          </a:xfrm>
          <a:prstGeom prst="line">
            <a:avLst/>
          </a:prstGeom>
          <a:noFill/>
          <a:ln w="38100">
            <a:solidFill>
              <a:schemeClr val="tx1"/>
            </a:solidFill>
            <a:round/>
            <a:headEnd/>
            <a:tailEnd/>
          </a:ln>
        </p:spPr>
        <p:txBody>
          <a:bodyPr wrap="none" anchor="ctr">
            <a:prstTxWarp prst="textNoShape">
              <a:avLst/>
            </a:prstTxWarp>
          </a:bodyPr>
          <a:lstStyle/>
          <a:p>
            <a:endParaRPr lang="en-US" sz="1013"/>
          </a:p>
        </p:txBody>
      </p:sp>
      <p:sp>
        <p:nvSpPr>
          <p:cNvPr id="2" name="TextBox 1"/>
          <p:cNvSpPr txBox="1"/>
          <p:nvPr/>
        </p:nvSpPr>
        <p:spPr>
          <a:xfrm>
            <a:off x="6271126" y="1669509"/>
            <a:ext cx="1464265" cy="559961"/>
          </a:xfrm>
          <a:prstGeom prst="rect">
            <a:avLst/>
          </a:prstGeom>
          <a:noFill/>
        </p:spPr>
        <p:txBody>
          <a:bodyPr wrap="square" rtlCol="0">
            <a:spAutoFit/>
          </a:bodyPr>
          <a:lstStyle/>
          <a:p>
            <a:r>
              <a:rPr lang="en-US" sz="1013" dirty="0"/>
              <a:t>THE </a:t>
            </a:r>
          </a:p>
          <a:p>
            <a:r>
              <a:rPr lang="en-US" sz="1013" dirty="0"/>
              <a:t>FITNESS </a:t>
            </a:r>
          </a:p>
          <a:p>
            <a:r>
              <a:rPr lang="en-US" sz="1013" dirty="0"/>
              <a:t>GAP</a:t>
            </a:r>
          </a:p>
        </p:txBody>
      </p:sp>
      <p:sp>
        <p:nvSpPr>
          <p:cNvPr id="28" name="Left Arrow 27"/>
          <p:cNvSpPr/>
          <p:nvPr/>
        </p:nvSpPr>
        <p:spPr>
          <a:xfrm rot="16200000">
            <a:off x="6116415" y="2384996"/>
            <a:ext cx="614615" cy="18752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5" name="TextBox 4"/>
          <p:cNvSpPr txBox="1"/>
          <p:nvPr/>
        </p:nvSpPr>
        <p:spPr>
          <a:xfrm>
            <a:off x="6318352" y="4409942"/>
            <a:ext cx="970622" cy="559961"/>
          </a:xfrm>
          <a:prstGeom prst="rect">
            <a:avLst/>
          </a:prstGeom>
          <a:noFill/>
        </p:spPr>
        <p:txBody>
          <a:bodyPr wrap="square" rtlCol="0">
            <a:spAutoFit/>
          </a:bodyPr>
          <a:lstStyle/>
          <a:p>
            <a:r>
              <a:rPr lang="en-US" sz="1013" dirty="0"/>
              <a:t>ONSET OF </a:t>
            </a:r>
          </a:p>
          <a:p>
            <a:r>
              <a:rPr lang="en-US" sz="1013" dirty="0"/>
              <a:t>HEART FAILURE </a:t>
            </a:r>
          </a:p>
        </p:txBody>
      </p:sp>
      <p:sp>
        <p:nvSpPr>
          <p:cNvPr id="29" name="Left Arrow 28"/>
          <p:cNvSpPr/>
          <p:nvPr/>
        </p:nvSpPr>
        <p:spPr>
          <a:xfrm>
            <a:off x="7089316" y="3492240"/>
            <a:ext cx="462085" cy="2092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3" name="TextBox 2"/>
          <p:cNvSpPr txBox="1"/>
          <p:nvPr/>
        </p:nvSpPr>
        <p:spPr>
          <a:xfrm>
            <a:off x="3565196" y="3572942"/>
            <a:ext cx="2066087" cy="923330"/>
          </a:xfrm>
          <a:prstGeom prst="rect">
            <a:avLst/>
          </a:prstGeom>
          <a:noFill/>
        </p:spPr>
        <p:txBody>
          <a:bodyPr wrap="square" rtlCol="0">
            <a:spAutoFit/>
          </a:bodyPr>
          <a:lstStyle/>
          <a:p>
            <a:endParaRPr lang="en-US" dirty="0"/>
          </a:p>
          <a:p>
            <a:endParaRPr lang="en-US" dirty="0"/>
          </a:p>
          <a:p>
            <a:r>
              <a:rPr lang="en-US" dirty="0"/>
              <a:t>                           AGE    </a:t>
            </a:r>
          </a:p>
        </p:txBody>
      </p:sp>
      <p:sp>
        <p:nvSpPr>
          <p:cNvPr id="20" name="Left Arrow 19"/>
          <p:cNvSpPr/>
          <p:nvPr/>
        </p:nvSpPr>
        <p:spPr>
          <a:xfrm rot="16200000">
            <a:off x="5274873" y="2061911"/>
            <a:ext cx="253157" cy="16644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6" name="TextBox 5"/>
          <p:cNvSpPr txBox="1"/>
          <p:nvPr/>
        </p:nvSpPr>
        <p:spPr>
          <a:xfrm>
            <a:off x="5245988" y="1538029"/>
            <a:ext cx="700171" cy="559961"/>
          </a:xfrm>
          <a:prstGeom prst="rect">
            <a:avLst/>
          </a:prstGeom>
          <a:noFill/>
        </p:spPr>
        <p:txBody>
          <a:bodyPr wrap="square" rtlCol="0">
            <a:spAutoFit/>
          </a:bodyPr>
          <a:lstStyle/>
          <a:p>
            <a:r>
              <a:rPr lang="en-US" sz="1013" dirty="0"/>
              <a:t>THE </a:t>
            </a:r>
          </a:p>
          <a:p>
            <a:r>
              <a:rPr lang="en-US" sz="1013" dirty="0"/>
              <a:t>TURNING </a:t>
            </a:r>
          </a:p>
          <a:p>
            <a:r>
              <a:rPr lang="en-US" sz="1013" dirty="0"/>
              <a:t>POINT</a:t>
            </a:r>
          </a:p>
        </p:txBody>
      </p:sp>
      <p:cxnSp>
        <p:nvCxnSpPr>
          <p:cNvPr id="8" name="Straight Arrow Connector 7"/>
          <p:cNvCxnSpPr/>
          <p:nvPr/>
        </p:nvCxnSpPr>
        <p:spPr>
          <a:xfrm flipV="1">
            <a:off x="4681538" y="2089548"/>
            <a:ext cx="0" cy="198239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670750" y="4071938"/>
            <a:ext cx="3268338" cy="1535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323394" y="2707321"/>
            <a:ext cx="1416896" cy="646331"/>
          </a:xfrm>
          <a:prstGeom prst="rect">
            <a:avLst/>
          </a:prstGeom>
          <a:noFill/>
        </p:spPr>
        <p:txBody>
          <a:bodyPr wrap="square" rtlCol="0">
            <a:spAutoFit/>
          </a:bodyPr>
          <a:lstStyle/>
          <a:p>
            <a:r>
              <a:rPr lang="en-US" dirty="0"/>
              <a:t>ABILITY</a:t>
            </a:r>
          </a:p>
          <a:p>
            <a:r>
              <a:rPr lang="en-US" dirty="0"/>
              <a:t> </a:t>
            </a:r>
            <a:endParaRPr lang="en-US" sz="1050" dirty="0"/>
          </a:p>
        </p:txBody>
      </p:sp>
      <p:sp>
        <p:nvSpPr>
          <p:cNvPr id="9" name="TextBox 8"/>
          <p:cNvSpPr txBox="1"/>
          <p:nvPr/>
        </p:nvSpPr>
        <p:spPr>
          <a:xfrm>
            <a:off x="1851992" y="5060488"/>
            <a:ext cx="8378687" cy="1077218"/>
          </a:xfrm>
          <a:prstGeom prst="rect">
            <a:avLst/>
          </a:prstGeom>
          <a:noFill/>
        </p:spPr>
        <p:txBody>
          <a:bodyPr wrap="square" rtlCol="0">
            <a:spAutoFit/>
          </a:bodyPr>
          <a:lstStyle/>
          <a:p>
            <a:r>
              <a:rPr lang="en-US" sz="3200" dirty="0"/>
              <a:t>THE FITNESS GAP OFTEN GETS WIDER FASTER AFTER THE ONSET OF A LONG TERM </a:t>
            </a:r>
            <a:r>
              <a:rPr lang="en-US" sz="3200" dirty="0" smtClean="0"/>
              <a:t>CONDITION</a:t>
            </a:r>
            <a:endParaRPr lang="en-US" sz="3200" b="1" dirty="0"/>
          </a:p>
        </p:txBody>
      </p:sp>
    </p:spTree>
    <p:extLst>
      <p:ext uri="{BB962C8B-B14F-4D97-AF65-F5344CB8AC3E}">
        <p14:creationId xmlns:p14="http://schemas.microsoft.com/office/powerpoint/2010/main" val="689756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517484" y="4835428"/>
            <a:ext cx="184731" cy="248209"/>
          </a:xfrm>
          <a:prstGeom prst="rect">
            <a:avLst/>
          </a:prstGeom>
          <a:noFill/>
          <a:ln w="9525">
            <a:noFill/>
            <a:miter lim="800000"/>
            <a:headEnd/>
            <a:tailEnd/>
          </a:ln>
        </p:spPr>
        <p:txBody>
          <a:bodyPr wrap="none">
            <a:prstTxWarp prst="textNoShape">
              <a:avLst/>
            </a:prstTxWarp>
            <a:spAutoFit/>
          </a:bodyPr>
          <a:lstStyle/>
          <a:p>
            <a:endParaRPr lang="en-US" sz="1013"/>
          </a:p>
        </p:txBody>
      </p:sp>
      <p:sp>
        <p:nvSpPr>
          <p:cNvPr id="39942" name="Line 6"/>
          <p:cNvSpPr>
            <a:spLocks noChangeShapeType="1"/>
          </p:cNvSpPr>
          <p:nvPr/>
        </p:nvSpPr>
        <p:spPr bwMode="auto">
          <a:xfrm>
            <a:off x="4681538" y="4071938"/>
            <a:ext cx="3257550" cy="0"/>
          </a:xfrm>
          <a:prstGeom prst="line">
            <a:avLst/>
          </a:prstGeom>
          <a:noFill/>
          <a:ln w="9525">
            <a:solidFill>
              <a:schemeClr val="tx1"/>
            </a:solidFill>
            <a:round/>
            <a:headEnd/>
            <a:tailEnd/>
          </a:ln>
        </p:spPr>
        <p:txBody>
          <a:bodyPr wrap="none" anchor="ctr">
            <a:prstTxWarp prst="textNoShape">
              <a:avLst/>
            </a:prstTxWarp>
          </a:bodyPr>
          <a:lstStyle/>
          <a:p>
            <a:endParaRPr lang="en-US" sz="1013"/>
          </a:p>
        </p:txBody>
      </p:sp>
      <p:sp>
        <p:nvSpPr>
          <p:cNvPr id="39946" name="Rectangle 10"/>
          <p:cNvSpPr>
            <a:spLocks noChangeArrowheads="1"/>
          </p:cNvSpPr>
          <p:nvPr/>
        </p:nvSpPr>
        <p:spPr bwMode="auto">
          <a:xfrm>
            <a:off x="6461228" y="2089550"/>
            <a:ext cx="184731" cy="404085"/>
          </a:xfrm>
          <a:prstGeom prst="rect">
            <a:avLst/>
          </a:prstGeom>
          <a:noFill/>
          <a:ln w="9525">
            <a:noFill/>
            <a:miter lim="800000"/>
            <a:headEnd/>
            <a:tailEnd/>
          </a:ln>
        </p:spPr>
        <p:txBody>
          <a:bodyPr wrap="none">
            <a:prstTxWarp prst="textNoShape">
              <a:avLst/>
            </a:prstTxWarp>
            <a:spAutoFit/>
          </a:bodyPr>
          <a:lstStyle/>
          <a:p>
            <a:endParaRPr lang="en-US" sz="1013"/>
          </a:p>
          <a:p>
            <a:endParaRPr lang="en-US" sz="1013"/>
          </a:p>
        </p:txBody>
      </p:sp>
      <p:sp>
        <p:nvSpPr>
          <p:cNvPr id="39948" name="Line 12"/>
          <p:cNvSpPr>
            <a:spLocks noChangeShapeType="1"/>
          </p:cNvSpPr>
          <p:nvPr/>
        </p:nvSpPr>
        <p:spPr bwMode="auto">
          <a:xfrm>
            <a:off x="5410201" y="2271713"/>
            <a:ext cx="1285875" cy="514350"/>
          </a:xfrm>
          <a:prstGeom prst="line">
            <a:avLst/>
          </a:prstGeom>
          <a:noFill/>
          <a:ln w="38100">
            <a:solidFill>
              <a:schemeClr val="tx1"/>
            </a:solidFill>
            <a:round/>
            <a:headEnd/>
            <a:tailEnd/>
          </a:ln>
        </p:spPr>
        <p:txBody>
          <a:bodyPr wrap="none" anchor="ctr">
            <a:prstTxWarp prst="textNoShape">
              <a:avLst/>
            </a:prstTxWarp>
          </a:bodyPr>
          <a:lstStyle/>
          <a:p>
            <a:endParaRPr lang="en-US" sz="1013"/>
          </a:p>
        </p:txBody>
      </p:sp>
      <p:sp>
        <p:nvSpPr>
          <p:cNvPr id="39949" name="Line 13"/>
          <p:cNvSpPr>
            <a:spLocks noChangeShapeType="1"/>
          </p:cNvSpPr>
          <p:nvPr/>
        </p:nvSpPr>
        <p:spPr bwMode="auto">
          <a:xfrm>
            <a:off x="6696076" y="2786063"/>
            <a:ext cx="614363" cy="385763"/>
          </a:xfrm>
          <a:prstGeom prst="line">
            <a:avLst/>
          </a:prstGeom>
          <a:noFill/>
          <a:ln w="38100">
            <a:solidFill>
              <a:schemeClr val="tx1"/>
            </a:solidFill>
            <a:round/>
            <a:headEnd/>
            <a:tailEnd/>
          </a:ln>
        </p:spPr>
        <p:txBody>
          <a:bodyPr wrap="none" anchor="ctr">
            <a:prstTxWarp prst="textNoShape">
              <a:avLst/>
            </a:prstTxWarp>
          </a:bodyPr>
          <a:lstStyle/>
          <a:p>
            <a:endParaRPr lang="en-US" sz="1013"/>
          </a:p>
        </p:txBody>
      </p:sp>
      <p:sp>
        <p:nvSpPr>
          <p:cNvPr id="18" name="TextBox 17"/>
          <p:cNvSpPr txBox="1"/>
          <p:nvPr/>
        </p:nvSpPr>
        <p:spPr>
          <a:xfrm>
            <a:off x="7546674" y="3391161"/>
            <a:ext cx="1026022" cy="559961"/>
          </a:xfrm>
          <a:prstGeom prst="rect">
            <a:avLst/>
          </a:prstGeom>
          <a:noFill/>
        </p:spPr>
        <p:txBody>
          <a:bodyPr wrap="square" rtlCol="0">
            <a:spAutoFit/>
          </a:bodyPr>
          <a:lstStyle/>
          <a:p>
            <a:r>
              <a:rPr lang="en-US" sz="1013" dirty="0"/>
              <a:t>Rate of decline after onset of heart failure</a:t>
            </a:r>
          </a:p>
        </p:txBody>
      </p:sp>
      <p:sp>
        <p:nvSpPr>
          <p:cNvPr id="21" name="TextBox 20"/>
          <p:cNvSpPr txBox="1"/>
          <p:nvPr/>
        </p:nvSpPr>
        <p:spPr>
          <a:xfrm>
            <a:off x="7453313" y="2496642"/>
            <a:ext cx="971550" cy="715837"/>
          </a:xfrm>
          <a:prstGeom prst="rect">
            <a:avLst/>
          </a:prstGeom>
          <a:noFill/>
        </p:spPr>
        <p:txBody>
          <a:bodyPr wrap="square" rtlCol="0">
            <a:spAutoFit/>
          </a:bodyPr>
          <a:lstStyle/>
          <a:p>
            <a:r>
              <a:rPr lang="en-US" sz="1013" dirty="0"/>
              <a:t>Best possible rate of decline after onset of heart failure</a:t>
            </a:r>
          </a:p>
        </p:txBody>
      </p:sp>
      <p:sp>
        <p:nvSpPr>
          <p:cNvPr id="22" name="Left Arrow 21"/>
          <p:cNvSpPr/>
          <p:nvPr/>
        </p:nvSpPr>
        <p:spPr>
          <a:xfrm>
            <a:off x="6991230" y="2786064"/>
            <a:ext cx="462085" cy="2092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5" name="Line 12"/>
          <p:cNvSpPr>
            <a:spLocks noChangeShapeType="1"/>
          </p:cNvSpPr>
          <p:nvPr/>
        </p:nvSpPr>
        <p:spPr bwMode="auto">
          <a:xfrm>
            <a:off x="5410201" y="2271714"/>
            <a:ext cx="1285875" cy="771525"/>
          </a:xfrm>
          <a:prstGeom prst="line">
            <a:avLst/>
          </a:prstGeom>
          <a:noFill/>
          <a:ln w="38100">
            <a:solidFill>
              <a:schemeClr val="tx1"/>
            </a:solidFill>
            <a:round/>
            <a:headEnd/>
            <a:tailEnd/>
          </a:ln>
        </p:spPr>
        <p:txBody>
          <a:bodyPr wrap="none" anchor="ctr">
            <a:prstTxWarp prst="textNoShape">
              <a:avLst/>
            </a:prstTxWarp>
          </a:bodyPr>
          <a:lstStyle/>
          <a:p>
            <a:endParaRPr lang="en-US" sz="1013"/>
          </a:p>
        </p:txBody>
      </p:sp>
      <p:sp>
        <p:nvSpPr>
          <p:cNvPr id="26" name="Line 12"/>
          <p:cNvSpPr>
            <a:spLocks noChangeShapeType="1"/>
          </p:cNvSpPr>
          <p:nvPr/>
        </p:nvSpPr>
        <p:spPr bwMode="auto">
          <a:xfrm>
            <a:off x="6678290" y="3039221"/>
            <a:ext cx="490660" cy="684796"/>
          </a:xfrm>
          <a:prstGeom prst="line">
            <a:avLst/>
          </a:prstGeom>
          <a:noFill/>
          <a:ln w="38100">
            <a:solidFill>
              <a:schemeClr val="tx1"/>
            </a:solidFill>
            <a:round/>
            <a:headEnd/>
            <a:tailEnd/>
          </a:ln>
        </p:spPr>
        <p:txBody>
          <a:bodyPr wrap="none" anchor="ctr">
            <a:prstTxWarp prst="textNoShape">
              <a:avLst/>
            </a:prstTxWarp>
          </a:bodyPr>
          <a:lstStyle/>
          <a:p>
            <a:endParaRPr lang="en-US" sz="1013"/>
          </a:p>
        </p:txBody>
      </p:sp>
      <p:sp>
        <p:nvSpPr>
          <p:cNvPr id="27" name="Line 12"/>
          <p:cNvSpPr>
            <a:spLocks noChangeShapeType="1"/>
          </p:cNvSpPr>
          <p:nvPr/>
        </p:nvSpPr>
        <p:spPr bwMode="auto">
          <a:xfrm flipH="1">
            <a:off x="4670751" y="2271714"/>
            <a:ext cx="768027" cy="1452302"/>
          </a:xfrm>
          <a:prstGeom prst="line">
            <a:avLst/>
          </a:prstGeom>
          <a:noFill/>
          <a:ln w="38100">
            <a:solidFill>
              <a:schemeClr val="tx1"/>
            </a:solidFill>
            <a:round/>
            <a:headEnd/>
            <a:tailEnd/>
          </a:ln>
        </p:spPr>
        <p:txBody>
          <a:bodyPr wrap="none" anchor="ctr">
            <a:prstTxWarp prst="textNoShape">
              <a:avLst/>
            </a:prstTxWarp>
          </a:bodyPr>
          <a:lstStyle/>
          <a:p>
            <a:endParaRPr lang="en-US" sz="1013"/>
          </a:p>
        </p:txBody>
      </p:sp>
      <p:sp>
        <p:nvSpPr>
          <p:cNvPr id="2" name="TextBox 1"/>
          <p:cNvSpPr txBox="1"/>
          <p:nvPr/>
        </p:nvSpPr>
        <p:spPr>
          <a:xfrm>
            <a:off x="6271126" y="1669509"/>
            <a:ext cx="1464265" cy="559961"/>
          </a:xfrm>
          <a:prstGeom prst="rect">
            <a:avLst/>
          </a:prstGeom>
          <a:noFill/>
        </p:spPr>
        <p:txBody>
          <a:bodyPr wrap="square" rtlCol="0">
            <a:spAutoFit/>
          </a:bodyPr>
          <a:lstStyle/>
          <a:p>
            <a:r>
              <a:rPr lang="en-US" sz="1013" dirty="0"/>
              <a:t>THE </a:t>
            </a:r>
          </a:p>
          <a:p>
            <a:r>
              <a:rPr lang="en-US" sz="1013" dirty="0"/>
              <a:t>FITNESS </a:t>
            </a:r>
          </a:p>
          <a:p>
            <a:r>
              <a:rPr lang="en-US" sz="1013" dirty="0"/>
              <a:t>GAP</a:t>
            </a:r>
          </a:p>
        </p:txBody>
      </p:sp>
      <p:sp>
        <p:nvSpPr>
          <p:cNvPr id="28" name="Left Arrow 27"/>
          <p:cNvSpPr/>
          <p:nvPr/>
        </p:nvSpPr>
        <p:spPr>
          <a:xfrm rot="16200000">
            <a:off x="6116415" y="2384996"/>
            <a:ext cx="614615" cy="18752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cxnSp>
        <p:nvCxnSpPr>
          <p:cNvPr id="4" name="Straight Arrow Connector 3"/>
          <p:cNvCxnSpPr>
            <a:stCxn id="39948" idx="1"/>
          </p:cNvCxnSpPr>
          <p:nvPr/>
        </p:nvCxnSpPr>
        <p:spPr>
          <a:xfrm>
            <a:off x="6696076" y="2786064"/>
            <a:ext cx="42932" cy="162877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318352" y="4409942"/>
            <a:ext cx="970622" cy="559961"/>
          </a:xfrm>
          <a:prstGeom prst="rect">
            <a:avLst/>
          </a:prstGeom>
          <a:noFill/>
        </p:spPr>
        <p:txBody>
          <a:bodyPr wrap="square" rtlCol="0">
            <a:spAutoFit/>
          </a:bodyPr>
          <a:lstStyle/>
          <a:p>
            <a:r>
              <a:rPr lang="en-US" sz="1013" dirty="0"/>
              <a:t>ONSET OF </a:t>
            </a:r>
          </a:p>
          <a:p>
            <a:r>
              <a:rPr lang="en-US" sz="1013" dirty="0"/>
              <a:t>HEART FAILURE </a:t>
            </a:r>
          </a:p>
        </p:txBody>
      </p:sp>
      <p:sp>
        <p:nvSpPr>
          <p:cNvPr id="29" name="Left Arrow 28"/>
          <p:cNvSpPr/>
          <p:nvPr/>
        </p:nvSpPr>
        <p:spPr>
          <a:xfrm>
            <a:off x="7089316" y="3492240"/>
            <a:ext cx="462085" cy="2092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3" name="TextBox 2"/>
          <p:cNvSpPr txBox="1"/>
          <p:nvPr/>
        </p:nvSpPr>
        <p:spPr>
          <a:xfrm>
            <a:off x="3565196" y="3572942"/>
            <a:ext cx="2066087" cy="923330"/>
          </a:xfrm>
          <a:prstGeom prst="rect">
            <a:avLst/>
          </a:prstGeom>
          <a:noFill/>
        </p:spPr>
        <p:txBody>
          <a:bodyPr wrap="square" rtlCol="0">
            <a:spAutoFit/>
          </a:bodyPr>
          <a:lstStyle/>
          <a:p>
            <a:endParaRPr lang="en-US" dirty="0"/>
          </a:p>
          <a:p>
            <a:endParaRPr lang="en-US" dirty="0"/>
          </a:p>
          <a:p>
            <a:r>
              <a:rPr lang="en-US" dirty="0"/>
              <a:t>                           AGE    </a:t>
            </a:r>
          </a:p>
        </p:txBody>
      </p:sp>
      <p:sp>
        <p:nvSpPr>
          <p:cNvPr id="20" name="Left Arrow 19"/>
          <p:cNvSpPr/>
          <p:nvPr/>
        </p:nvSpPr>
        <p:spPr>
          <a:xfrm rot="16200000">
            <a:off x="5274873" y="2061911"/>
            <a:ext cx="253157" cy="16644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6" name="TextBox 5"/>
          <p:cNvSpPr txBox="1"/>
          <p:nvPr/>
        </p:nvSpPr>
        <p:spPr>
          <a:xfrm>
            <a:off x="5245988" y="1538029"/>
            <a:ext cx="700171" cy="559961"/>
          </a:xfrm>
          <a:prstGeom prst="rect">
            <a:avLst/>
          </a:prstGeom>
          <a:noFill/>
        </p:spPr>
        <p:txBody>
          <a:bodyPr wrap="square" rtlCol="0">
            <a:spAutoFit/>
          </a:bodyPr>
          <a:lstStyle/>
          <a:p>
            <a:r>
              <a:rPr lang="en-US" sz="1013" dirty="0"/>
              <a:t>THE </a:t>
            </a:r>
          </a:p>
          <a:p>
            <a:r>
              <a:rPr lang="en-US" sz="1013" dirty="0"/>
              <a:t>TURNING </a:t>
            </a:r>
          </a:p>
          <a:p>
            <a:r>
              <a:rPr lang="en-US" sz="1013" dirty="0"/>
              <a:t>POINT</a:t>
            </a:r>
          </a:p>
        </p:txBody>
      </p:sp>
      <p:cxnSp>
        <p:nvCxnSpPr>
          <p:cNvPr id="8" name="Straight Arrow Connector 7"/>
          <p:cNvCxnSpPr/>
          <p:nvPr/>
        </p:nvCxnSpPr>
        <p:spPr>
          <a:xfrm flipV="1">
            <a:off x="4681538" y="2089548"/>
            <a:ext cx="0" cy="198239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670750" y="4071938"/>
            <a:ext cx="3268338" cy="1535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323394" y="2707321"/>
            <a:ext cx="1416896" cy="1338828"/>
          </a:xfrm>
          <a:prstGeom prst="rect">
            <a:avLst/>
          </a:prstGeom>
          <a:noFill/>
        </p:spPr>
        <p:txBody>
          <a:bodyPr wrap="square" rtlCol="0">
            <a:spAutoFit/>
          </a:bodyPr>
          <a:lstStyle/>
          <a:p>
            <a:r>
              <a:rPr lang="en-US" dirty="0"/>
              <a:t>ABILITY</a:t>
            </a:r>
          </a:p>
          <a:p>
            <a:r>
              <a:rPr lang="en-US" dirty="0"/>
              <a:t> </a:t>
            </a:r>
          </a:p>
          <a:p>
            <a:r>
              <a:rPr lang="en-US" sz="1350" b="1" dirty="0"/>
              <a:t>The Line </a:t>
            </a:r>
          </a:p>
          <a:p>
            <a:r>
              <a:rPr lang="en-US" sz="1050" dirty="0"/>
              <a:t>THE LEVEL REQUIRED TO GET TO</a:t>
            </a:r>
          </a:p>
          <a:p>
            <a:r>
              <a:rPr lang="en-US" sz="1050" dirty="0"/>
              <a:t>THE TOILET   IN TIME</a:t>
            </a:r>
          </a:p>
        </p:txBody>
      </p:sp>
      <p:cxnSp>
        <p:nvCxnSpPr>
          <p:cNvPr id="10" name="Straight Connector 9"/>
          <p:cNvCxnSpPr/>
          <p:nvPr/>
        </p:nvCxnSpPr>
        <p:spPr>
          <a:xfrm flipV="1">
            <a:off x="4103280" y="3391161"/>
            <a:ext cx="2986035" cy="128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51992" y="5060488"/>
            <a:ext cx="8378687" cy="738664"/>
          </a:xfrm>
          <a:prstGeom prst="rect">
            <a:avLst/>
          </a:prstGeom>
          <a:noFill/>
        </p:spPr>
        <p:txBody>
          <a:bodyPr wrap="square" rtlCol="0">
            <a:spAutoFit/>
          </a:bodyPr>
          <a:lstStyle/>
          <a:p>
            <a:r>
              <a:rPr lang="en-US" sz="2100" dirty="0"/>
              <a:t>THE FITNESS GAP OFTEN GETS WIDER FASTER AFTER THE ONSET OF A LONG TERM CONDITION, AND  MAY DRAG THE PERSON BELOW </a:t>
            </a:r>
            <a:r>
              <a:rPr lang="en-US" sz="2100" b="1" dirty="0"/>
              <a:t>THE LINE </a:t>
            </a:r>
          </a:p>
        </p:txBody>
      </p:sp>
    </p:spTree>
    <p:extLst>
      <p:ext uri="{BB962C8B-B14F-4D97-AF65-F5344CB8AC3E}">
        <p14:creationId xmlns:p14="http://schemas.microsoft.com/office/powerpoint/2010/main" val="748619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657977" y="5304235"/>
            <a:ext cx="184731" cy="300082"/>
          </a:xfrm>
          <a:prstGeom prst="rect">
            <a:avLst/>
          </a:prstGeom>
          <a:noFill/>
          <a:ln w="9525">
            <a:noFill/>
            <a:miter lim="800000"/>
            <a:headEnd/>
            <a:tailEnd/>
          </a:ln>
        </p:spPr>
        <p:txBody>
          <a:bodyPr wrap="none">
            <a:prstTxWarp prst="textNoShape">
              <a:avLst/>
            </a:prstTxWarp>
            <a:spAutoFit/>
          </a:bodyPr>
          <a:lstStyle/>
          <a:p>
            <a:endParaRPr lang="en-US" sz="1350"/>
          </a:p>
        </p:txBody>
      </p:sp>
      <p:sp>
        <p:nvSpPr>
          <p:cNvPr id="39941" name="Line 5"/>
          <p:cNvSpPr>
            <a:spLocks noChangeShapeType="1"/>
          </p:cNvSpPr>
          <p:nvPr/>
        </p:nvSpPr>
        <p:spPr bwMode="auto">
          <a:xfrm>
            <a:off x="4210050" y="1771650"/>
            <a:ext cx="0" cy="2514600"/>
          </a:xfrm>
          <a:prstGeom prst="line">
            <a:avLst/>
          </a:prstGeom>
          <a:noFill/>
          <a:ln w="9525">
            <a:solidFill>
              <a:schemeClr val="tx1"/>
            </a:solidFill>
            <a:round/>
            <a:headEnd/>
            <a:tailEnd/>
          </a:ln>
        </p:spPr>
        <p:txBody>
          <a:bodyPr wrap="none" anchor="ctr">
            <a:prstTxWarp prst="textNoShape">
              <a:avLst/>
            </a:prstTxWarp>
          </a:bodyPr>
          <a:lstStyle/>
          <a:p>
            <a:endParaRPr lang="en-US" sz="1350"/>
          </a:p>
        </p:txBody>
      </p:sp>
      <p:sp>
        <p:nvSpPr>
          <p:cNvPr id="39942" name="Line 6"/>
          <p:cNvSpPr>
            <a:spLocks noChangeShapeType="1"/>
          </p:cNvSpPr>
          <p:nvPr/>
        </p:nvSpPr>
        <p:spPr bwMode="auto">
          <a:xfrm>
            <a:off x="4210050" y="4286250"/>
            <a:ext cx="4343400" cy="0"/>
          </a:xfrm>
          <a:prstGeom prst="line">
            <a:avLst/>
          </a:prstGeom>
          <a:noFill/>
          <a:ln w="9525">
            <a:solidFill>
              <a:schemeClr val="tx1"/>
            </a:solidFill>
            <a:round/>
            <a:headEnd/>
            <a:tailEnd/>
          </a:ln>
        </p:spPr>
        <p:txBody>
          <a:bodyPr wrap="none" anchor="ctr">
            <a:prstTxWarp prst="textNoShape">
              <a:avLst/>
            </a:prstTxWarp>
          </a:bodyPr>
          <a:lstStyle/>
          <a:p>
            <a:endParaRPr lang="en-US" sz="1350"/>
          </a:p>
        </p:txBody>
      </p:sp>
      <p:sp>
        <p:nvSpPr>
          <p:cNvPr id="39943" name="Line 7"/>
          <p:cNvSpPr>
            <a:spLocks noChangeShapeType="1"/>
          </p:cNvSpPr>
          <p:nvPr/>
        </p:nvSpPr>
        <p:spPr bwMode="auto">
          <a:xfrm flipV="1">
            <a:off x="3080428" y="3482893"/>
            <a:ext cx="4825323" cy="39603"/>
          </a:xfrm>
          <a:prstGeom prst="line">
            <a:avLst/>
          </a:prstGeom>
          <a:noFill/>
          <a:ln w="57150">
            <a:solidFill>
              <a:schemeClr val="tx1"/>
            </a:solidFill>
            <a:round/>
            <a:headEnd/>
            <a:tailEnd/>
          </a:ln>
        </p:spPr>
        <p:txBody>
          <a:bodyPr wrap="none" anchor="ctr">
            <a:prstTxWarp prst="textNoShape">
              <a:avLst/>
            </a:prstTxWarp>
          </a:bodyPr>
          <a:lstStyle/>
          <a:p>
            <a:endParaRPr lang="en-US" sz="1350" dirty="0"/>
          </a:p>
        </p:txBody>
      </p:sp>
      <p:sp>
        <p:nvSpPr>
          <p:cNvPr id="39946" name="Rectangle 10"/>
          <p:cNvSpPr>
            <a:spLocks noChangeArrowheads="1"/>
          </p:cNvSpPr>
          <p:nvPr/>
        </p:nvSpPr>
        <p:spPr bwMode="auto">
          <a:xfrm>
            <a:off x="6582968" y="1643065"/>
            <a:ext cx="184731" cy="507831"/>
          </a:xfrm>
          <a:prstGeom prst="rect">
            <a:avLst/>
          </a:prstGeom>
          <a:noFill/>
          <a:ln w="9525">
            <a:noFill/>
            <a:miter lim="800000"/>
            <a:headEnd/>
            <a:tailEnd/>
          </a:ln>
        </p:spPr>
        <p:txBody>
          <a:bodyPr wrap="none">
            <a:prstTxWarp prst="textNoShape">
              <a:avLst/>
            </a:prstTxWarp>
            <a:spAutoFit/>
          </a:bodyPr>
          <a:lstStyle/>
          <a:p>
            <a:endParaRPr lang="en-US" sz="1350"/>
          </a:p>
          <a:p>
            <a:endParaRPr lang="en-US" sz="1350"/>
          </a:p>
        </p:txBody>
      </p:sp>
      <p:sp>
        <p:nvSpPr>
          <p:cNvPr id="39948" name="Line 12"/>
          <p:cNvSpPr>
            <a:spLocks noChangeShapeType="1"/>
          </p:cNvSpPr>
          <p:nvPr/>
        </p:nvSpPr>
        <p:spPr bwMode="auto">
          <a:xfrm>
            <a:off x="5181600" y="1885950"/>
            <a:ext cx="1714500" cy="685800"/>
          </a:xfrm>
          <a:prstGeom prst="line">
            <a:avLst/>
          </a:prstGeom>
          <a:noFill/>
          <a:ln w="38100">
            <a:solidFill>
              <a:schemeClr val="tx1"/>
            </a:solidFill>
            <a:round/>
            <a:headEnd/>
            <a:tailEnd/>
          </a:ln>
        </p:spPr>
        <p:txBody>
          <a:bodyPr wrap="none" anchor="ctr">
            <a:prstTxWarp prst="textNoShape">
              <a:avLst/>
            </a:prstTxWarp>
          </a:bodyPr>
          <a:lstStyle/>
          <a:p>
            <a:endParaRPr lang="en-US" sz="1350"/>
          </a:p>
        </p:txBody>
      </p:sp>
      <p:sp>
        <p:nvSpPr>
          <p:cNvPr id="39949" name="Line 13"/>
          <p:cNvSpPr>
            <a:spLocks noChangeShapeType="1"/>
          </p:cNvSpPr>
          <p:nvPr/>
        </p:nvSpPr>
        <p:spPr bwMode="auto">
          <a:xfrm>
            <a:off x="6896100" y="2571750"/>
            <a:ext cx="819150" cy="514350"/>
          </a:xfrm>
          <a:prstGeom prst="line">
            <a:avLst/>
          </a:prstGeom>
          <a:noFill/>
          <a:ln w="38100">
            <a:solidFill>
              <a:schemeClr val="tx1"/>
            </a:solidFill>
            <a:round/>
            <a:headEnd/>
            <a:tailEnd/>
          </a:ln>
        </p:spPr>
        <p:txBody>
          <a:bodyPr wrap="none" anchor="ctr">
            <a:prstTxWarp prst="textNoShape">
              <a:avLst/>
            </a:prstTxWarp>
          </a:bodyPr>
          <a:lstStyle/>
          <a:p>
            <a:endParaRPr lang="en-US" sz="1350"/>
          </a:p>
        </p:txBody>
      </p:sp>
      <p:sp>
        <p:nvSpPr>
          <p:cNvPr id="21" name="TextBox 20"/>
          <p:cNvSpPr txBox="1"/>
          <p:nvPr/>
        </p:nvSpPr>
        <p:spPr>
          <a:xfrm>
            <a:off x="7905750" y="2185854"/>
            <a:ext cx="1295400" cy="923330"/>
          </a:xfrm>
          <a:prstGeom prst="rect">
            <a:avLst/>
          </a:prstGeom>
          <a:noFill/>
        </p:spPr>
        <p:txBody>
          <a:bodyPr wrap="square" rtlCol="0">
            <a:spAutoFit/>
          </a:bodyPr>
          <a:lstStyle/>
          <a:p>
            <a:r>
              <a:rPr lang="en-US" sz="1350" dirty="0"/>
              <a:t>Best possible rate of decline after onset of heart failure</a:t>
            </a:r>
          </a:p>
        </p:txBody>
      </p:sp>
      <p:sp>
        <p:nvSpPr>
          <p:cNvPr id="22" name="Left Arrow 21"/>
          <p:cNvSpPr/>
          <p:nvPr/>
        </p:nvSpPr>
        <p:spPr>
          <a:xfrm>
            <a:off x="7289638" y="2571751"/>
            <a:ext cx="616113" cy="27905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3" name="TextBox 22"/>
          <p:cNvSpPr txBox="1"/>
          <p:nvPr/>
        </p:nvSpPr>
        <p:spPr>
          <a:xfrm>
            <a:off x="6779992" y="4959951"/>
            <a:ext cx="1773458" cy="1546577"/>
          </a:xfrm>
          <a:prstGeom prst="rect">
            <a:avLst/>
          </a:prstGeom>
          <a:noFill/>
        </p:spPr>
        <p:txBody>
          <a:bodyPr wrap="square" rtlCol="0">
            <a:spAutoFit/>
          </a:bodyPr>
          <a:lstStyle/>
          <a:p>
            <a:r>
              <a:rPr lang="en-US" sz="1350" dirty="0"/>
              <a:t>NARROWING OF THE FITNESS GAP AND PREVENTION OF LOSS OF ABILITY TO GET TO THE TOILET IN TIME </a:t>
            </a:r>
          </a:p>
          <a:p>
            <a:r>
              <a:rPr lang="en-US" sz="1350"/>
              <a:t>AS RESULT OF TRAINING </a:t>
            </a:r>
            <a:endParaRPr lang="en-US" sz="1350" dirty="0"/>
          </a:p>
        </p:txBody>
      </p:sp>
      <p:sp>
        <p:nvSpPr>
          <p:cNvPr id="24" name="Left Arrow 23"/>
          <p:cNvSpPr/>
          <p:nvPr/>
        </p:nvSpPr>
        <p:spPr>
          <a:xfrm rot="5400000">
            <a:off x="6376380" y="3678539"/>
            <a:ext cx="1824476" cy="2411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Line 12"/>
          <p:cNvSpPr>
            <a:spLocks noChangeShapeType="1"/>
          </p:cNvSpPr>
          <p:nvPr/>
        </p:nvSpPr>
        <p:spPr bwMode="auto">
          <a:xfrm>
            <a:off x="5181600" y="1885950"/>
            <a:ext cx="1714500" cy="1028700"/>
          </a:xfrm>
          <a:prstGeom prst="line">
            <a:avLst/>
          </a:prstGeom>
          <a:noFill/>
          <a:ln w="38100">
            <a:solidFill>
              <a:schemeClr val="tx1"/>
            </a:solidFill>
            <a:round/>
            <a:headEnd/>
            <a:tailEnd/>
          </a:ln>
        </p:spPr>
        <p:txBody>
          <a:bodyPr wrap="none" anchor="ctr">
            <a:prstTxWarp prst="textNoShape">
              <a:avLst/>
            </a:prstTxWarp>
          </a:bodyPr>
          <a:lstStyle/>
          <a:p>
            <a:endParaRPr lang="en-US" sz="1350"/>
          </a:p>
        </p:txBody>
      </p:sp>
      <p:sp>
        <p:nvSpPr>
          <p:cNvPr id="26" name="Line 12"/>
          <p:cNvSpPr>
            <a:spLocks noChangeShapeType="1"/>
          </p:cNvSpPr>
          <p:nvPr/>
        </p:nvSpPr>
        <p:spPr bwMode="auto">
          <a:xfrm>
            <a:off x="6872386" y="2909294"/>
            <a:ext cx="639828" cy="176807"/>
          </a:xfrm>
          <a:prstGeom prst="line">
            <a:avLst/>
          </a:prstGeom>
          <a:noFill/>
          <a:ln w="38100">
            <a:solidFill>
              <a:schemeClr val="tx1"/>
            </a:solidFill>
            <a:round/>
            <a:headEnd/>
            <a:tailEnd/>
          </a:ln>
        </p:spPr>
        <p:txBody>
          <a:bodyPr wrap="none" anchor="ctr">
            <a:prstTxWarp prst="textNoShape">
              <a:avLst/>
            </a:prstTxWarp>
          </a:bodyPr>
          <a:lstStyle/>
          <a:p>
            <a:endParaRPr lang="en-US" sz="1350"/>
          </a:p>
        </p:txBody>
      </p:sp>
      <p:sp>
        <p:nvSpPr>
          <p:cNvPr id="19" name="Line 12"/>
          <p:cNvSpPr>
            <a:spLocks noChangeShapeType="1"/>
          </p:cNvSpPr>
          <p:nvPr/>
        </p:nvSpPr>
        <p:spPr bwMode="auto">
          <a:xfrm flipH="1">
            <a:off x="4171950" y="1885951"/>
            <a:ext cx="1009650" cy="1970648"/>
          </a:xfrm>
          <a:prstGeom prst="line">
            <a:avLst/>
          </a:prstGeom>
          <a:noFill/>
          <a:ln w="38100">
            <a:solidFill>
              <a:schemeClr val="tx1"/>
            </a:solidFill>
            <a:round/>
            <a:headEnd/>
            <a:tailEnd/>
          </a:ln>
        </p:spPr>
        <p:txBody>
          <a:bodyPr wrap="none" anchor="ctr">
            <a:prstTxWarp prst="textNoShape">
              <a:avLst/>
            </a:prstTxWarp>
          </a:bodyPr>
          <a:lstStyle/>
          <a:p>
            <a:endParaRPr lang="en-US" sz="1350"/>
          </a:p>
        </p:txBody>
      </p:sp>
      <p:sp>
        <p:nvSpPr>
          <p:cNvPr id="3" name="TextBox 2"/>
          <p:cNvSpPr txBox="1"/>
          <p:nvPr/>
        </p:nvSpPr>
        <p:spPr>
          <a:xfrm>
            <a:off x="2082110" y="3339928"/>
            <a:ext cx="2144315" cy="715581"/>
          </a:xfrm>
          <a:prstGeom prst="rect">
            <a:avLst/>
          </a:prstGeom>
          <a:noFill/>
        </p:spPr>
        <p:txBody>
          <a:bodyPr wrap="square" rtlCol="0">
            <a:spAutoFit/>
          </a:bodyPr>
          <a:lstStyle/>
          <a:p>
            <a:r>
              <a:rPr lang="en-US" sz="1350" dirty="0"/>
              <a:t>THE LINE – </a:t>
            </a:r>
          </a:p>
          <a:p>
            <a:r>
              <a:rPr lang="en-US" sz="1350" dirty="0"/>
              <a:t>ABILITY REQUIRED TO GET TOTHE TOILET   IN TIME</a:t>
            </a:r>
          </a:p>
        </p:txBody>
      </p:sp>
      <p:sp>
        <p:nvSpPr>
          <p:cNvPr id="5" name="TextBox 4"/>
          <p:cNvSpPr txBox="1"/>
          <p:nvPr/>
        </p:nvSpPr>
        <p:spPr>
          <a:xfrm>
            <a:off x="2779732" y="2185854"/>
            <a:ext cx="3531288" cy="2677656"/>
          </a:xfrm>
          <a:prstGeom prst="rect">
            <a:avLst/>
          </a:prstGeom>
          <a:noFill/>
        </p:spPr>
        <p:txBody>
          <a:bodyPr wrap="square" rtlCol="0">
            <a:spAutoFit/>
          </a:bodyPr>
          <a:lstStyle/>
          <a:p>
            <a:r>
              <a:rPr lang="en-US" sz="2400" dirty="0"/>
              <a:t>ABILITY</a:t>
            </a:r>
          </a:p>
          <a:p>
            <a:endParaRPr lang="en-US" sz="2400" dirty="0"/>
          </a:p>
          <a:p>
            <a:endParaRPr lang="en-US" sz="2400" dirty="0"/>
          </a:p>
          <a:p>
            <a:endParaRPr lang="en-US" sz="2400" dirty="0"/>
          </a:p>
          <a:p>
            <a:endParaRPr lang="en-US" sz="2400" dirty="0"/>
          </a:p>
          <a:p>
            <a:endParaRPr lang="en-US" sz="2400" dirty="0"/>
          </a:p>
          <a:p>
            <a:r>
              <a:rPr lang="en-US" sz="2400" dirty="0"/>
              <a:t>                              AGE </a:t>
            </a:r>
          </a:p>
        </p:txBody>
      </p:sp>
      <p:cxnSp>
        <p:nvCxnSpPr>
          <p:cNvPr id="20" name="Straight Arrow Connector 19"/>
          <p:cNvCxnSpPr/>
          <p:nvPr/>
        </p:nvCxnSpPr>
        <p:spPr>
          <a:xfrm flipV="1">
            <a:off x="4210050" y="1643064"/>
            <a:ext cx="0" cy="264318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171950" y="4286250"/>
            <a:ext cx="438150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6535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657977" y="5304235"/>
            <a:ext cx="184731" cy="300082"/>
          </a:xfrm>
          <a:prstGeom prst="rect">
            <a:avLst/>
          </a:prstGeom>
          <a:noFill/>
          <a:ln w="9525">
            <a:noFill/>
            <a:miter lim="800000"/>
            <a:headEnd/>
            <a:tailEnd/>
          </a:ln>
        </p:spPr>
        <p:txBody>
          <a:bodyPr wrap="none">
            <a:prstTxWarp prst="textNoShape">
              <a:avLst/>
            </a:prstTxWarp>
            <a:spAutoFit/>
          </a:bodyPr>
          <a:lstStyle/>
          <a:p>
            <a:endParaRPr lang="en-US" sz="1350"/>
          </a:p>
        </p:txBody>
      </p:sp>
      <p:sp>
        <p:nvSpPr>
          <p:cNvPr id="39941" name="Line 5"/>
          <p:cNvSpPr>
            <a:spLocks noChangeShapeType="1"/>
          </p:cNvSpPr>
          <p:nvPr/>
        </p:nvSpPr>
        <p:spPr bwMode="auto">
          <a:xfrm>
            <a:off x="4210050" y="1771650"/>
            <a:ext cx="0" cy="2514600"/>
          </a:xfrm>
          <a:prstGeom prst="line">
            <a:avLst/>
          </a:prstGeom>
          <a:noFill/>
          <a:ln w="9525">
            <a:solidFill>
              <a:schemeClr val="tx1"/>
            </a:solidFill>
            <a:round/>
            <a:headEnd/>
            <a:tailEnd/>
          </a:ln>
        </p:spPr>
        <p:txBody>
          <a:bodyPr wrap="none" anchor="ctr">
            <a:prstTxWarp prst="textNoShape">
              <a:avLst/>
            </a:prstTxWarp>
          </a:bodyPr>
          <a:lstStyle/>
          <a:p>
            <a:endParaRPr lang="en-US" sz="1350"/>
          </a:p>
        </p:txBody>
      </p:sp>
      <p:sp>
        <p:nvSpPr>
          <p:cNvPr id="39942" name="Line 6"/>
          <p:cNvSpPr>
            <a:spLocks noChangeShapeType="1"/>
          </p:cNvSpPr>
          <p:nvPr/>
        </p:nvSpPr>
        <p:spPr bwMode="auto">
          <a:xfrm>
            <a:off x="4210050" y="4286250"/>
            <a:ext cx="4343400" cy="0"/>
          </a:xfrm>
          <a:prstGeom prst="line">
            <a:avLst/>
          </a:prstGeom>
          <a:noFill/>
          <a:ln w="9525">
            <a:solidFill>
              <a:schemeClr val="tx1"/>
            </a:solidFill>
            <a:round/>
            <a:headEnd/>
            <a:tailEnd/>
          </a:ln>
        </p:spPr>
        <p:txBody>
          <a:bodyPr wrap="none" anchor="ctr">
            <a:prstTxWarp prst="textNoShape">
              <a:avLst/>
            </a:prstTxWarp>
          </a:bodyPr>
          <a:lstStyle/>
          <a:p>
            <a:endParaRPr lang="en-US" sz="1350"/>
          </a:p>
        </p:txBody>
      </p:sp>
      <p:sp>
        <p:nvSpPr>
          <p:cNvPr id="39943" name="Line 7"/>
          <p:cNvSpPr>
            <a:spLocks noChangeShapeType="1"/>
          </p:cNvSpPr>
          <p:nvPr/>
        </p:nvSpPr>
        <p:spPr bwMode="auto">
          <a:xfrm flipV="1">
            <a:off x="3080428" y="3495080"/>
            <a:ext cx="5332052" cy="27415"/>
          </a:xfrm>
          <a:prstGeom prst="line">
            <a:avLst/>
          </a:prstGeom>
          <a:noFill/>
          <a:ln w="57150">
            <a:solidFill>
              <a:schemeClr val="tx1"/>
            </a:solidFill>
            <a:round/>
            <a:headEnd/>
            <a:tailEnd/>
          </a:ln>
        </p:spPr>
        <p:txBody>
          <a:bodyPr wrap="none" anchor="ctr">
            <a:prstTxWarp prst="textNoShape">
              <a:avLst/>
            </a:prstTxWarp>
          </a:bodyPr>
          <a:lstStyle/>
          <a:p>
            <a:endParaRPr lang="en-US" sz="1350" dirty="0"/>
          </a:p>
        </p:txBody>
      </p:sp>
      <p:sp>
        <p:nvSpPr>
          <p:cNvPr id="39946" name="Rectangle 10"/>
          <p:cNvSpPr>
            <a:spLocks noChangeArrowheads="1"/>
          </p:cNvSpPr>
          <p:nvPr/>
        </p:nvSpPr>
        <p:spPr bwMode="auto">
          <a:xfrm>
            <a:off x="6582968" y="1643065"/>
            <a:ext cx="184731" cy="507831"/>
          </a:xfrm>
          <a:prstGeom prst="rect">
            <a:avLst/>
          </a:prstGeom>
          <a:noFill/>
          <a:ln w="9525">
            <a:noFill/>
            <a:miter lim="800000"/>
            <a:headEnd/>
            <a:tailEnd/>
          </a:ln>
        </p:spPr>
        <p:txBody>
          <a:bodyPr wrap="none">
            <a:prstTxWarp prst="textNoShape">
              <a:avLst/>
            </a:prstTxWarp>
            <a:spAutoFit/>
          </a:bodyPr>
          <a:lstStyle/>
          <a:p>
            <a:endParaRPr lang="en-US" sz="1350"/>
          </a:p>
          <a:p>
            <a:endParaRPr lang="en-US" sz="1350"/>
          </a:p>
        </p:txBody>
      </p:sp>
      <p:sp>
        <p:nvSpPr>
          <p:cNvPr id="39948" name="Line 12"/>
          <p:cNvSpPr>
            <a:spLocks noChangeShapeType="1"/>
          </p:cNvSpPr>
          <p:nvPr/>
        </p:nvSpPr>
        <p:spPr bwMode="auto">
          <a:xfrm>
            <a:off x="5181600" y="1885949"/>
            <a:ext cx="3230880" cy="1636545"/>
          </a:xfrm>
          <a:prstGeom prst="line">
            <a:avLst/>
          </a:prstGeom>
          <a:noFill/>
          <a:ln w="38100">
            <a:solidFill>
              <a:schemeClr val="tx1"/>
            </a:solidFill>
            <a:round/>
            <a:headEnd/>
            <a:tailEnd/>
          </a:ln>
        </p:spPr>
        <p:txBody>
          <a:bodyPr wrap="none" anchor="ctr">
            <a:prstTxWarp prst="textNoShape">
              <a:avLst/>
            </a:prstTxWarp>
          </a:bodyPr>
          <a:lstStyle/>
          <a:p>
            <a:endParaRPr lang="en-US" sz="1350"/>
          </a:p>
        </p:txBody>
      </p:sp>
      <p:sp>
        <p:nvSpPr>
          <p:cNvPr id="25" name="Line 12"/>
          <p:cNvSpPr>
            <a:spLocks noChangeShapeType="1"/>
          </p:cNvSpPr>
          <p:nvPr/>
        </p:nvSpPr>
        <p:spPr bwMode="auto">
          <a:xfrm>
            <a:off x="5181599" y="1885949"/>
            <a:ext cx="3230881" cy="1970650"/>
          </a:xfrm>
          <a:prstGeom prst="line">
            <a:avLst/>
          </a:prstGeom>
          <a:noFill/>
          <a:ln w="38100">
            <a:solidFill>
              <a:schemeClr val="tx1"/>
            </a:solidFill>
            <a:round/>
            <a:headEnd/>
            <a:tailEnd/>
          </a:ln>
        </p:spPr>
        <p:txBody>
          <a:bodyPr wrap="none" anchor="ctr">
            <a:prstTxWarp prst="textNoShape">
              <a:avLst/>
            </a:prstTxWarp>
          </a:bodyPr>
          <a:lstStyle/>
          <a:p>
            <a:endParaRPr lang="en-US" sz="1350"/>
          </a:p>
        </p:txBody>
      </p:sp>
      <p:sp>
        <p:nvSpPr>
          <p:cNvPr id="19" name="Line 12"/>
          <p:cNvSpPr>
            <a:spLocks noChangeShapeType="1"/>
          </p:cNvSpPr>
          <p:nvPr/>
        </p:nvSpPr>
        <p:spPr bwMode="auto">
          <a:xfrm flipH="1">
            <a:off x="4171950" y="1885951"/>
            <a:ext cx="1009650" cy="1970648"/>
          </a:xfrm>
          <a:prstGeom prst="line">
            <a:avLst/>
          </a:prstGeom>
          <a:noFill/>
          <a:ln w="38100">
            <a:solidFill>
              <a:schemeClr val="tx1"/>
            </a:solidFill>
            <a:round/>
            <a:headEnd/>
            <a:tailEnd/>
          </a:ln>
        </p:spPr>
        <p:txBody>
          <a:bodyPr wrap="none" anchor="ctr">
            <a:prstTxWarp prst="textNoShape">
              <a:avLst/>
            </a:prstTxWarp>
          </a:bodyPr>
          <a:lstStyle/>
          <a:p>
            <a:endParaRPr lang="en-US" sz="1350"/>
          </a:p>
        </p:txBody>
      </p:sp>
      <p:sp>
        <p:nvSpPr>
          <p:cNvPr id="3" name="TextBox 2"/>
          <p:cNvSpPr txBox="1"/>
          <p:nvPr/>
        </p:nvSpPr>
        <p:spPr>
          <a:xfrm>
            <a:off x="2082110" y="3339928"/>
            <a:ext cx="2144315" cy="715581"/>
          </a:xfrm>
          <a:prstGeom prst="rect">
            <a:avLst/>
          </a:prstGeom>
          <a:noFill/>
        </p:spPr>
        <p:txBody>
          <a:bodyPr wrap="square" rtlCol="0">
            <a:spAutoFit/>
          </a:bodyPr>
          <a:lstStyle/>
          <a:p>
            <a:r>
              <a:rPr lang="en-US" sz="1350" dirty="0"/>
              <a:t>THE LINE – </a:t>
            </a:r>
          </a:p>
          <a:p>
            <a:r>
              <a:rPr lang="en-US" sz="1350" dirty="0"/>
              <a:t>ABILITY REQUIRED TO GET TOTHE TOILET   IN TIME</a:t>
            </a:r>
          </a:p>
        </p:txBody>
      </p:sp>
      <p:sp>
        <p:nvSpPr>
          <p:cNvPr id="5" name="TextBox 4"/>
          <p:cNvSpPr txBox="1"/>
          <p:nvPr/>
        </p:nvSpPr>
        <p:spPr>
          <a:xfrm>
            <a:off x="2779732" y="2185854"/>
            <a:ext cx="3531288" cy="2677656"/>
          </a:xfrm>
          <a:prstGeom prst="rect">
            <a:avLst/>
          </a:prstGeom>
          <a:noFill/>
        </p:spPr>
        <p:txBody>
          <a:bodyPr wrap="square" rtlCol="0">
            <a:spAutoFit/>
          </a:bodyPr>
          <a:lstStyle/>
          <a:p>
            <a:r>
              <a:rPr lang="en-US" sz="2400" dirty="0"/>
              <a:t>ABILITY</a:t>
            </a:r>
          </a:p>
          <a:p>
            <a:endParaRPr lang="en-US" sz="2400" dirty="0"/>
          </a:p>
          <a:p>
            <a:endParaRPr lang="en-US" sz="2400" dirty="0"/>
          </a:p>
          <a:p>
            <a:endParaRPr lang="en-US" sz="2400" dirty="0"/>
          </a:p>
          <a:p>
            <a:endParaRPr lang="en-US" sz="2400" dirty="0"/>
          </a:p>
          <a:p>
            <a:endParaRPr lang="en-US" sz="2400" dirty="0"/>
          </a:p>
          <a:p>
            <a:r>
              <a:rPr lang="en-US" sz="2400" dirty="0"/>
              <a:t>                              AGE </a:t>
            </a:r>
          </a:p>
        </p:txBody>
      </p:sp>
      <p:cxnSp>
        <p:nvCxnSpPr>
          <p:cNvPr id="20" name="Straight Arrow Connector 19"/>
          <p:cNvCxnSpPr/>
          <p:nvPr/>
        </p:nvCxnSpPr>
        <p:spPr>
          <a:xfrm flipV="1">
            <a:off x="4210050" y="1643064"/>
            <a:ext cx="0" cy="264318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171950" y="4286250"/>
            <a:ext cx="4240529"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28" name="Line 12"/>
          <p:cNvSpPr>
            <a:spLocks noChangeShapeType="1"/>
          </p:cNvSpPr>
          <p:nvPr/>
        </p:nvSpPr>
        <p:spPr bwMode="auto">
          <a:xfrm flipH="1">
            <a:off x="8412479" y="2150895"/>
            <a:ext cx="0" cy="2927541"/>
          </a:xfrm>
          <a:prstGeom prst="line">
            <a:avLst/>
          </a:prstGeom>
          <a:noFill/>
          <a:ln w="38100">
            <a:solidFill>
              <a:schemeClr val="tx1"/>
            </a:solidFill>
            <a:round/>
            <a:headEnd/>
            <a:tailEnd/>
          </a:ln>
        </p:spPr>
        <p:txBody>
          <a:bodyPr wrap="none" anchor="ctr">
            <a:prstTxWarp prst="textNoShape">
              <a:avLst/>
            </a:prstTxWarp>
          </a:bodyPr>
          <a:lstStyle/>
          <a:p>
            <a:endParaRPr lang="en-US" sz="1350"/>
          </a:p>
        </p:txBody>
      </p:sp>
      <p:sp>
        <p:nvSpPr>
          <p:cNvPr id="4" name="TextBox 3"/>
          <p:cNvSpPr txBox="1"/>
          <p:nvPr/>
        </p:nvSpPr>
        <p:spPr>
          <a:xfrm>
            <a:off x="8032653" y="5119569"/>
            <a:ext cx="1294227" cy="369332"/>
          </a:xfrm>
          <a:prstGeom prst="rect">
            <a:avLst/>
          </a:prstGeom>
          <a:noFill/>
        </p:spPr>
        <p:txBody>
          <a:bodyPr wrap="square" rtlCol="0">
            <a:spAutoFit/>
          </a:bodyPr>
          <a:lstStyle/>
          <a:p>
            <a:r>
              <a:rPr lang="en-US" smtClean="0"/>
              <a:t>Death </a:t>
            </a:r>
            <a:endParaRPr lang="en-US"/>
          </a:p>
        </p:txBody>
      </p:sp>
      <p:sp>
        <p:nvSpPr>
          <p:cNvPr id="6" name="TextBox 5"/>
          <p:cNvSpPr txBox="1"/>
          <p:nvPr/>
        </p:nvSpPr>
        <p:spPr>
          <a:xfrm>
            <a:off x="1139483" y="225083"/>
            <a:ext cx="9481625" cy="707886"/>
          </a:xfrm>
          <a:prstGeom prst="rect">
            <a:avLst/>
          </a:prstGeom>
          <a:noFill/>
        </p:spPr>
        <p:txBody>
          <a:bodyPr wrap="square" rtlCol="0">
            <a:spAutoFit/>
          </a:bodyPr>
          <a:lstStyle/>
          <a:p>
            <a:r>
              <a:rPr lang="en-US" sz="4000" dirty="0" smtClean="0"/>
              <a:t>The aim is to increase healthy life expectancy </a:t>
            </a:r>
            <a:endParaRPr lang="en-US" sz="4000" dirty="0"/>
          </a:p>
        </p:txBody>
      </p:sp>
    </p:spTree>
    <p:extLst>
      <p:ext uri="{BB962C8B-B14F-4D97-AF65-F5344CB8AC3E}">
        <p14:creationId xmlns:p14="http://schemas.microsoft.com/office/powerpoint/2010/main" val="1880943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happening to us </a:t>
            </a:r>
            <a:endParaRPr lang="en-US" dirty="0"/>
          </a:p>
        </p:txBody>
      </p:sp>
      <p:sp>
        <p:nvSpPr>
          <p:cNvPr id="4" name="TextBox 3"/>
          <p:cNvSpPr txBox="1"/>
          <p:nvPr/>
        </p:nvSpPr>
        <p:spPr>
          <a:xfrm>
            <a:off x="3207952" y="1840691"/>
            <a:ext cx="6486004" cy="3046988"/>
          </a:xfrm>
          <a:prstGeom prst="rect">
            <a:avLst/>
          </a:prstGeom>
          <a:noFill/>
        </p:spPr>
        <p:txBody>
          <a:bodyPr wrap="square" rtlCol="0">
            <a:spAutoFit/>
          </a:bodyPr>
          <a:lstStyle/>
          <a:p>
            <a:r>
              <a:rPr lang="en-US" sz="3200" dirty="0"/>
              <a:t>AGEING                                 DISEASE </a:t>
            </a:r>
          </a:p>
          <a:p>
            <a:endParaRPr lang="en-US" sz="3200" dirty="0"/>
          </a:p>
          <a:p>
            <a:endParaRPr lang="en-US" sz="3200" dirty="0"/>
          </a:p>
          <a:p>
            <a:endParaRPr lang="en-US" sz="3200" dirty="0"/>
          </a:p>
          <a:p>
            <a:r>
              <a:rPr lang="en-US" sz="3200" dirty="0"/>
              <a:t>LOSS OF                               ATTITUDE</a:t>
            </a:r>
          </a:p>
          <a:p>
            <a:r>
              <a:rPr lang="en-US" sz="3200" dirty="0"/>
              <a:t>FITNESS                                                                         </a:t>
            </a:r>
          </a:p>
        </p:txBody>
      </p:sp>
      <p:sp>
        <p:nvSpPr>
          <p:cNvPr id="5" name="Left-Right Arrow 4"/>
          <p:cNvSpPr/>
          <p:nvPr/>
        </p:nvSpPr>
        <p:spPr>
          <a:xfrm>
            <a:off x="4763467" y="2083263"/>
            <a:ext cx="2697177" cy="25684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Right Arrow 5"/>
          <p:cNvSpPr/>
          <p:nvPr/>
        </p:nvSpPr>
        <p:spPr>
          <a:xfrm>
            <a:off x="4763467" y="3995298"/>
            <a:ext cx="2511657" cy="31391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Right Arrow 6"/>
          <p:cNvSpPr/>
          <p:nvPr/>
        </p:nvSpPr>
        <p:spPr>
          <a:xfrm rot="1517202">
            <a:off x="4495369" y="3036415"/>
            <a:ext cx="3173311" cy="32519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Right Arrow 7"/>
          <p:cNvSpPr/>
          <p:nvPr/>
        </p:nvSpPr>
        <p:spPr>
          <a:xfrm rot="20329896">
            <a:off x="4432785" y="2899799"/>
            <a:ext cx="3173311" cy="32519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Down Arrow 8"/>
          <p:cNvSpPr/>
          <p:nvPr/>
        </p:nvSpPr>
        <p:spPr>
          <a:xfrm>
            <a:off x="8045745" y="2374258"/>
            <a:ext cx="413852" cy="1621041"/>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Down Arrow 9"/>
          <p:cNvSpPr/>
          <p:nvPr/>
        </p:nvSpPr>
        <p:spPr>
          <a:xfrm>
            <a:off x="3860353" y="2337813"/>
            <a:ext cx="413852" cy="1621041"/>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5147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426" y="857250"/>
            <a:ext cx="5381018" cy="5143500"/>
          </a:xfrm>
          <a:prstGeom prst="rect">
            <a:avLst/>
          </a:prstGeom>
        </p:spPr>
      </p:pic>
    </p:spTree>
    <p:extLst>
      <p:ext uri="{BB962C8B-B14F-4D97-AF65-F5344CB8AC3E}">
        <p14:creationId xmlns:p14="http://schemas.microsoft.com/office/powerpoint/2010/main" val="593332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425" y="857250"/>
            <a:ext cx="5389994" cy="5143500"/>
          </a:xfrm>
          <a:prstGeom prst="rect">
            <a:avLst/>
          </a:prstGeom>
        </p:spPr>
      </p:pic>
    </p:spTree>
    <p:extLst>
      <p:ext uri="{BB962C8B-B14F-4D97-AF65-F5344CB8AC3E}">
        <p14:creationId xmlns:p14="http://schemas.microsoft.com/office/powerpoint/2010/main" val="1380603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51" y="1162050"/>
            <a:ext cx="6124575" cy="4533900"/>
          </a:xfrm>
          <a:prstGeom prst="rect">
            <a:avLst/>
          </a:prstGeom>
        </p:spPr>
      </p:pic>
    </p:spTree>
    <p:extLst>
      <p:ext uri="{BB962C8B-B14F-4D97-AF65-F5344CB8AC3E}">
        <p14:creationId xmlns:p14="http://schemas.microsoft.com/office/powerpoint/2010/main" val="239664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558" y="1466850"/>
            <a:ext cx="2671763" cy="3562350"/>
          </a:xfrm>
          <a:prstGeom prst="rect">
            <a:avLst/>
          </a:prstGeom>
        </p:spPr>
      </p:pic>
    </p:spTree>
    <p:extLst>
      <p:ext uri="{BB962C8B-B14F-4D97-AF65-F5344CB8AC3E}">
        <p14:creationId xmlns:p14="http://schemas.microsoft.com/office/powerpoint/2010/main" val="1501026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KEEP FIT, GET FITTER – the 5 S </a:t>
            </a:r>
            <a:r>
              <a:rPr lang="en-US" dirty="0" err="1"/>
              <a:t>P</a:t>
            </a:r>
            <a:r>
              <a:rPr lang="en-US" dirty="0" err="1" smtClean="0"/>
              <a:t>rogramme</a:t>
            </a:r>
            <a:r>
              <a:rPr lang="en-US" dirty="0" smtClean="0"/>
              <a:t> </a:t>
            </a:r>
            <a:endParaRPr lang="en-US" dirty="0"/>
          </a:p>
        </p:txBody>
      </p:sp>
      <p:sp>
        <p:nvSpPr>
          <p:cNvPr id="3" name="Content Placeholder 2"/>
          <p:cNvSpPr>
            <a:spLocks noGrp="1"/>
          </p:cNvSpPr>
          <p:nvPr>
            <p:ph idx="1"/>
          </p:nvPr>
        </p:nvSpPr>
        <p:spPr/>
        <p:txBody>
          <a:bodyPr/>
          <a:lstStyle/>
          <a:p>
            <a:r>
              <a:rPr lang="en-US" dirty="0" smtClean="0"/>
              <a:t>Strength </a:t>
            </a:r>
          </a:p>
          <a:p>
            <a:r>
              <a:rPr lang="en-US" dirty="0" smtClean="0"/>
              <a:t>Stamina</a:t>
            </a:r>
          </a:p>
          <a:p>
            <a:r>
              <a:rPr lang="en-US" dirty="0" smtClean="0"/>
              <a:t>Suppleness </a:t>
            </a:r>
          </a:p>
          <a:p>
            <a:r>
              <a:rPr lang="en-US" dirty="0" smtClean="0"/>
              <a:t>Skill</a:t>
            </a:r>
          </a:p>
          <a:p>
            <a:r>
              <a:rPr lang="en-US" dirty="0" err="1" smtClean="0"/>
              <a:t>pSychological</a:t>
            </a:r>
            <a:r>
              <a:rPr lang="en-US" dirty="0" smtClean="0"/>
              <a:t> </a:t>
            </a:r>
            <a:endParaRPr lang="en-US" dirty="0"/>
          </a:p>
        </p:txBody>
      </p:sp>
    </p:spTree>
    <p:extLst>
      <p:ext uri="{BB962C8B-B14F-4D97-AF65-F5344CB8AC3E}">
        <p14:creationId xmlns:p14="http://schemas.microsoft.com/office/powerpoint/2010/main" val="1265043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698" y="857250"/>
            <a:ext cx="3945699"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572451" y="1460121"/>
            <a:ext cx="5189292" cy="3891969"/>
          </a:xfrm>
          <a:prstGeom prst="rect">
            <a:avLst/>
          </a:prstGeom>
        </p:spPr>
      </p:pic>
    </p:spTree>
    <p:extLst>
      <p:ext uri="{BB962C8B-B14F-4D97-AF65-F5344CB8AC3E}">
        <p14:creationId xmlns:p14="http://schemas.microsoft.com/office/powerpoint/2010/main" val="2034683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21471"/>
            <a:ext cx="3893649" cy="53727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306" y="1152309"/>
            <a:ext cx="4221387" cy="41110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5148" y="2086748"/>
            <a:ext cx="5166852" cy="4257074"/>
          </a:xfrm>
          <a:prstGeom prst="rect">
            <a:avLst/>
          </a:prstGeom>
        </p:spPr>
      </p:pic>
    </p:spTree>
    <p:extLst>
      <p:ext uri="{BB962C8B-B14F-4D97-AF65-F5344CB8AC3E}">
        <p14:creationId xmlns:p14="http://schemas.microsoft.com/office/powerpoint/2010/main" val="266066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4776" y="1314450"/>
            <a:ext cx="4352925" cy="4229100"/>
          </a:xfrm>
          <a:prstGeom prst="rect">
            <a:avLst/>
          </a:prstGeom>
        </p:spPr>
      </p:pic>
    </p:spTree>
    <p:extLst>
      <p:ext uri="{BB962C8B-B14F-4D97-AF65-F5344CB8AC3E}">
        <p14:creationId xmlns:p14="http://schemas.microsoft.com/office/powerpoint/2010/main" val="316658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700" y="885825"/>
            <a:ext cx="4038600" cy="5086350"/>
          </a:xfrm>
          <a:prstGeom prst="rect">
            <a:avLst/>
          </a:prstGeom>
        </p:spPr>
      </p:pic>
    </p:spTree>
    <p:extLst>
      <p:ext uri="{BB962C8B-B14F-4D97-AF65-F5344CB8AC3E}">
        <p14:creationId xmlns:p14="http://schemas.microsoft.com/office/powerpoint/2010/main" val="607806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09700" y="152400"/>
            <a:ext cx="9258300" cy="1143000"/>
          </a:xfrm>
        </p:spPr>
        <p:txBody>
          <a:bodyPr anchor="t">
            <a:normAutofit/>
          </a:bodyPr>
          <a:lstStyle/>
          <a:p>
            <a:pPr eaLnBrk="1" hangingPunct="1"/>
            <a:r>
              <a:rPr lang="en-GB" sz="2400" b="1" dirty="0">
                <a:latin typeface="Century Gothic" charset="0"/>
              </a:rPr>
              <a:t>We have had 2 healthcare revolutions, with amazing impact </a:t>
            </a:r>
          </a:p>
        </p:txBody>
      </p:sp>
      <p:sp>
        <p:nvSpPr>
          <p:cNvPr id="16387" name="Rectangle 3"/>
          <p:cNvSpPr>
            <a:spLocks noGrp="1" noChangeArrowheads="1"/>
          </p:cNvSpPr>
          <p:nvPr>
            <p:ph type="body" sz="half" idx="1"/>
          </p:nvPr>
        </p:nvSpPr>
        <p:spPr>
          <a:xfrm>
            <a:off x="6477001" y="2473326"/>
            <a:ext cx="3814763" cy="3692525"/>
          </a:xfrm>
        </p:spPr>
        <p:txBody>
          <a:bodyPr>
            <a:normAutofit lnSpcReduction="10000"/>
          </a:bodyPr>
          <a:lstStyle/>
          <a:p>
            <a:pPr eaLnBrk="1" hangingPunct="1">
              <a:lnSpc>
                <a:spcPct val="80000"/>
              </a:lnSpc>
              <a:buNone/>
            </a:pPr>
            <a:endParaRPr lang="en-GB" sz="2000" dirty="0">
              <a:latin typeface="Century Gothic" charset="0"/>
            </a:endParaRPr>
          </a:p>
          <a:p>
            <a:pPr eaLnBrk="1" hangingPunct="1">
              <a:lnSpc>
                <a:spcPct val="80000"/>
              </a:lnSpc>
            </a:pPr>
            <a:r>
              <a:rPr lang="en-GB" sz="2000" dirty="0">
                <a:latin typeface="Century Gothic" charset="0"/>
              </a:rPr>
              <a:t>Antibiotics</a:t>
            </a:r>
          </a:p>
          <a:p>
            <a:pPr eaLnBrk="1" hangingPunct="1">
              <a:lnSpc>
                <a:spcPct val="80000"/>
              </a:lnSpc>
            </a:pPr>
            <a:r>
              <a:rPr lang="en-GB" sz="2000" dirty="0">
                <a:latin typeface="Century Gothic" charset="0"/>
              </a:rPr>
              <a:t>MRI &amp; CT</a:t>
            </a:r>
          </a:p>
          <a:p>
            <a:pPr eaLnBrk="1" hangingPunct="1">
              <a:lnSpc>
                <a:spcPct val="80000"/>
              </a:lnSpc>
            </a:pPr>
            <a:r>
              <a:rPr lang="en-GB" sz="2000" dirty="0">
                <a:latin typeface="Century Gothic" charset="0"/>
              </a:rPr>
              <a:t>Coronary artery bypass graft surgery</a:t>
            </a:r>
          </a:p>
          <a:p>
            <a:pPr eaLnBrk="1" hangingPunct="1">
              <a:lnSpc>
                <a:spcPct val="80000"/>
              </a:lnSpc>
            </a:pPr>
            <a:r>
              <a:rPr lang="en-GB" sz="2000" dirty="0">
                <a:latin typeface="Century Gothic" charset="0"/>
              </a:rPr>
              <a:t>Hip &amp; knee replacement</a:t>
            </a:r>
          </a:p>
          <a:p>
            <a:pPr eaLnBrk="1" hangingPunct="1">
              <a:lnSpc>
                <a:spcPct val="80000"/>
              </a:lnSpc>
            </a:pPr>
            <a:r>
              <a:rPr lang="en-GB" sz="2000" dirty="0">
                <a:latin typeface="Century Gothic" charset="0"/>
              </a:rPr>
              <a:t>Chemotherapy</a:t>
            </a:r>
          </a:p>
          <a:p>
            <a:pPr eaLnBrk="1" hangingPunct="1">
              <a:lnSpc>
                <a:spcPct val="80000"/>
              </a:lnSpc>
            </a:pPr>
            <a:r>
              <a:rPr lang="en-GB" sz="2000" dirty="0">
                <a:latin typeface="Century Gothic" charset="0"/>
              </a:rPr>
              <a:t>Radiotherapy</a:t>
            </a:r>
          </a:p>
          <a:p>
            <a:pPr eaLnBrk="1" hangingPunct="1">
              <a:lnSpc>
                <a:spcPct val="80000"/>
              </a:lnSpc>
            </a:pPr>
            <a:r>
              <a:rPr lang="en-GB" sz="2000" dirty="0">
                <a:latin typeface="Century Gothic" charset="0"/>
              </a:rPr>
              <a:t>Randomised controlled trials</a:t>
            </a:r>
          </a:p>
          <a:p>
            <a:pPr eaLnBrk="1" hangingPunct="1">
              <a:lnSpc>
                <a:spcPct val="80000"/>
              </a:lnSpc>
            </a:pPr>
            <a:r>
              <a:rPr lang="en-GB" sz="2000" dirty="0">
                <a:latin typeface="Century Gothic" charset="0"/>
              </a:rPr>
              <a:t>Systematic reviews</a:t>
            </a:r>
          </a:p>
        </p:txBody>
      </p:sp>
      <p:sp>
        <p:nvSpPr>
          <p:cNvPr id="16388" name="Rectangle 4"/>
          <p:cNvSpPr>
            <a:spLocks noGrp="1" noChangeArrowheads="1"/>
          </p:cNvSpPr>
          <p:nvPr>
            <p:ph type="body" sz="half" idx="2"/>
          </p:nvPr>
        </p:nvSpPr>
        <p:spPr>
          <a:xfrm flipV="1">
            <a:off x="10388601" y="6020096"/>
            <a:ext cx="879475" cy="145755"/>
          </a:xfrm>
        </p:spPr>
        <p:txBody>
          <a:bodyPr>
            <a:normAutofit fontScale="25000" lnSpcReduction="20000"/>
          </a:bodyPr>
          <a:lstStyle/>
          <a:p>
            <a:pPr eaLnBrk="1" hangingPunct="1">
              <a:lnSpc>
                <a:spcPct val="80000"/>
              </a:lnSpc>
              <a:buNone/>
            </a:pPr>
            <a:endParaRPr lang="en-GB" sz="2000" dirty="0">
              <a:latin typeface="Century Gothic" charset="0"/>
            </a:endParaRPr>
          </a:p>
          <a:p>
            <a:pPr eaLnBrk="1" hangingPunct="1">
              <a:lnSpc>
                <a:spcPct val="80000"/>
              </a:lnSpc>
            </a:pPr>
            <a:endParaRPr lang="en-GB" sz="2000" dirty="0">
              <a:latin typeface="Century Gothic" charset="0"/>
            </a:endParaRPr>
          </a:p>
          <a:p>
            <a:pPr eaLnBrk="1" hangingPunct="1">
              <a:lnSpc>
                <a:spcPct val="80000"/>
              </a:lnSpc>
            </a:pPr>
            <a:endParaRPr lang="en-GB" sz="2000" dirty="0">
              <a:latin typeface="Century Gothic" charset="0"/>
            </a:endParaRPr>
          </a:p>
          <a:p>
            <a:pPr eaLnBrk="1" hangingPunct="1">
              <a:lnSpc>
                <a:spcPct val="80000"/>
              </a:lnSpc>
              <a:buFontTx/>
              <a:buNone/>
            </a:pPr>
            <a:r>
              <a:rPr lang="en-GB" sz="2000" dirty="0">
                <a:latin typeface="Century Gothic" charset="0"/>
              </a:rPr>
              <a:t>	</a:t>
            </a:r>
          </a:p>
        </p:txBody>
      </p:sp>
      <p:sp>
        <p:nvSpPr>
          <p:cNvPr id="16389" name="Text Box 5"/>
          <p:cNvSpPr txBox="1">
            <a:spLocks noChangeArrowheads="1"/>
          </p:cNvSpPr>
          <p:nvPr/>
        </p:nvSpPr>
        <p:spPr bwMode="auto">
          <a:xfrm>
            <a:off x="1703388" y="6165850"/>
            <a:ext cx="184150" cy="304800"/>
          </a:xfrm>
          <a:prstGeom prst="rect">
            <a:avLst/>
          </a:prstGeom>
          <a:noFill/>
          <a:ln w="9525">
            <a:noFill/>
            <a:miter lim="800000"/>
            <a:headEnd/>
            <a:tailEnd/>
          </a:ln>
        </p:spPr>
        <p:txBody>
          <a:bodyPr wrap="none">
            <a:prstTxWarp prst="textNoShape">
              <a:avLst/>
            </a:prstTxWarp>
            <a:spAutoFit/>
          </a:bodyPr>
          <a:lstStyle/>
          <a:p>
            <a:endParaRPr lang="en-US" sz="1400">
              <a:latin typeface="Century Gothic" charset="0"/>
              <a:ea typeface="Arial" charset="0"/>
              <a:cs typeface="Arial" charset="0"/>
            </a:endParaRPr>
          </a:p>
        </p:txBody>
      </p:sp>
      <p:pic>
        <p:nvPicPr>
          <p:cNvPr id="16390" name="Picture 6" descr="snow"/>
          <p:cNvPicPr>
            <a:picLocks noChangeAspect="1" noChangeArrowheads="1"/>
          </p:cNvPicPr>
          <p:nvPr/>
        </p:nvPicPr>
        <p:blipFill>
          <a:blip r:embed="rId3"/>
          <a:srcRect/>
          <a:stretch>
            <a:fillRect/>
          </a:stretch>
        </p:blipFill>
        <p:spPr bwMode="auto">
          <a:xfrm>
            <a:off x="1752600" y="2133601"/>
            <a:ext cx="4648200" cy="3090863"/>
          </a:xfrm>
          <a:prstGeom prst="rect">
            <a:avLst/>
          </a:prstGeom>
          <a:noFill/>
          <a:ln w="9525">
            <a:noFill/>
            <a:miter lim="800000"/>
            <a:headEnd/>
            <a:tailEnd/>
          </a:ln>
        </p:spPr>
      </p:pic>
      <p:sp>
        <p:nvSpPr>
          <p:cNvPr id="16393" name="Line 10"/>
          <p:cNvSpPr>
            <a:spLocks noChangeShapeType="1"/>
          </p:cNvSpPr>
          <p:nvPr/>
        </p:nvSpPr>
        <p:spPr bwMode="auto">
          <a:xfrm>
            <a:off x="6324600" y="990600"/>
            <a:ext cx="0" cy="556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TextBox 1"/>
          <p:cNvSpPr txBox="1"/>
          <p:nvPr/>
        </p:nvSpPr>
        <p:spPr>
          <a:xfrm>
            <a:off x="6578601" y="787401"/>
            <a:ext cx="3713163" cy="1754327"/>
          </a:xfrm>
          <a:prstGeom prst="rect">
            <a:avLst/>
          </a:prstGeom>
          <a:noFill/>
        </p:spPr>
        <p:txBody>
          <a:bodyPr wrap="square" rtlCol="0">
            <a:spAutoFit/>
          </a:bodyPr>
          <a:lstStyle/>
          <a:p>
            <a:r>
              <a:rPr lang="en-US" b="1" dirty="0">
                <a:latin typeface="Calibri" charset="0"/>
              </a:rPr>
              <a:t>The Second has been the technological revolution supported by 50 years of  increased investment &amp; 20 years of evidence based medicine, quality and safety improvement </a:t>
            </a:r>
            <a:r>
              <a:rPr lang="en-US" dirty="0"/>
              <a:t> </a:t>
            </a:r>
            <a:r>
              <a:rPr lang="en-US" dirty="0" err="1"/>
              <a:t>eg</a:t>
            </a:r>
            <a:r>
              <a:rPr lang="en-US" dirty="0"/>
              <a:t> 	</a:t>
            </a:r>
          </a:p>
        </p:txBody>
      </p:sp>
      <p:sp>
        <p:nvSpPr>
          <p:cNvPr id="3" name="TextBox 2"/>
          <p:cNvSpPr txBox="1"/>
          <p:nvPr/>
        </p:nvSpPr>
        <p:spPr>
          <a:xfrm>
            <a:off x="1887538" y="787401"/>
            <a:ext cx="3784600" cy="646331"/>
          </a:xfrm>
          <a:prstGeom prst="rect">
            <a:avLst/>
          </a:prstGeom>
          <a:noFill/>
        </p:spPr>
        <p:txBody>
          <a:bodyPr wrap="square" rtlCol="0">
            <a:spAutoFit/>
          </a:bodyPr>
          <a:lstStyle/>
          <a:p>
            <a:r>
              <a:rPr lang="en-US" b="1" dirty="0">
                <a:latin typeface="Calibri" charset="0"/>
              </a:rPr>
              <a:t>The First was the public health revolution </a:t>
            </a:r>
            <a:endParaRPr lang="en-US" dirty="0"/>
          </a:p>
        </p:txBody>
      </p:sp>
    </p:spTree>
    <p:extLst>
      <p:ext uri="{BB962C8B-B14F-4D97-AF65-F5344CB8AC3E}">
        <p14:creationId xmlns:p14="http://schemas.microsoft.com/office/powerpoint/2010/main" val="12214039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58531" y="1682065"/>
            <a:ext cx="4698657" cy="39757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Oval 2"/>
          <p:cNvSpPr/>
          <p:nvPr/>
        </p:nvSpPr>
        <p:spPr>
          <a:xfrm>
            <a:off x="2858529" y="2411495"/>
            <a:ext cx="3923270" cy="2575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3993242" y="1926748"/>
            <a:ext cx="3245759" cy="507831"/>
          </a:xfrm>
          <a:prstGeom prst="rect">
            <a:avLst/>
          </a:prstGeom>
          <a:noFill/>
        </p:spPr>
        <p:txBody>
          <a:bodyPr wrap="square" rtlCol="0">
            <a:spAutoFit/>
          </a:bodyPr>
          <a:lstStyle/>
          <a:p>
            <a:r>
              <a:rPr lang="en-US" sz="2700" dirty="0"/>
              <a:t>Social Prescribing </a:t>
            </a:r>
          </a:p>
        </p:txBody>
      </p:sp>
      <p:sp>
        <p:nvSpPr>
          <p:cNvPr id="5" name="TextBox 4"/>
          <p:cNvSpPr txBox="1"/>
          <p:nvPr/>
        </p:nvSpPr>
        <p:spPr>
          <a:xfrm>
            <a:off x="5207859" y="3163050"/>
            <a:ext cx="1973992" cy="738664"/>
          </a:xfrm>
          <a:prstGeom prst="rect">
            <a:avLst/>
          </a:prstGeom>
          <a:noFill/>
        </p:spPr>
        <p:txBody>
          <a:bodyPr wrap="square" rtlCol="0">
            <a:spAutoFit/>
          </a:bodyPr>
          <a:lstStyle/>
          <a:p>
            <a:r>
              <a:rPr lang="en-US" sz="2100" dirty="0"/>
              <a:t>Activity</a:t>
            </a:r>
          </a:p>
          <a:p>
            <a:r>
              <a:rPr lang="en-US" sz="2100" dirty="0"/>
              <a:t>Prescribing </a:t>
            </a:r>
          </a:p>
        </p:txBody>
      </p:sp>
      <p:sp>
        <p:nvSpPr>
          <p:cNvPr id="6" name="Oval 5"/>
          <p:cNvSpPr/>
          <p:nvPr/>
        </p:nvSpPr>
        <p:spPr>
          <a:xfrm>
            <a:off x="2858530" y="2982260"/>
            <a:ext cx="1332470" cy="13801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58530" y="2656179"/>
            <a:ext cx="2349329" cy="20241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2975403" y="3310426"/>
            <a:ext cx="880419" cy="646331"/>
          </a:xfrm>
          <a:prstGeom prst="rect">
            <a:avLst/>
          </a:prstGeom>
          <a:noFill/>
        </p:spPr>
        <p:txBody>
          <a:bodyPr wrap="square" rtlCol="0">
            <a:spAutoFit/>
          </a:bodyPr>
          <a:lstStyle/>
          <a:p>
            <a:r>
              <a:rPr lang="en-US" dirty="0"/>
              <a:t>Health </a:t>
            </a:r>
            <a:br>
              <a:rPr lang="en-US" dirty="0"/>
            </a:br>
            <a:r>
              <a:rPr lang="en-US" dirty="0"/>
              <a:t>walks  </a:t>
            </a:r>
          </a:p>
        </p:txBody>
      </p:sp>
      <p:sp>
        <p:nvSpPr>
          <p:cNvPr id="9" name="TextBox 8"/>
          <p:cNvSpPr txBox="1"/>
          <p:nvPr/>
        </p:nvSpPr>
        <p:spPr>
          <a:xfrm>
            <a:off x="4191000" y="3310426"/>
            <a:ext cx="1016858" cy="646331"/>
          </a:xfrm>
          <a:prstGeom prst="rect">
            <a:avLst/>
          </a:prstGeom>
          <a:noFill/>
        </p:spPr>
        <p:txBody>
          <a:bodyPr wrap="square" rtlCol="0">
            <a:spAutoFit/>
          </a:bodyPr>
          <a:lstStyle/>
          <a:p>
            <a:r>
              <a:rPr lang="en-US" dirty="0"/>
              <a:t>Walking </a:t>
            </a:r>
          </a:p>
          <a:p>
            <a:r>
              <a:rPr lang="en-US" dirty="0"/>
              <a:t>Plus </a:t>
            </a:r>
          </a:p>
        </p:txBody>
      </p:sp>
      <p:sp>
        <p:nvSpPr>
          <p:cNvPr id="10" name="Oval 9"/>
          <p:cNvSpPr/>
          <p:nvPr/>
        </p:nvSpPr>
        <p:spPr>
          <a:xfrm>
            <a:off x="2858529" y="1376234"/>
            <a:ext cx="6626313" cy="45596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7507192" y="1961371"/>
            <a:ext cx="1733036" cy="923330"/>
          </a:xfrm>
          <a:prstGeom prst="rect">
            <a:avLst/>
          </a:prstGeom>
          <a:noFill/>
        </p:spPr>
        <p:txBody>
          <a:bodyPr wrap="square" rtlCol="0">
            <a:spAutoFit/>
          </a:bodyPr>
          <a:lstStyle/>
          <a:p>
            <a:r>
              <a:rPr lang="en-US" sz="2700" dirty="0"/>
              <a:t>NHS </a:t>
            </a:r>
          </a:p>
          <a:p>
            <a:r>
              <a:rPr lang="en-US" sz="2700" dirty="0"/>
              <a:t>Treatment</a:t>
            </a:r>
          </a:p>
        </p:txBody>
      </p:sp>
      <p:sp>
        <p:nvSpPr>
          <p:cNvPr id="12" name="TextBox 11"/>
          <p:cNvSpPr txBox="1"/>
          <p:nvPr/>
        </p:nvSpPr>
        <p:spPr>
          <a:xfrm>
            <a:off x="2100648" y="435318"/>
            <a:ext cx="9885406" cy="523220"/>
          </a:xfrm>
          <a:prstGeom prst="rect">
            <a:avLst/>
          </a:prstGeom>
          <a:noFill/>
        </p:spPr>
        <p:txBody>
          <a:bodyPr wrap="square" rtlCol="0">
            <a:spAutoFit/>
          </a:bodyPr>
          <a:lstStyle/>
          <a:p>
            <a:r>
              <a:rPr lang="en-US" sz="2800" dirty="0" smtClean="0"/>
              <a:t>Population physiotherapy would provide leadership </a:t>
            </a:r>
            <a:endParaRPr lang="en-US" sz="2800" dirty="0"/>
          </a:p>
        </p:txBody>
      </p:sp>
    </p:spTree>
    <p:extLst>
      <p:ext uri="{BB962C8B-B14F-4D97-AF65-F5344CB8AC3E}">
        <p14:creationId xmlns:p14="http://schemas.microsoft.com/office/powerpoint/2010/main" val="10473755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0.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210" y="1904999"/>
            <a:ext cx="1881931" cy="3058138"/>
          </a:xfrm>
          <a:prstGeom prst="rect">
            <a:avLst/>
          </a:prstGeom>
        </p:spPr>
      </p:pic>
      <p:pic>
        <p:nvPicPr>
          <p:cNvPr id="3" name="Picture 2" descr="70.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140" y="1905000"/>
            <a:ext cx="1965812" cy="3121637"/>
          </a:xfrm>
          <a:prstGeom prst="rect">
            <a:avLst/>
          </a:prstGeom>
        </p:spPr>
      </p:pic>
      <p:sp>
        <p:nvSpPr>
          <p:cNvPr id="8" name="TextBox 7"/>
          <p:cNvSpPr txBox="1"/>
          <p:nvPr/>
        </p:nvSpPr>
        <p:spPr>
          <a:xfrm>
            <a:off x="8699500" y="2451101"/>
            <a:ext cx="1117600" cy="1323439"/>
          </a:xfrm>
          <a:prstGeom prst="rect">
            <a:avLst/>
          </a:prstGeom>
          <a:noFill/>
        </p:spPr>
        <p:txBody>
          <a:bodyPr wrap="square" rtlCol="0">
            <a:spAutoFit/>
          </a:bodyPr>
          <a:lstStyle/>
          <a:p>
            <a:r>
              <a:rPr lang="en-US" sz="8000" dirty="0"/>
              <a:t>?</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544148" y="2314258"/>
            <a:ext cx="2960803" cy="233695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3027" y="3156010"/>
            <a:ext cx="1998973" cy="328226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750" y="-45596"/>
            <a:ext cx="3813418" cy="2048141"/>
          </a:xfrm>
          <a:prstGeom prst="rect">
            <a:avLst/>
          </a:prstGeom>
        </p:spPr>
      </p:pic>
    </p:spTree>
    <p:extLst>
      <p:ext uri="{BB962C8B-B14F-4D97-AF65-F5344CB8AC3E}">
        <p14:creationId xmlns:p14="http://schemas.microsoft.com/office/powerpoint/2010/main" val="1410118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66901" y="188641"/>
            <a:ext cx="3756827" cy="4893647"/>
          </a:xfrm>
          <a:prstGeom prst="rect">
            <a:avLst/>
          </a:prstGeom>
          <a:noFill/>
        </p:spPr>
        <p:txBody>
          <a:bodyPr wrap="square" rtlCol="0">
            <a:spAutoFit/>
          </a:bodyPr>
          <a:lstStyle/>
          <a:p>
            <a:r>
              <a:rPr lang="en-US" sz="2400" dirty="0"/>
              <a:t>after 50 years of progress all societies still face three  massive problems. </a:t>
            </a:r>
          </a:p>
          <a:p>
            <a:r>
              <a:rPr lang="en-US" sz="2400" dirty="0"/>
              <a:t>The first is unwarranted variation in healthcare </a:t>
            </a:r>
            <a:r>
              <a:rPr lang="en-US" sz="2400" dirty="0" err="1"/>
              <a:t>ie</a:t>
            </a:r>
            <a:r>
              <a:rPr lang="en-US" sz="2400" dirty="0"/>
              <a:t> ”Variation in utilization of health care services that cannot be explained by variation in patient need or patient preferences.”</a:t>
            </a:r>
          </a:p>
          <a:p>
            <a:r>
              <a:rPr lang="en-US" sz="2400" dirty="0"/>
              <a:t>Jack </a:t>
            </a:r>
            <a:r>
              <a:rPr lang="en-US" sz="2400" dirty="0" err="1"/>
              <a:t>Wennberg</a:t>
            </a:r>
            <a:r>
              <a:rPr lang="en-US" sz="2400" dirty="0"/>
              <a:t> </a:t>
            </a:r>
          </a:p>
          <a:p>
            <a:r>
              <a:rPr lang="en-US" sz="2400" dirty="0"/>
              <a:t>Variation reveals the other two problems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757" y="431800"/>
            <a:ext cx="4508500" cy="6426200"/>
          </a:xfrm>
          <a:prstGeom prst="rect">
            <a:avLst/>
          </a:prstGeom>
        </p:spPr>
      </p:pic>
    </p:spTree>
    <p:extLst>
      <p:ext uri="{BB962C8B-B14F-4D97-AF65-F5344CB8AC3E}">
        <p14:creationId xmlns:p14="http://schemas.microsoft.com/office/powerpoint/2010/main" val="1047381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578536"/>
            <a:ext cx="8166100" cy="2431435"/>
          </a:xfrm>
          <a:prstGeom prst="rect">
            <a:avLst/>
          </a:prstGeom>
        </p:spPr>
        <p:txBody>
          <a:bodyPr wrap="square">
            <a:spAutoFit/>
          </a:bodyPr>
          <a:lstStyle/>
          <a:p>
            <a:r>
              <a:rPr lang="en-US" sz="2800" b="1" dirty="0"/>
              <a:t>The </a:t>
            </a:r>
            <a:r>
              <a:rPr lang="en-US" sz="2800" b="1" dirty="0" err="1"/>
              <a:t>firwst</a:t>
            </a:r>
            <a:r>
              <a:rPr lang="en-US" sz="2800" b="1" dirty="0"/>
              <a:t> is Underuse </a:t>
            </a:r>
            <a:r>
              <a:rPr lang="en-US" sz="2800" dirty="0"/>
              <a:t>of high value interventions which results in </a:t>
            </a:r>
          </a:p>
          <a:p>
            <a:r>
              <a:rPr lang="en-US" sz="2400" dirty="0"/>
              <a:t>1. Preventable disability and death </a:t>
            </a:r>
            <a:r>
              <a:rPr lang="en-US" sz="2400" dirty="0" err="1"/>
              <a:t>eg</a:t>
            </a:r>
            <a:r>
              <a:rPr lang="en-US" sz="2400" dirty="0"/>
              <a:t> if we managed atrial fibrillation optimally there would be 5,000 fewer strokes and10% reduction in vascular dementia, and </a:t>
            </a:r>
          </a:p>
          <a:p>
            <a:r>
              <a:rPr lang="en-US" sz="2400" dirty="0"/>
              <a:t>2. inequity</a:t>
            </a: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3460750" y="2982030"/>
            <a:ext cx="5270500" cy="3952875"/>
          </a:xfrm>
          <a:prstGeom prst="rect">
            <a:avLst/>
          </a:prstGeom>
          <a:noFill/>
          <a:ln>
            <a:noFill/>
          </a:ln>
        </p:spPr>
      </p:pic>
    </p:spTree>
    <p:extLst>
      <p:ext uri="{BB962C8B-B14F-4D97-AF65-F5344CB8AC3E}">
        <p14:creationId xmlns:p14="http://schemas.microsoft.com/office/powerpoint/2010/main" val="1693240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645920" y="234987"/>
            <a:ext cx="8187690" cy="1183957"/>
          </a:xfrm>
        </p:spPr>
        <p:txBody>
          <a:bodyPr>
            <a:normAutofit fontScale="90000"/>
          </a:bodyPr>
          <a:lstStyle/>
          <a:p>
            <a:pPr eaLnBrk="1" hangingPunct="1">
              <a:defRPr/>
            </a:pPr>
            <a:r>
              <a:rPr lang="en-US" sz="3600" dirty="0"/>
              <a:t>The first is overuse which </a:t>
            </a:r>
            <a:br>
              <a:rPr lang="en-US" sz="3600" dirty="0"/>
            </a:br>
            <a:r>
              <a:rPr lang="en-US" sz="3600" dirty="0"/>
              <a:t>1. always wastes resources and </a:t>
            </a:r>
            <a:br>
              <a:rPr lang="en-US" sz="3600" dirty="0"/>
            </a:br>
            <a:r>
              <a:rPr lang="en-US" sz="3600" dirty="0"/>
              <a:t>2. can cause harm</a:t>
            </a:r>
          </a:p>
        </p:txBody>
      </p:sp>
      <p:sp>
        <p:nvSpPr>
          <p:cNvPr id="68610" name="Line 5"/>
          <p:cNvSpPr>
            <a:spLocks noChangeShapeType="1"/>
          </p:cNvSpPr>
          <p:nvPr/>
        </p:nvSpPr>
        <p:spPr bwMode="auto">
          <a:xfrm flipV="1">
            <a:off x="2711450" y="2209800"/>
            <a:ext cx="0" cy="30480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68611" name="Line 6"/>
          <p:cNvSpPr>
            <a:spLocks noChangeShapeType="1"/>
          </p:cNvSpPr>
          <p:nvPr/>
        </p:nvSpPr>
        <p:spPr bwMode="auto">
          <a:xfrm flipV="1">
            <a:off x="2711451" y="5229226"/>
            <a:ext cx="6048375" cy="28575"/>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68612" name="Rectangle 9"/>
          <p:cNvSpPr>
            <a:spLocks noChangeArrowheads="1"/>
          </p:cNvSpPr>
          <p:nvPr/>
        </p:nvSpPr>
        <p:spPr bwMode="auto">
          <a:xfrm>
            <a:off x="2711451" y="5334001"/>
            <a:ext cx="7389813"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dirty="0"/>
          </a:p>
          <a:p>
            <a:r>
              <a:rPr lang="en-US" dirty="0"/>
              <a:t>                     Higher                        Lower    POINT</a:t>
            </a:r>
          </a:p>
          <a:p>
            <a:r>
              <a:rPr lang="en-US" dirty="0"/>
              <a:t>                                                                          OF    </a:t>
            </a:r>
          </a:p>
          <a:p>
            <a:r>
              <a:rPr lang="en-US" dirty="0"/>
              <a:t>                                                                   OPTIMALITY                              </a:t>
            </a:r>
          </a:p>
        </p:txBody>
      </p:sp>
      <p:cxnSp>
        <p:nvCxnSpPr>
          <p:cNvPr id="15" name="Straight Connector 14"/>
          <p:cNvCxnSpPr/>
          <p:nvPr/>
        </p:nvCxnSpPr>
        <p:spPr>
          <a:xfrm flipV="1">
            <a:off x="3652044" y="4139950"/>
            <a:ext cx="4743450" cy="795655"/>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8615" name="TextBox 7"/>
          <p:cNvSpPr txBox="1">
            <a:spLocks noChangeArrowheads="1"/>
          </p:cNvSpPr>
          <p:nvPr/>
        </p:nvSpPr>
        <p:spPr bwMode="auto">
          <a:xfrm>
            <a:off x="4695193" y="2012943"/>
            <a:ext cx="2014537"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BENEFIT</a:t>
            </a:r>
          </a:p>
          <a:p>
            <a:endParaRPr lang="en-US" dirty="0"/>
          </a:p>
          <a:p>
            <a:endParaRPr lang="en-US" dirty="0"/>
          </a:p>
          <a:p>
            <a:endParaRPr lang="en-US" dirty="0"/>
          </a:p>
          <a:p>
            <a:endParaRPr lang="en-US" dirty="0"/>
          </a:p>
          <a:p>
            <a:r>
              <a:rPr lang="en-US" dirty="0"/>
              <a:t>   </a:t>
            </a:r>
          </a:p>
          <a:p>
            <a:endParaRPr lang="en-US" dirty="0"/>
          </a:p>
          <a:p>
            <a:r>
              <a:rPr lang="en-US" dirty="0"/>
              <a:t>          HARM</a:t>
            </a:r>
          </a:p>
        </p:txBody>
      </p:sp>
      <p:sp>
        <p:nvSpPr>
          <p:cNvPr id="68616" name="TextBox 8"/>
          <p:cNvSpPr txBox="1">
            <a:spLocks noChangeArrowheads="1"/>
          </p:cNvSpPr>
          <p:nvPr/>
        </p:nvSpPr>
        <p:spPr bwMode="auto">
          <a:xfrm>
            <a:off x="8832850" y="5013326"/>
            <a:ext cx="16398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Resources</a:t>
            </a:r>
            <a:r>
              <a:rPr lang="en-US"/>
              <a:t> </a:t>
            </a:r>
          </a:p>
        </p:txBody>
      </p:sp>
      <p:sp>
        <p:nvSpPr>
          <p:cNvPr id="68617" name="TextBox 9"/>
          <p:cNvSpPr txBox="1">
            <a:spLocks noChangeArrowheads="1"/>
          </p:cNvSpPr>
          <p:nvPr/>
        </p:nvSpPr>
        <p:spPr bwMode="auto">
          <a:xfrm>
            <a:off x="1524001" y="5334000"/>
            <a:ext cx="15843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ECONOMIC</a:t>
            </a:r>
          </a:p>
          <a:p>
            <a:r>
              <a:rPr lang="en-US" sz="2000" dirty="0"/>
              <a:t>VALUE</a:t>
            </a:r>
          </a:p>
        </p:txBody>
      </p:sp>
      <p:sp>
        <p:nvSpPr>
          <p:cNvPr id="68618" name="Up Arrow 1"/>
          <p:cNvSpPr>
            <a:spLocks noChangeArrowheads="1"/>
          </p:cNvSpPr>
          <p:nvPr/>
        </p:nvSpPr>
        <p:spPr bwMode="auto">
          <a:xfrm>
            <a:off x="6580189" y="3325074"/>
            <a:ext cx="460374" cy="2285048"/>
          </a:xfrm>
          <a:prstGeom prst="upArrow">
            <a:avLst>
              <a:gd name="adj1" fmla="val 50000"/>
              <a:gd name="adj2" fmla="val 50018"/>
            </a:avLst>
          </a:prstGeom>
          <a:solidFill>
            <a:schemeClr val="accent1"/>
          </a:solidFill>
          <a:ln w="9525">
            <a:solidFill>
              <a:schemeClr val="tx1"/>
            </a:solidFill>
            <a:round/>
            <a:headEnd/>
            <a:tailEnd/>
          </a:ln>
        </p:spPr>
        <p:txBody>
          <a:bodyPr/>
          <a:lstStyle/>
          <a:p>
            <a:endParaRPr lang="en-US"/>
          </a:p>
        </p:txBody>
      </p:sp>
      <p:sp>
        <p:nvSpPr>
          <p:cNvPr id="4" name="Arc 3"/>
          <p:cNvSpPr/>
          <p:nvPr/>
        </p:nvSpPr>
        <p:spPr>
          <a:xfrm rot="19582152">
            <a:off x="1287950" y="3958811"/>
            <a:ext cx="7160967" cy="3550567"/>
          </a:xfrm>
          <a:prstGeom prst="arc">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3787140" y="2343150"/>
            <a:ext cx="4263390" cy="2423160"/>
          </a:xfrm>
          <a:custGeom>
            <a:avLst/>
            <a:gdLst>
              <a:gd name="connsiteX0" fmla="*/ 0 w 4263390"/>
              <a:gd name="connsiteY0" fmla="*/ 2423160 h 2423160"/>
              <a:gd name="connsiteX1" fmla="*/ 22860 w 4263390"/>
              <a:gd name="connsiteY1" fmla="*/ 2308860 h 2423160"/>
              <a:gd name="connsiteX2" fmla="*/ 57150 w 4263390"/>
              <a:gd name="connsiteY2" fmla="*/ 2251710 h 2423160"/>
              <a:gd name="connsiteX3" fmla="*/ 80010 w 4263390"/>
              <a:gd name="connsiteY3" fmla="*/ 2217420 h 2423160"/>
              <a:gd name="connsiteX4" fmla="*/ 102870 w 4263390"/>
              <a:gd name="connsiteY4" fmla="*/ 2148840 h 2423160"/>
              <a:gd name="connsiteX5" fmla="*/ 285750 w 4263390"/>
              <a:gd name="connsiteY5" fmla="*/ 1874520 h 2423160"/>
              <a:gd name="connsiteX6" fmla="*/ 331470 w 4263390"/>
              <a:gd name="connsiteY6" fmla="*/ 1805940 h 2423160"/>
              <a:gd name="connsiteX7" fmla="*/ 354330 w 4263390"/>
              <a:gd name="connsiteY7" fmla="*/ 1771650 h 2423160"/>
              <a:gd name="connsiteX8" fmla="*/ 377190 w 4263390"/>
              <a:gd name="connsiteY8" fmla="*/ 1725930 h 2423160"/>
              <a:gd name="connsiteX9" fmla="*/ 457200 w 4263390"/>
              <a:gd name="connsiteY9" fmla="*/ 1645920 h 2423160"/>
              <a:gd name="connsiteX10" fmla="*/ 480060 w 4263390"/>
              <a:gd name="connsiteY10" fmla="*/ 1611630 h 2423160"/>
              <a:gd name="connsiteX11" fmla="*/ 548640 w 4263390"/>
              <a:gd name="connsiteY11" fmla="*/ 1565910 h 2423160"/>
              <a:gd name="connsiteX12" fmla="*/ 617220 w 4263390"/>
              <a:gd name="connsiteY12" fmla="*/ 1497330 h 2423160"/>
              <a:gd name="connsiteX13" fmla="*/ 720090 w 4263390"/>
              <a:gd name="connsiteY13" fmla="*/ 1383030 h 2423160"/>
              <a:gd name="connsiteX14" fmla="*/ 754380 w 4263390"/>
              <a:gd name="connsiteY14" fmla="*/ 1303020 h 2423160"/>
              <a:gd name="connsiteX15" fmla="*/ 811530 w 4263390"/>
              <a:gd name="connsiteY15" fmla="*/ 1200150 h 2423160"/>
              <a:gd name="connsiteX16" fmla="*/ 880110 w 4263390"/>
              <a:gd name="connsiteY16" fmla="*/ 1131570 h 2423160"/>
              <a:gd name="connsiteX17" fmla="*/ 925830 w 4263390"/>
              <a:gd name="connsiteY17" fmla="*/ 1074420 h 2423160"/>
              <a:gd name="connsiteX18" fmla="*/ 1005840 w 4263390"/>
              <a:gd name="connsiteY18" fmla="*/ 982980 h 2423160"/>
              <a:gd name="connsiteX19" fmla="*/ 1074420 w 4263390"/>
              <a:gd name="connsiteY19" fmla="*/ 925830 h 2423160"/>
              <a:gd name="connsiteX20" fmla="*/ 1131570 w 4263390"/>
              <a:gd name="connsiteY20" fmla="*/ 857250 h 2423160"/>
              <a:gd name="connsiteX21" fmla="*/ 1165860 w 4263390"/>
              <a:gd name="connsiteY21" fmla="*/ 834390 h 2423160"/>
              <a:gd name="connsiteX22" fmla="*/ 1188720 w 4263390"/>
              <a:gd name="connsiteY22" fmla="*/ 800100 h 2423160"/>
              <a:gd name="connsiteX23" fmla="*/ 1200150 w 4263390"/>
              <a:gd name="connsiteY23" fmla="*/ 765810 h 2423160"/>
              <a:gd name="connsiteX24" fmla="*/ 1268730 w 4263390"/>
              <a:gd name="connsiteY24" fmla="*/ 697230 h 2423160"/>
              <a:gd name="connsiteX25" fmla="*/ 1303020 w 4263390"/>
              <a:gd name="connsiteY25" fmla="*/ 674370 h 2423160"/>
              <a:gd name="connsiteX26" fmla="*/ 1371600 w 4263390"/>
              <a:gd name="connsiteY26" fmla="*/ 651510 h 2423160"/>
              <a:gd name="connsiteX27" fmla="*/ 1394460 w 4263390"/>
              <a:gd name="connsiteY27" fmla="*/ 617220 h 2423160"/>
              <a:gd name="connsiteX28" fmla="*/ 1463040 w 4263390"/>
              <a:gd name="connsiteY28" fmla="*/ 548640 h 2423160"/>
              <a:gd name="connsiteX29" fmla="*/ 1497330 w 4263390"/>
              <a:gd name="connsiteY29" fmla="*/ 514350 h 2423160"/>
              <a:gd name="connsiteX30" fmla="*/ 1543050 w 4263390"/>
              <a:gd name="connsiteY30" fmla="*/ 468630 h 2423160"/>
              <a:gd name="connsiteX31" fmla="*/ 1577340 w 4263390"/>
              <a:gd name="connsiteY31" fmla="*/ 434340 h 2423160"/>
              <a:gd name="connsiteX32" fmla="*/ 1691640 w 4263390"/>
              <a:gd name="connsiteY32" fmla="*/ 365760 h 2423160"/>
              <a:gd name="connsiteX33" fmla="*/ 1725930 w 4263390"/>
              <a:gd name="connsiteY33" fmla="*/ 342900 h 2423160"/>
              <a:gd name="connsiteX34" fmla="*/ 1840230 w 4263390"/>
              <a:gd name="connsiteY34" fmla="*/ 308610 h 2423160"/>
              <a:gd name="connsiteX35" fmla="*/ 1908810 w 4263390"/>
              <a:gd name="connsiteY35" fmla="*/ 285750 h 2423160"/>
              <a:gd name="connsiteX36" fmla="*/ 1965960 w 4263390"/>
              <a:gd name="connsiteY36" fmla="*/ 240030 h 2423160"/>
              <a:gd name="connsiteX37" fmla="*/ 1988820 w 4263390"/>
              <a:gd name="connsiteY37" fmla="*/ 205740 h 2423160"/>
              <a:gd name="connsiteX38" fmla="*/ 2057400 w 4263390"/>
              <a:gd name="connsiteY38" fmla="*/ 160020 h 2423160"/>
              <a:gd name="connsiteX39" fmla="*/ 2114550 w 4263390"/>
              <a:gd name="connsiteY39" fmla="*/ 91440 h 2423160"/>
              <a:gd name="connsiteX40" fmla="*/ 2148840 w 4263390"/>
              <a:gd name="connsiteY40" fmla="*/ 68580 h 2423160"/>
              <a:gd name="connsiteX41" fmla="*/ 2331720 w 4263390"/>
              <a:gd name="connsiteY41" fmla="*/ 34290 h 2423160"/>
              <a:gd name="connsiteX42" fmla="*/ 2480310 w 4263390"/>
              <a:gd name="connsiteY42" fmla="*/ 11430 h 2423160"/>
              <a:gd name="connsiteX43" fmla="*/ 2846070 w 4263390"/>
              <a:gd name="connsiteY43" fmla="*/ 0 h 2423160"/>
              <a:gd name="connsiteX44" fmla="*/ 4263390 w 4263390"/>
              <a:gd name="connsiteY44" fmla="*/ 11430 h 242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63390" h="2423160">
                <a:moveTo>
                  <a:pt x="0" y="2423160"/>
                </a:moveTo>
                <a:cubicBezTo>
                  <a:pt x="4212" y="2393674"/>
                  <a:pt x="6900" y="2340779"/>
                  <a:pt x="22860" y="2308860"/>
                </a:cubicBezTo>
                <a:cubicBezTo>
                  <a:pt x="32795" y="2288989"/>
                  <a:pt x="45376" y="2270549"/>
                  <a:pt x="57150" y="2251710"/>
                </a:cubicBezTo>
                <a:cubicBezTo>
                  <a:pt x="64431" y="2240061"/>
                  <a:pt x="74431" y="2229973"/>
                  <a:pt x="80010" y="2217420"/>
                </a:cubicBezTo>
                <a:cubicBezTo>
                  <a:pt x="89797" y="2195400"/>
                  <a:pt x="89504" y="2168890"/>
                  <a:pt x="102870" y="2148840"/>
                </a:cubicBezTo>
                <a:lnTo>
                  <a:pt x="285750" y="1874520"/>
                </a:lnTo>
                <a:lnTo>
                  <a:pt x="331470" y="1805940"/>
                </a:lnTo>
                <a:cubicBezTo>
                  <a:pt x="339090" y="1794510"/>
                  <a:pt x="348187" y="1783937"/>
                  <a:pt x="354330" y="1771650"/>
                </a:cubicBezTo>
                <a:cubicBezTo>
                  <a:pt x="361950" y="1756410"/>
                  <a:pt x="366400" y="1739117"/>
                  <a:pt x="377190" y="1725930"/>
                </a:cubicBezTo>
                <a:cubicBezTo>
                  <a:pt x="401074" y="1696739"/>
                  <a:pt x="436278" y="1677303"/>
                  <a:pt x="457200" y="1645920"/>
                </a:cubicBezTo>
                <a:cubicBezTo>
                  <a:pt x="464820" y="1634490"/>
                  <a:pt x="469722" y="1620676"/>
                  <a:pt x="480060" y="1611630"/>
                </a:cubicBezTo>
                <a:cubicBezTo>
                  <a:pt x="500737" y="1593538"/>
                  <a:pt x="529213" y="1585337"/>
                  <a:pt x="548640" y="1565910"/>
                </a:cubicBezTo>
                <a:cubicBezTo>
                  <a:pt x="571500" y="1543050"/>
                  <a:pt x="597823" y="1523193"/>
                  <a:pt x="617220" y="1497330"/>
                </a:cubicBezTo>
                <a:cubicBezTo>
                  <a:pt x="694042" y="1394900"/>
                  <a:pt x="654099" y="1427024"/>
                  <a:pt x="720090" y="1383030"/>
                </a:cubicBezTo>
                <a:cubicBezTo>
                  <a:pt x="746895" y="1302614"/>
                  <a:pt x="712008" y="1401889"/>
                  <a:pt x="754380" y="1303020"/>
                </a:cubicBezTo>
                <a:cubicBezTo>
                  <a:pt x="775940" y="1252714"/>
                  <a:pt x="755840" y="1255840"/>
                  <a:pt x="811530" y="1200150"/>
                </a:cubicBezTo>
                <a:lnTo>
                  <a:pt x="880110" y="1131570"/>
                </a:lnTo>
                <a:cubicBezTo>
                  <a:pt x="905850" y="1054350"/>
                  <a:pt x="870152" y="1138051"/>
                  <a:pt x="925830" y="1074420"/>
                </a:cubicBezTo>
                <a:cubicBezTo>
                  <a:pt x="1019175" y="967740"/>
                  <a:pt x="928687" y="1034415"/>
                  <a:pt x="1005840" y="982980"/>
                </a:cubicBezTo>
                <a:cubicBezTo>
                  <a:pt x="1050906" y="915381"/>
                  <a:pt x="1000593" y="978564"/>
                  <a:pt x="1074420" y="925830"/>
                </a:cubicBezTo>
                <a:cubicBezTo>
                  <a:pt x="1139958" y="879017"/>
                  <a:pt x="1081443" y="907377"/>
                  <a:pt x="1131570" y="857250"/>
                </a:cubicBezTo>
                <a:cubicBezTo>
                  <a:pt x="1141284" y="847536"/>
                  <a:pt x="1154430" y="842010"/>
                  <a:pt x="1165860" y="834390"/>
                </a:cubicBezTo>
                <a:cubicBezTo>
                  <a:pt x="1173480" y="822960"/>
                  <a:pt x="1182577" y="812387"/>
                  <a:pt x="1188720" y="800100"/>
                </a:cubicBezTo>
                <a:cubicBezTo>
                  <a:pt x="1194108" y="789324"/>
                  <a:pt x="1192753" y="775320"/>
                  <a:pt x="1200150" y="765810"/>
                </a:cubicBezTo>
                <a:cubicBezTo>
                  <a:pt x="1219998" y="740291"/>
                  <a:pt x="1241831" y="715163"/>
                  <a:pt x="1268730" y="697230"/>
                </a:cubicBezTo>
                <a:cubicBezTo>
                  <a:pt x="1280160" y="689610"/>
                  <a:pt x="1290467" y="679949"/>
                  <a:pt x="1303020" y="674370"/>
                </a:cubicBezTo>
                <a:cubicBezTo>
                  <a:pt x="1325040" y="664583"/>
                  <a:pt x="1371600" y="651510"/>
                  <a:pt x="1371600" y="651510"/>
                </a:cubicBezTo>
                <a:cubicBezTo>
                  <a:pt x="1379220" y="640080"/>
                  <a:pt x="1385334" y="627487"/>
                  <a:pt x="1394460" y="617220"/>
                </a:cubicBezTo>
                <a:cubicBezTo>
                  <a:pt x="1415938" y="593057"/>
                  <a:pt x="1440180" y="571500"/>
                  <a:pt x="1463040" y="548640"/>
                </a:cubicBezTo>
                <a:lnTo>
                  <a:pt x="1497330" y="514350"/>
                </a:lnTo>
                <a:lnTo>
                  <a:pt x="1543050" y="468630"/>
                </a:lnTo>
                <a:cubicBezTo>
                  <a:pt x="1554480" y="457200"/>
                  <a:pt x="1563890" y="443306"/>
                  <a:pt x="1577340" y="434340"/>
                </a:cubicBezTo>
                <a:cubicBezTo>
                  <a:pt x="1745106" y="322496"/>
                  <a:pt x="1568626" y="436054"/>
                  <a:pt x="1691640" y="365760"/>
                </a:cubicBezTo>
                <a:cubicBezTo>
                  <a:pt x="1703567" y="358944"/>
                  <a:pt x="1713377" y="348479"/>
                  <a:pt x="1725930" y="342900"/>
                </a:cubicBezTo>
                <a:cubicBezTo>
                  <a:pt x="1781884" y="318031"/>
                  <a:pt x="1789079" y="323955"/>
                  <a:pt x="1840230" y="308610"/>
                </a:cubicBezTo>
                <a:cubicBezTo>
                  <a:pt x="1863310" y="301686"/>
                  <a:pt x="1908810" y="285750"/>
                  <a:pt x="1908810" y="285750"/>
                </a:cubicBezTo>
                <a:cubicBezTo>
                  <a:pt x="1974324" y="187480"/>
                  <a:pt x="1887090" y="303126"/>
                  <a:pt x="1965960" y="240030"/>
                </a:cubicBezTo>
                <a:cubicBezTo>
                  <a:pt x="1976687" y="231448"/>
                  <a:pt x="1978482" y="214786"/>
                  <a:pt x="1988820" y="205740"/>
                </a:cubicBezTo>
                <a:cubicBezTo>
                  <a:pt x="2009497" y="187648"/>
                  <a:pt x="2057400" y="160020"/>
                  <a:pt x="2057400" y="160020"/>
                </a:cubicBezTo>
                <a:cubicBezTo>
                  <a:pt x="2079877" y="126304"/>
                  <a:pt x="2081547" y="118942"/>
                  <a:pt x="2114550" y="91440"/>
                </a:cubicBezTo>
                <a:cubicBezTo>
                  <a:pt x="2125103" y="82646"/>
                  <a:pt x="2136287" y="74159"/>
                  <a:pt x="2148840" y="68580"/>
                </a:cubicBezTo>
                <a:cubicBezTo>
                  <a:pt x="2224067" y="35146"/>
                  <a:pt x="2240603" y="45680"/>
                  <a:pt x="2331720" y="34290"/>
                </a:cubicBezTo>
                <a:cubicBezTo>
                  <a:pt x="2370641" y="29425"/>
                  <a:pt x="2442728" y="13357"/>
                  <a:pt x="2480310" y="11430"/>
                </a:cubicBezTo>
                <a:cubicBezTo>
                  <a:pt x="2602129" y="5183"/>
                  <a:pt x="2724150" y="3810"/>
                  <a:pt x="2846070" y="0"/>
                </a:cubicBezTo>
                <a:lnTo>
                  <a:pt x="4263390" y="11430"/>
                </a:ln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936231" y="3536437"/>
            <a:ext cx="2165033" cy="400110"/>
          </a:xfrm>
          <a:prstGeom prst="rect">
            <a:avLst/>
          </a:prstGeom>
          <a:noFill/>
        </p:spPr>
        <p:txBody>
          <a:bodyPr wrap="square" rtlCol="0">
            <a:spAutoFit/>
          </a:bodyPr>
          <a:lstStyle/>
          <a:p>
            <a:r>
              <a:rPr lang="en-US" sz="2000" dirty="0"/>
              <a:t>Benefit – harm </a:t>
            </a:r>
          </a:p>
        </p:txBody>
      </p:sp>
      <p:sp>
        <p:nvSpPr>
          <p:cNvPr id="8" name="TextBox 7"/>
          <p:cNvSpPr txBox="1"/>
          <p:nvPr/>
        </p:nvSpPr>
        <p:spPr>
          <a:xfrm>
            <a:off x="1645920" y="3017520"/>
            <a:ext cx="929640" cy="707886"/>
          </a:xfrm>
          <a:prstGeom prst="rect">
            <a:avLst/>
          </a:prstGeom>
          <a:noFill/>
        </p:spPr>
        <p:txBody>
          <a:bodyPr wrap="square" rtlCol="0">
            <a:spAutoFit/>
          </a:bodyPr>
          <a:lstStyle/>
          <a:p>
            <a:r>
              <a:rPr lang="en-US" sz="2000" b="1" dirty="0"/>
              <a:t>Effect </a:t>
            </a:r>
          </a:p>
          <a:p>
            <a:r>
              <a:rPr lang="en-US" sz="2000" b="1" dirty="0"/>
              <a:t>Size</a:t>
            </a:r>
          </a:p>
        </p:txBody>
      </p:sp>
    </p:spTree>
    <p:extLst>
      <p:ext uri="{BB962C8B-B14F-4D97-AF65-F5344CB8AC3E}">
        <p14:creationId xmlns:p14="http://schemas.microsoft.com/office/powerpoint/2010/main" val="156081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0897" y="2457499"/>
            <a:ext cx="718457" cy="1661993"/>
          </a:xfrm>
          <a:prstGeom prst="rect">
            <a:avLst/>
          </a:prstGeom>
          <a:noFill/>
        </p:spPr>
        <p:txBody>
          <a:bodyPr wrap="square" rtlCol="0">
            <a:spAutoFit/>
          </a:bodyPr>
          <a:lstStyle/>
          <a:p>
            <a:endParaRPr lang="en-US" sz="1350" dirty="0"/>
          </a:p>
          <a:p>
            <a:endParaRPr lang="en-US" sz="1350" dirty="0"/>
          </a:p>
          <a:p>
            <a:endParaRPr lang="en-US" sz="1500" dirty="0"/>
          </a:p>
          <a:p>
            <a:endParaRPr lang="en-US" sz="1500" dirty="0"/>
          </a:p>
          <a:p>
            <a:r>
              <a:rPr lang="en-US" sz="1500" dirty="0"/>
              <a:t>TYPES</a:t>
            </a:r>
          </a:p>
          <a:p>
            <a:r>
              <a:rPr lang="en-US" sz="1500" dirty="0"/>
              <a:t>OF </a:t>
            </a:r>
          </a:p>
          <a:p>
            <a:r>
              <a:rPr lang="en-US" sz="1500" dirty="0"/>
              <a:t>CARE</a:t>
            </a:r>
          </a:p>
        </p:txBody>
      </p:sp>
      <p:sp>
        <p:nvSpPr>
          <p:cNvPr id="4" name="TextBox 3"/>
          <p:cNvSpPr txBox="1"/>
          <p:nvPr/>
        </p:nvSpPr>
        <p:spPr>
          <a:xfrm>
            <a:off x="2982686" y="2555422"/>
            <a:ext cx="1600200" cy="2377574"/>
          </a:xfrm>
          <a:prstGeom prst="rect">
            <a:avLst/>
          </a:prstGeom>
          <a:noFill/>
        </p:spPr>
        <p:txBody>
          <a:bodyPr wrap="square" rtlCol="0" anchor="t">
            <a:spAutoFit/>
          </a:bodyPr>
          <a:lstStyle/>
          <a:p>
            <a:r>
              <a:rPr lang="x-none" sz="1350" dirty="0"/>
              <a:t>SELF CARE</a:t>
            </a:r>
          </a:p>
          <a:p>
            <a:endParaRPr lang="en-US" sz="1350" dirty="0"/>
          </a:p>
          <a:p>
            <a:r>
              <a:rPr lang="x-none" sz="1350" dirty="0"/>
              <a:t>INFORMAL CARE </a:t>
            </a:r>
          </a:p>
          <a:p>
            <a:r>
              <a:rPr lang="x-none" sz="1350" dirty="0"/>
              <a:t>e.g family</a:t>
            </a:r>
          </a:p>
          <a:p>
            <a:endParaRPr lang="en-US" sz="1350" dirty="0"/>
          </a:p>
          <a:p>
            <a:r>
              <a:rPr lang="x-none" sz="1350" dirty="0"/>
              <a:t>GENERALIST</a:t>
            </a:r>
            <a:endParaRPr lang="en-GB" sz="1350" dirty="0"/>
          </a:p>
          <a:p>
            <a:r>
              <a:rPr lang="en-GB" sz="1350" dirty="0"/>
              <a:t>(primary)</a:t>
            </a:r>
            <a:r>
              <a:rPr lang="x-none" sz="1350" dirty="0"/>
              <a:t> </a:t>
            </a:r>
            <a:endParaRPr lang="en-US" sz="1350" dirty="0"/>
          </a:p>
          <a:p>
            <a:r>
              <a:rPr lang="x-none" sz="1350" dirty="0"/>
              <a:t>SPECIALIST</a:t>
            </a:r>
            <a:endParaRPr lang="en-GB" sz="1350" dirty="0"/>
          </a:p>
          <a:p>
            <a:r>
              <a:rPr lang="en-GB" sz="1350" dirty="0"/>
              <a:t>(secondary)</a:t>
            </a:r>
            <a:endParaRPr lang="x-none" sz="1350" dirty="0"/>
          </a:p>
          <a:p>
            <a:r>
              <a:rPr lang="x-none" sz="1350" dirty="0"/>
              <a:t>SUPER </a:t>
            </a:r>
          </a:p>
          <a:p>
            <a:r>
              <a:rPr lang="x-none" sz="1350" dirty="0"/>
              <a:t>SPECIALIST</a:t>
            </a:r>
          </a:p>
        </p:txBody>
      </p:sp>
      <p:cxnSp>
        <p:nvCxnSpPr>
          <p:cNvPr id="7" name="Straight Connector 6"/>
          <p:cNvCxnSpPr/>
          <p:nvPr/>
        </p:nvCxnSpPr>
        <p:spPr>
          <a:xfrm flipV="1">
            <a:off x="3009900" y="3475265"/>
            <a:ext cx="4484914" cy="54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982685" y="3987147"/>
            <a:ext cx="4484914" cy="54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982685" y="4410424"/>
            <a:ext cx="4484914" cy="5442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12202" y="5557453"/>
            <a:ext cx="2130878" cy="323165"/>
          </a:xfrm>
          <a:prstGeom prst="rect">
            <a:avLst/>
          </a:prstGeom>
          <a:noFill/>
        </p:spPr>
        <p:txBody>
          <a:bodyPr wrap="square" rtlCol="0">
            <a:spAutoFit/>
          </a:bodyPr>
          <a:lstStyle/>
          <a:p>
            <a:r>
              <a:rPr lang="en-US" sz="1500" dirty="0"/>
              <a:t>BUREAUCRACIES</a:t>
            </a:r>
          </a:p>
        </p:txBody>
      </p:sp>
      <p:sp>
        <p:nvSpPr>
          <p:cNvPr id="11" name="TextBox 10"/>
          <p:cNvSpPr txBox="1"/>
          <p:nvPr/>
        </p:nvSpPr>
        <p:spPr>
          <a:xfrm>
            <a:off x="4397829" y="5072785"/>
            <a:ext cx="3069770" cy="715581"/>
          </a:xfrm>
          <a:prstGeom prst="rect">
            <a:avLst/>
          </a:prstGeom>
          <a:noFill/>
        </p:spPr>
        <p:txBody>
          <a:bodyPr wrap="square" rtlCol="0">
            <a:spAutoFit/>
          </a:bodyPr>
          <a:lstStyle/>
          <a:p>
            <a:r>
              <a:rPr lang="en-US" sz="1350" dirty="0"/>
              <a:t>CCG   Spec    NHSE PHE     Trust     LA   GPs</a:t>
            </a:r>
          </a:p>
          <a:p>
            <a:r>
              <a:rPr lang="en-US" sz="1350" dirty="0"/>
              <a:t> </a:t>
            </a:r>
            <a:r>
              <a:rPr lang="en-US" sz="1350"/>
              <a:t>STP    Com</a:t>
            </a:r>
            <a:endParaRPr lang="en-US" sz="1350" dirty="0"/>
          </a:p>
          <a:p>
            <a:r>
              <a:rPr lang="en-US" sz="1350" dirty="0"/>
              <a:t>           </a:t>
            </a:r>
          </a:p>
        </p:txBody>
      </p:sp>
      <p:cxnSp>
        <p:nvCxnSpPr>
          <p:cNvPr id="18" name="Straight Connector 17"/>
          <p:cNvCxnSpPr/>
          <p:nvPr/>
        </p:nvCxnSpPr>
        <p:spPr>
          <a:xfrm flipH="1" flipV="1">
            <a:off x="4822372" y="2448500"/>
            <a:ext cx="10886" cy="3097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5316986" y="2466977"/>
            <a:ext cx="10886" cy="3097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5746971" y="2452007"/>
            <a:ext cx="10886" cy="3097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6681107" y="2471740"/>
            <a:ext cx="10886" cy="3097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6171513" y="2455957"/>
            <a:ext cx="10886" cy="3097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982687" y="2838451"/>
            <a:ext cx="4484914" cy="54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034890" y="2445205"/>
            <a:ext cx="10886" cy="3097547"/>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97829" y="2457497"/>
            <a:ext cx="3069770" cy="25472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778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4397829" y="1608366"/>
            <a:ext cx="3907972" cy="3396343"/>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p:cNvSpPr txBox="1"/>
          <p:nvPr/>
        </p:nvSpPr>
        <p:spPr>
          <a:xfrm>
            <a:off x="2330897" y="2457499"/>
            <a:ext cx="718457" cy="1661993"/>
          </a:xfrm>
          <a:prstGeom prst="rect">
            <a:avLst/>
          </a:prstGeom>
          <a:noFill/>
        </p:spPr>
        <p:txBody>
          <a:bodyPr wrap="square" rtlCol="0">
            <a:spAutoFit/>
          </a:bodyPr>
          <a:lstStyle/>
          <a:p>
            <a:endParaRPr lang="en-US" sz="1350" dirty="0"/>
          </a:p>
          <a:p>
            <a:endParaRPr lang="en-US" sz="1350" dirty="0"/>
          </a:p>
          <a:p>
            <a:endParaRPr lang="en-US" sz="1500" dirty="0"/>
          </a:p>
          <a:p>
            <a:endParaRPr lang="en-US" sz="1500" dirty="0"/>
          </a:p>
          <a:p>
            <a:r>
              <a:rPr lang="en-US" sz="1500" dirty="0"/>
              <a:t>TYPES</a:t>
            </a:r>
          </a:p>
          <a:p>
            <a:r>
              <a:rPr lang="en-US" sz="1500" dirty="0"/>
              <a:t>OF </a:t>
            </a:r>
          </a:p>
          <a:p>
            <a:r>
              <a:rPr lang="en-US" sz="1500" dirty="0"/>
              <a:t>CARE</a:t>
            </a:r>
          </a:p>
        </p:txBody>
      </p:sp>
      <p:sp>
        <p:nvSpPr>
          <p:cNvPr id="4" name="TextBox 3"/>
          <p:cNvSpPr txBox="1"/>
          <p:nvPr/>
        </p:nvSpPr>
        <p:spPr>
          <a:xfrm>
            <a:off x="2982686" y="2555422"/>
            <a:ext cx="1600200" cy="2377574"/>
          </a:xfrm>
          <a:prstGeom prst="rect">
            <a:avLst/>
          </a:prstGeom>
          <a:noFill/>
        </p:spPr>
        <p:txBody>
          <a:bodyPr wrap="square" rtlCol="0" anchor="t">
            <a:spAutoFit/>
          </a:bodyPr>
          <a:lstStyle/>
          <a:p>
            <a:r>
              <a:rPr lang="x-none" sz="1350" dirty="0"/>
              <a:t>SELF CARE</a:t>
            </a:r>
          </a:p>
          <a:p>
            <a:endParaRPr lang="en-US" sz="1350" dirty="0"/>
          </a:p>
          <a:p>
            <a:r>
              <a:rPr lang="x-none" sz="1350" dirty="0"/>
              <a:t>INFORMAL CARE </a:t>
            </a:r>
          </a:p>
          <a:p>
            <a:r>
              <a:rPr lang="x-none" sz="1350" dirty="0"/>
              <a:t>e.g family</a:t>
            </a:r>
          </a:p>
          <a:p>
            <a:endParaRPr lang="en-US" sz="1350" dirty="0"/>
          </a:p>
          <a:p>
            <a:r>
              <a:rPr lang="x-none" sz="1350" dirty="0"/>
              <a:t>GENERALIST </a:t>
            </a:r>
          </a:p>
          <a:p>
            <a:endParaRPr lang="en-US" sz="1350" dirty="0"/>
          </a:p>
          <a:p>
            <a:r>
              <a:rPr lang="x-none" sz="1350" dirty="0"/>
              <a:t>SPECIALIST</a:t>
            </a:r>
          </a:p>
          <a:p>
            <a:endParaRPr lang="en-US" sz="1350" dirty="0"/>
          </a:p>
          <a:p>
            <a:r>
              <a:rPr lang="x-none" sz="1350" dirty="0"/>
              <a:t>SUPER </a:t>
            </a:r>
          </a:p>
          <a:p>
            <a:r>
              <a:rPr lang="x-none" sz="1350" dirty="0"/>
              <a:t>SPECIALIST</a:t>
            </a:r>
          </a:p>
        </p:txBody>
      </p:sp>
      <p:cxnSp>
        <p:nvCxnSpPr>
          <p:cNvPr id="6" name="Straight Connector 5"/>
          <p:cNvCxnSpPr/>
          <p:nvPr/>
        </p:nvCxnSpPr>
        <p:spPr>
          <a:xfrm flipV="1">
            <a:off x="3690256" y="1706249"/>
            <a:ext cx="4484914" cy="54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009900" y="3475265"/>
            <a:ext cx="4484914" cy="54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982686" y="3942844"/>
            <a:ext cx="4484914" cy="54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982685" y="4410424"/>
            <a:ext cx="4484914" cy="5442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12202" y="5557453"/>
            <a:ext cx="2130878" cy="323165"/>
          </a:xfrm>
          <a:prstGeom prst="rect">
            <a:avLst/>
          </a:prstGeom>
          <a:noFill/>
        </p:spPr>
        <p:txBody>
          <a:bodyPr wrap="square" rtlCol="0">
            <a:spAutoFit/>
          </a:bodyPr>
          <a:lstStyle/>
          <a:p>
            <a:r>
              <a:rPr lang="en-US" sz="1500" dirty="0"/>
              <a:t>BUREAUCRACIES</a:t>
            </a:r>
          </a:p>
        </p:txBody>
      </p:sp>
      <p:sp>
        <p:nvSpPr>
          <p:cNvPr id="11" name="TextBox 10"/>
          <p:cNvSpPr txBox="1"/>
          <p:nvPr/>
        </p:nvSpPr>
        <p:spPr>
          <a:xfrm>
            <a:off x="4397829" y="5072785"/>
            <a:ext cx="3069770" cy="715581"/>
          </a:xfrm>
          <a:prstGeom prst="rect">
            <a:avLst/>
          </a:prstGeom>
          <a:noFill/>
        </p:spPr>
        <p:txBody>
          <a:bodyPr wrap="square" rtlCol="0">
            <a:spAutoFit/>
          </a:bodyPr>
          <a:lstStyle/>
          <a:p>
            <a:r>
              <a:rPr lang="en-US" sz="1350" dirty="0"/>
              <a:t>CCG   Spec    NHSE PHE     Trust     LA   GPs</a:t>
            </a:r>
          </a:p>
          <a:p>
            <a:r>
              <a:rPr lang="en-US" sz="1350" dirty="0"/>
              <a:t> STP   Com</a:t>
            </a:r>
          </a:p>
          <a:p>
            <a:r>
              <a:rPr lang="en-US" sz="1350" dirty="0"/>
              <a:t>           </a:t>
            </a:r>
          </a:p>
        </p:txBody>
      </p:sp>
      <p:cxnSp>
        <p:nvCxnSpPr>
          <p:cNvPr id="13" name="Straight Connector 12"/>
          <p:cNvCxnSpPr/>
          <p:nvPr/>
        </p:nvCxnSpPr>
        <p:spPr>
          <a:xfrm flipV="1">
            <a:off x="7467598" y="2000250"/>
            <a:ext cx="838202"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494814" y="2637065"/>
            <a:ext cx="838202"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462156" y="3124241"/>
            <a:ext cx="838202"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462156" y="3554186"/>
            <a:ext cx="838202"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822372" y="2448500"/>
            <a:ext cx="10886" cy="3097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5316986" y="2466977"/>
            <a:ext cx="10886" cy="3097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5746971" y="2452007"/>
            <a:ext cx="10886" cy="3097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6681107" y="2471740"/>
            <a:ext cx="10886" cy="3097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6171513" y="2455957"/>
            <a:ext cx="10886" cy="3097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822372" y="1608366"/>
            <a:ext cx="840920" cy="858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331615" y="1600067"/>
            <a:ext cx="840920" cy="858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780650" y="1608365"/>
            <a:ext cx="840920" cy="858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199413" y="1605464"/>
            <a:ext cx="840920" cy="858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681107" y="1608685"/>
            <a:ext cx="840920" cy="858611"/>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74403" y="1158505"/>
            <a:ext cx="1948543" cy="1015663"/>
          </a:xfrm>
          <a:prstGeom prst="rect">
            <a:avLst/>
          </a:prstGeom>
          <a:noFill/>
        </p:spPr>
        <p:txBody>
          <a:bodyPr wrap="square" rtlCol="0">
            <a:spAutoFit/>
          </a:bodyPr>
          <a:lstStyle/>
          <a:p>
            <a:r>
              <a:rPr lang="en-US" sz="1500" dirty="0"/>
              <a:t>SYSTEMS FOR POPULATIONS</a:t>
            </a:r>
          </a:p>
          <a:p>
            <a:r>
              <a:rPr lang="en-US" sz="1500" dirty="0"/>
              <a:t> DEFINED BY NEED, </a:t>
            </a:r>
          </a:p>
          <a:p>
            <a:r>
              <a:rPr lang="en-US" sz="1500" dirty="0" err="1"/>
              <a:t>eg</a:t>
            </a:r>
            <a:r>
              <a:rPr lang="en-US" sz="1500" dirty="0"/>
              <a:t> PEOPLE WITH</a:t>
            </a:r>
            <a:r>
              <a:rPr lang="is-IS" sz="1500" dirty="0"/>
              <a:t>…</a:t>
            </a:r>
            <a:r>
              <a:rPr lang="en-US" sz="1500" dirty="0"/>
              <a:t> </a:t>
            </a:r>
          </a:p>
        </p:txBody>
      </p:sp>
      <p:sp>
        <p:nvSpPr>
          <p:cNvPr id="31" name="TextBox 30"/>
          <p:cNvSpPr txBox="1"/>
          <p:nvPr/>
        </p:nvSpPr>
        <p:spPr>
          <a:xfrm>
            <a:off x="3356876" y="1505457"/>
            <a:ext cx="1853294" cy="1131079"/>
          </a:xfrm>
          <a:prstGeom prst="rect">
            <a:avLst/>
          </a:prstGeom>
          <a:noFill/>
        </p:spPr>
        <p:txBody>
          <a:bodyPr wrap="square" rtlCol="0">
            <a:spAutoFit/>
          </a:bodyPr>
          <a:lstStyle/>
          <a:p>
            <a:r>
              <a:rPr lang="en-US" sz="1350" dirty="0"/>
              <a:t> </a:t>
            </a:r>
            <a:r>
              <a:rPr lang="en-US" sz="1350" dirty="0" smtClean="0"/>
              <a:t>                  depression   </a:t>
            </a:r>
            <a:endParaRPr lang="en-US" sz="1350" dirty="0"/>
          </a:p>
          <a:p>
            <a:r>
              <a:rPr lang="en-US" sz="1350" dirty="0"/>
              <a:t>                      Frailty</a:t>
            </a:r>
          </a:p>
          <a:p>
            <a:r>
              <a:rPr lang="en-US" sz="1350" dirty="0"/>
              <a:t>   </a:t>
            </a:r>
            <a:r>
              <a:rPr lang="en-US" sz="1350" dirty="0" smtClean="0"/>
              <a:t>Breast  </a:t>
            </a:r>
            <a:r>
              <a:rPr lang="en-US" sz="1350" dirty="0"/>
              <a:t>Cancer </a:t>
            </a:r>
          </a:p>
          <a:p>
            <a:r>
              <a:rPr lang="en-US" sz="1350" dirty="0"/>
              <a:t>          Back pain </a:t>
            </a:r>
          </a:p>
          <a:p>
            <a:endParaRPr lang="en-US" sz="1350" dirty="0"/>
          </a:p>
        </p:txBody>
      </p:sp>
      <p:cxnSp>
        <p:nvCxnSpPr>
          <p:cNvPr id="32" name="Straight Connector 31"/>
          <p:cNvCxnSpPr/>
          <p:nvPr/>
        </p:nvCxnSpPr>
        <p:spPr>
          <a:xfrm flipV="1">
            <a:off x="2982687" y="2838451"/>
            <a:ext cx="4484914" cy="54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782787" y="1928781"/>
            <a:ext cx="4155620" cy="28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499074" y="2140316"/>
            <a:ext cx="4164466" cy="43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8207830" y="1705322"/>
            <a:ext cx="10885" cy="2580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7983312" y="1928782"/>
            <a:ext cx="10885" cy="2580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7695521" y="2174168"/>
            <a:ext cx="10885" cy="2580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034890" y="2445205"/>
            <a:ext cx="10886" cy="3097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045780" y="1603753"/>
            <a:ext cx="840920" cy="8586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541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2836</TotalTime>
  <Words>1501</Words>
  <Application>Microsoft Macintosh PowerPoint</Application>
  <PresentationFormat>Widescreen</PresentationFormat>
  <Paragraphs>359</Paragraphs>
  <Slides>41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Calibri</vt:lpstr>
      <vt:lpstr>Calibri Light</vt:lpstr>
      <vt:lpstr>Century Gothic</vt:lpstr>
      <vt:lpstr>ＭＳ Ｐゴシック</vt:lpstr>
      <vt:lpstr>Arial</vt:lpstr>
      <vt:lpstr>Office Theme</vt:lpstr>
      <vt:lpstr>PowerPoint Presentation</vt:lpstr>
      <vt:lpstr>PowerPoint Presentation</vt:lpstr>
      <vt:lpstr>PowerPoint Presentation</vt:lpstr>
      <vt:lpstr>We have had 2 healthcare revolutions, with amazing impact </vt:lpstr>
      <vt:lpstr>PowerPoint Presentation</vt:lpstr>
      <vt:lpstr>PowerPoint Presentation</vt:lpstr>
      <vt:lpstr>The first is overuse which  1. always wastes resources and  2. can cause harm</vt:lpstr>
      <vt:lpstr>PowerPoint Presentation</vt:lpstr>
      <vt:lpstr>PowerPoint Presentation</vt:lpstr>
      <vt:lpstr>NHS or nHS   </vt:lpstr>
      <vt:lpstr>In the next decade need and demand will increase by at least 20 % so what can we do?  we  need to increase value   Well, we need to continue to  1. Prevent disease, disability, dementia and frailty  to reduce need  2.Improve outcome by provide only effective, evidence based interventions  3. Improve outcome by increasing quality and safety of process  4.  Increase productivity by reducing cost    These measures reduce need and improve efficiency</vt:lpstr>
      <vt:lpstr>In the next decade need and demand will increase by at least 20 % so what can we do?  we  need to increase value The Aim is triple value   </vt:lpstr>
      <vt:lpstr>PowerPoint Presentation</vt:lpstr>
      <vt:lpstr>PowerPoint Presentation</vt:lpstr>
      <vt:lpstr>PowerPoint Presentation</vt:lpstr>
      <vt:lpstr>PowerPoint Presentation</vt:lpstr>
      <vt:lpstr>The Physiotherapy Archipelago –we need population physiotherapy </vt:lpstr>
      <vt:lpstr>Who is responsible for publishing the Annual Report on care for people with back pain in Kent?  How many people are there with back pain  in Somerset, is the rate different from that in  Leicestershire and which has the better service  </vt:lpstr>
      <vt:lpstr>     Population Physiotherapy needs a new set of skills and tools    what is the relationship between value and efficiency? What is the relationship between value and quality ? what is meant by the optimal use of resources? How would you assess the culture of an organisation? What is a system and what is a network? What is the relationship between a system and a service? </vt:lpstr>
      <vt:lpstr>PowerPoint Presentation</vt:lpstr>
      <vt:lpstr>PowerPoint Presentation</vt:lpstr>
      <vt:lpstr>PowerPoint Presentation</vt:lpstr>
      <vt:lpstr>PowerPoint Presentation</vt:lpstr>
      <vt:lpstr>PowerPoint Presentation</vt:lpstr>
      <vt:lpstr>What is happening to us </vt:lpstr>
      <vt:lpstr>PowerPoint Presentation</vt:lpstr>
      <vt:lpstr>PowerPoint Presentation</vt:lpstr>
      <vt:lpstr>PowerPoint Presentation</vt:lpstr>
      <vt:lpstr>PowerPoint Presentation</vt:lpstr>
      <vt:lpstr>What is happening to us </vt:lpstr>
      <vt:lpstr>PowerPoint Presentation</vt:lpstr>
      <vt:lpstr>PowerPoint Presentation</vt:lpstr>
      <vt:lpstr>PowerPoint Presentation</vt:lpstr>
      <vt:lpstr>PowerPoint Presentation</vt:lpstr>
      <vt:lpstr>KEEP FIT, GET FITTER – the 5 S Programme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31</cp:revision>
  <dcterms:created xsi:type="dcterms:W3CDTF">2017-11-06T08:01:57Z</dcterms:created>
  <dcterms:modified xsi:type="dcterms:W3CDTF">2017-11-08T10:45:15Z</dcterms:modified>
</cp:coreProperties>
</file>