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87" r:id="rId6"/>
    <p:sldId id="275" r:id="rId7"/>
    <p:sldId id="278" r:id="rId8"/>
    <p:sldId id="276" r:id="rId9"/>
    <p:sldId id="270" r:id="rId10"/>
    <p:sldId id="274" r:id="rId11"/>
    <p:sldId id="273" r:id="rId12"/>
    <p:sldId id="288" r:id="rId13"/>
    <p:sldId id="269" r:id="rId14"/>
    <p:sldId id="285" r:id="rId15"/>
    <p:sldId id="268" r:id="rId16"/>
    <p:sldId id="284" r:id="rId17"/>
    <p:sldId id="279" r:id="rId18"/>
    <p:sldId id="277" r:id="rId19"/>
    <p:sldId id="283" r:id="rId20"/>
    <p:sldId id="261" r:id="rId21"/>
    <p:sldId id="280"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D69"/>
    <a:srgbClr val="2C1E67"/>
    <a:srgbClr val="FBB344"/>
    <a:srgbClr val="5060AC"/>
    <a:srgbClr val="F9AD00"/>
    <a:srgbClr val="F9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63F07-B44F-6D40-613D-911F590CF7FF}" v="6" dt="2024-03-12T10:04:54.767"/>
    <p1510:client id="{842005EB-4FEB-0165-802C-9514254819A6}" v="5" dt="2024-03-12T10:07:08.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0BB9F-025C-4D55-8A2D-88D1F08C33EA}" type="doc">
      <dgm:prSet loTypeId="urn:microsoft.com/office/officeart/2005/8/layout/chevron2" loCatId="process" qsTypeId="urn:microsoft.com/office/officeart/2005/8/quickstyle/simple5" qsCatId="simple" csTypeId="urn:microsoft.com/office/officeart/2005/8/colors/accent4_1" csCatId="accent4" phldr="1"/>
      <dgm:spPr/>
      <dgm:t>
        <a:bodyPr/>
        <a:lstStyle/>
        <a:p>
          <a:endParaRPr lang="en-GB"/>
        </a:p>
      </dgm:t>
    </dgm:pt>
    <dgm:pt modelId="{BB773F84-E0D8-4ED4-BD08-30D2E8966F59}">
      <dgm:prSet phldrT="[Text]" phldr="0"/>
      <dgm:spPr/>
      <dgm:t>
        <a:bodyPr/>
        <a:lstStyle/>
        <a:p>
          <a:r>
            <a:rPr lang="en-GB" dirty="0">
              <a:latin typeface="Calibri Light" panose="020F0302020204030204"/>
            </a:rPr>
            <a:t>Submission</a:t>
          </a:r>
          <a:endParaRPr lang="en-GB" dirty="0"/>
        </a:p>
      </dgm:t>
    </dgm:pt>
    <dgm:pt modelId="{924C73BC-CFB2-406F-AFDA-A60937D87CC1}" type="parTrans" cxnId="{D18582D6-DC51-429B-936C-C732D6CA1C43}">
      <dgm:prSet/>
      <dgm:spPr/>
      <dgm:t>
        <a:bodyPr/>
        <a:lstStyle/>
        <a:p>
          <a:endParaRPr lang="en-GB"/>
        </a:p>
      </dgm:t>
    </dgm:pt>
    <dgm:pt modelId="{BA10C117-8845-49B3-8D12-931ABC5081FD}" type="sibTrans" cxnId="{D18582D6-DC51-429B-936C-C732D6CA1C43}">
      <dgm:prSet/>
      <dgm:spPr/>
      <dgm:t>
        <a:bodyPr/>
        <a:lstStyle/>
        <a:p>
          <a:endParaRPr lang="en-GB"/>
        </a:p>
      </dgm:t>
    </dgm:pt>
    <dgm:pt modelId="{710EAF81-7267-41F6-9853-12149F33C0A3}">
      <dgm:prSet phldrT="[Text]" phldr="0"/>
      <dgm:spPr/>
      <dgm:t>
        <a:bodyPr/>
        <a:lstStyle/>
        <a:p>
          <a:pPr rtl="0"/>
          <a:r>
            <a:rPr lang="en-GB" dirty="0">
              <a:latin typeface="Calibri Light" panose="020F0302020204030204"/>
            </a:rPr>
            <a:t>Call opens: 8 </a:t>
          </a:r>
          <a:r>
            <a:rPr lang="en-GB" b="1" dirty="0">
              <a:latin typeface="Calibri Light" panose="020F0302020204030204"/>
            </a:rPr>
            <a:t>January, closes 3 April</a:t>
          </a:r>
          <a:endParaRPr lang="en-GB" b="1" dirty="0"/>
        </a:p>
      </dgm:t>
    </dgm:pt>
    <dgm:pt modelId="{B88BA82F-53FD-4758-B985-5456FEC9A22B}" type="parTrans" cxnId="{72CC3E49-7FFF-4D7D-B9BD-6D11FFE9ECFD}">
      <dgm:prSet/>
      <dgm:spPr/>
      <dgm:t>
        <a:bodyPr/>
        <a:lstStyle/>
        <a:p>
          <a:endParaRPr lang="en-GB"/>
        </a:p>
      </dgm:t>
    </dgm:pt>
    <dgm:pt modelId="{EE49C0B0-DA1D-499D-8459-A177AAF9A4BE}" type="sibTrans" cxnId="{72CC3E49-7FFF-4D7D-B9BD-6D11FFE9ECFD}">
      <dgm:prSet/>
      <dgm:spPr/>
      <dgm:t>
        <a:bodyPr/>
        <a:lstStyle/>
        <a:p>
          <a:endParaRPr lang="en-GB"/>
        </a:p>
      </dgm:t>
    </dgm:pt>
    <dgm:pt modelId="{87C390DE-B631-4621-8285-0FE55B9117BC}">
      <dgm:prSet phldrT="[Text]" phldr="0"/>
      <dgm:spPr/>
      <dgm:t>
        <a:bodyPr/>
        <a:lstStyle/>
        <a:p>
          <a:pPr rtl="0"/>
          <a:r>
            <a:rPr lang="en-GB" dirty="0">
              <a:latin typeface="Calibri Light" panose="020F0302020204030204"/>
            </a:rPr>
            <a:t>Submit via online platform managed by </a:t>
          </a:r>
          <a:r>
            <a:rPr lang="en-GB" dirty="0" err="1">
              <a:latin typeface="Calibri Light" panose="020F0302020204030204"/>
            </a:rPr>
            <a:t>D</a:t>
          </a:r>
          <a:r>
            <a:rPr lang="en-GB" b="1" dirty="0" err="1">
              <a:latin typeface="Calibri Light" panose="020F0302020204030204"/>
            </a:rPr>
            <a:t>ocumediaS</a:t>
          </a:r>
          <a:endParaRPr lang="en-GB" b="1" dirty="0" err="1"/>
        </a:p>
      </dgm:t>
    </dgm:pt>
    <dgm:pt modelId="{B3DB49E9-F76D-4F64-BFC8-5CFE309E1AF2}" type="parTrans" cxnId="{6CDCAD81-C166-4640-9605-76CBFDD9E49F}">
      <dgm:prSet/>
      <dgm:spPr/>
      <dgm:t>
        <a:bodyPr/>
        <a:lstStyle/>
        <a:p>
          <a:endParaRPr lang="en-GB"/>
        </a:p>
      </dgm:t>
    </dgm:pt>
    <dgm:pt modelId="{ACDAB256-E39E-4E17-A7CD-AC0928933346}" type="sibTrans" cxnId="{6CDCAD81-C166-4640-9605-76CBFDD9E49F}">
      <dgm:prSet/>
      <dgm:spPr/>
      <dgm:t>
        <a:bodyPr/>
        <a:lstStyle/>
        <a:p>
          <a:endParaRPr lang="en-GB"/>
        </a:p>
      </dgm:t>
    </dgm:pt>
    <dgm:pt modelId="{F7AC980A-9CFD-48C8-9B36-E9F4E799A16A}">
      <dgm:prSet phldrT="[Text]" phldr="0"/>
      <dgm:spPr/>
      <dgm:t>
        <a:bodyPr/>
        <a:lstStyle/>
        <a:p>
          <a:pPr rtl="0"/>
          <a:r>
            <a:rPr lang="en-GB" dirty="0">
              <a:latin typeface="Calibri Light" panose="020F0302020204030204"/>
            </a:rPr>
            <a:t>Review and Moderation</a:t>
          </a:r>
          <a:endParaRPr lang="en-GB" dirty="0"/>
        </a:p>
      </dgm:t>
    </dgm:pt>
    <dgm:pt modelId="{EAED456C-01D6-4FDE-A98D-E220E20F2557}" type="parTrans" cxnId="{060F2CBA-6E83-4B1A-9C52-5D622E71E86D}">
      <dgm:prSet/>
      <dgm:spPr/>
      <dgm:t>
        <a:bodyPr/>
        <a:lstStyle/>
        <a:p>
          <a:endParaRPr lang="en-GB"/>
        </a:p>
      </dgm:t>
    </dgm:pt>
    <dgm:pt modelId="{D3F50391-5F38-47DF-83F6-494299395F4C}" type="sibTrans" cxnId="{060F2CBA-6E83-4B1A-9C52-5D622E71E86D}">
      <dgm:prSet/>
      <dgm:spPr/>
      <dgm:t>
        <a:bodyPr/>
        <a:lstStyle/>
        <a:p>
          <a:endParaRPr lang="en-GB"/>
        </a:p>
      </dgm:t>
    </dgm:pt>
    <dgm:pt modelId="{06231208-327C-48DE-A785-C3716C5C35D9}">
      <dgm:prSet phldrT="[Text]" phldr="0"/>
      <dgm:spPr/>
      <dgm:t>
        <a:bodyPr/>
        <a:lstStyle/>
        <a:p>
          <a:pPr rtl="0"/>
          <a:r>
            <a:rPr lang="en-GB" dirty="0"/>
            <a:t>April –May</a:t>
          </a:r>
          <a:r>
            <a:rPr lang="en-GB" dirty="0">
              <a:latin typeface="Calibri Light" panose="020F0302020204030204"/>
            </a:rPr>
            <a:t> </a:t>
          </a:r>
        </a:p>
      </dgm:t>
    </dgm:pt>
    <dgm:pt modelId="{A03A141B-AF93-4090-9B4C-5DC4154EEE8A}" type="parTrans" cxnId="{1B57E43D-64E5-4679-AAF3-3674A33435CF}">
      <dgm:prSet/>
      <dgm:spPr/>
      <dgm:t>
        <a:bodyPr/>
        <a:lstStyle/>
        <a:p>
          <a:endParaRPr lang="en-GB"/>
        </a:p>
      </dgm:t>
    </dgm:pt>
    <dgm:pt modelId="{A3281567-80BD-4B6B-82B4-C325776F98C6}" type="sibTrans" cxnId="{1B57E43D-64E5-4679-AAF3-3674A33435CF}">
      <dgm:prSet/>
      <dgm:spPr/>
      <dgm:t>
        <a:bodyPr/>
        <a:lstStyle/>
        <a:p>
          <a:endParaRPr lang="en-GB"/>
        </a:p>
      </dgm:t>
    </dgm:pt>
    <dgm:pt modelId="{1CDF0C0E-1DE3-40F1-93A5-7FE6C2C53EDB}">
      <dgm:prSet phldrT="[Text]" phldr="0"/>
      <dgm:spPr/>
      <dgm:t>
        <a:bodyPr/>
        <a:lstStyle/>
        <a:p>
          <a:r>
            <a:rPr lang="en-GB" dirty="0">
              <a:latin typeface="Calibri Light" panose="020F0302020204030204"/>
            </a:rPr>
            <a:t>Outcome</a:t>
          </a:r>
          <a:endParaRPr lang="en-GB" dirty="0"/>
        </a:p>
      </dgm:t>
    </dgm:pt>
    <dgm:pt modelId="{C4E86F4A-BB23-4194-8752-7568DA046E24}" type="parTrans" cxnId="{CDF1F243-8253-44C0-A068-9BD762CBF247}">
      <dgm:prSet/>
      <dgm:spPr/>
      <dgm:t>
        <a:bodyPr/>
        <a:lstStyle/>
        <a:p>
          <a:endParaRPr lang="en-GB"/>
        </a:p>
      </dgm:t>
    </dgm:pt>
    <dgm:pt modelId="{11E9740E-A0FA-4519-A398-CF423C6EFD9C}" type="sibTrans" cxnId="{CDF1F243-8253-44C0-A068-9BD762CBF247}">
      <dgm:prSet/>
      <dgm:spPr/>
      <dgm:t>
        <a:bodyPr/>
        <a:lstStyle/>
        <a:p>
          <a:endParaRPr lang="en-GB"/>
        </a:p>
      </dgm:t>
    </dgm:pt>
    <dgm:pt modelId="{4A472373-2804-4571-917D-A5F0B51D7930}">
      <dgm:prSet phldrT="[Text]" phldr="0"/>
      <dgm:spPr/>
      <dgm:t>
        <a:bodyPr/>
        <a:lstStyle/>
        <a:p>
          <a:pPr rtl="0"/>
          <a:r>
            <a:rPr lang="en-GB" dirty="0">
              <a:latin typeface="Calibri Light" panose="020F0302020204030204"/>
            </a:rPr>
            <a:t>Authors advised by email of outcome of submission</a:t>
          </a:r>
          <a:endParaRPr lang="en-GB" dirty="0"/>
        </a:p>
      </dgm:t>
    </dgm:pt>
    <dgm:pt modelId="{6EB1DDB8-3AEA-41CC-849C-419CC4217BC4}" type="parTrans" cxnId="{9074C591-7081-4494-8ED2-61CB30CB278A}">
      <dgm:prSet/>
      <dgm:spPr/>
      <dgm:t>
        <a:bodyPr/>
        <a:lstStyle/>
        <a:p>
          <a:endParaRPr lang="en-GB"/>
        </a:p>
      </dgm:t>
    </dgm:pt>
    <dgm:pt modelId="{343B0B31-B2E6-4BB2-BB4A-9F4FB3CEAF13}" type="sibTrans" cxnId="{9074C591-7081-4494-8ED2-61CB30CB278A}">
      <dgm:prSet/>
      <dgm:spPr/>
      <dgm:t>
        <a:bodyPr/>
        <a:lstStyle/>
        <a:p>
          <a:endParaRPr lang="en-GB"/>
        </a:p>
      </dgm:t>
    </dgm:pt>
    <dgm:pt modelId="{9A55B247-3829-4DBA-AA62-1B11994F775B}">
      <dgm:prSet phldr="0"/>
      <dgm:spPr/>
      <dgm:t>
        <a:bodyPr/>
        <a:lstStyle/>
        <a:p>
          <a:pPr rtl="0"/>
          <a:r>
            <a:rPr lang="en-GB" dirty="0">
              <a:latin typeface="Calibri Light" panose="020F0302020204030204"/>
            </a:rPr>
            <a:t>Programme</a:t>
          </a:r>
          <a:endParaRPr lang="en-GB" dirty="0"/>
        </a:p>
      </dgm:t>
    </dgm:pt>
    <dgm:pt modelId="{6420948F-F19A-4773-B7EB-827297CC87FD}" type="parTrans" cxnId="{A09DBDF0-84C9-4F5E-9D0B-24EA300189CA}">
      <dgm:prSet/>
      <dgm:spPr/>
      <dgm:t>
        <a:bodyPr/>
        <a:lstStyle/>
        <a:p>
          <a:endParaRPr lang="en-GB"/>
        </a:p>
      </dgm:t>
    </dgm:pt>
    <dgm:pt modelId="{4AC026C7-9D6B-475A-92E5-57216B77FF3F}" type="sibTrans" cxnId="{A09DBDF0-84C9-4F5E-9D0B-24EA300189CA}">
      <dgm:prSet/>
      <dgm:spPr/>
      <dgm:t>
        <a:bodyPr/>
        <a:lstStyle/>
        <a:p>
          <a:endParaRPr lang="en-GB"/>
        </a:p>
      </dgm:t>
    </dgm:pt>
    <dgm:pt modelId="{F6336527-2EEE-4656-9D58-3500A452D005}">
      <dgm:prSet phldr="0"/>
      <dgm:spPr/>
      <dgm:t>
        <a:bodyPr/>
        <a:lstStyle/>
        <a:p>
          <a:pPr rtl="0"/>
          <a:r>
            <a:rPr lang="en-GB" b="1" dirty="0">
              <a:latin typeface="Calibri Light" panose="020F0302020204030204"/>
            </a:rPr>
            <a:t>July - Sept</a:t>
          </a:r>
          <a:endParaRPr lang="en-US" b="1" dirty="0">
            <a:latin typeface="Calibri Light" panose="020F0302020204030204"/>
          </a:endParaRPr>
        </a:p>
      </dgm:t>
    </dgm:pt>
    <dgm:pt modelId="{FED335AA-7091-426C-A169-48CCB6009B99}" type="parTrans" cxnId="{F15D5E90-3D23-4E2A-8578-7CAD5BB9859E}">
      <dgm:prSet/>
      <dgm:spPr/>
      <dgm:t>
        <a:bodyPr/>
        <a:lstStyle/>
        <a:p>
          <a:endParaRPr lang="en-GB"/>
        </a:p>
      </dgm:t>
    </dgm:pt>
    <dgm:pt modelId="{03BCCBD9-15C4-46C0-BA0B-6C9775881529}" type="sibTrans" cxnId="{F15D5E90-3D23-4E2A-8578-7CAD5BB9859E}">
      <dgm:prSet/>
      <dgm:spPr/>
      <dgm:t>
        <a:bodyPr/>
        <a:lstStyle/>
        <a:p>
          <a:endParaRPr lang="en-GB"/>
        </a:p>
      </dgm:t>
    </dgm:pt>
    <dgm:pt modelId="{A094B0DF-43E0-4AAD-84CA-BF80B0E28D08}">
      <dgm:prSet phldr="0"/>
      <dgm:spPr/>
      <dgm:t>
        <a:bodyPr/>
        <a:lstStyle/>
        <a:p>
          <a:pPr rtl="0"/>
          <a:r>
            <a:rPr lang="en-GB" dirty="0">
              <a:latin typeface="Calibri Light" panose="020F0302020204030204"/>
            </a:rPr>
            <a:t>Abstracts with queries sent to Abstract Moderation Group</a:t>
          </a:r>
          <a:endParaRPr lang="en-GB" dirty="0"/>
        </a:p>
      </dgm:t>
    </dgm:pt>
    <dgm:pt modelId="{D7ECA0EB-149D-466C-AFF0-10F6C4247CC6}" type="parTrans" cxnId="{08F289E3-9CB0-4CB2-ABDD-53ADF7A177A5}">
      <dgm:prSet/>
      <dgm:spPr/>
      <dgm:t>
        <a:bodyPr/>
        <a:lstStyle/>
        <a:p>
          <a:endParaRPr lang="en-GB"/>
        </a:p>
      </dgm:t>
    </dgm:pt>
    <dgm:pt modelId="{13677A87-7ADB-4C3D-83B1-FFF2CA5D14AA}" type="sibTrans" cxnId="{08F289E3-9CB0-4CB2-ABDD-53ADF7A177A5}">
      <dgm:prSet/>
      <dgm:spPr/>
      <dgm:t>
        <a:bodyPr/>
        <a:lstStyle/>
        <a:p>
          <a:endParaRPr lang="en-GB"/>
        </a:p>
      </dgm:t>
    </dgm:pt>
    <dgm:pt modelId="{A48A4232-BC90-48DA-ACB4-A7E00DAD85C6}">
      <dgm:prSet phldr="0"/>
      <dgm:spPr/>
      <dgm:t>
        <a:bodyPr/>
        <a:lstStyle/>
        <a:p>
          <a:r>
            <a:rPr lang="en-GB" dirty="0">
              <a:latin typeface="Calibri Light" panose="020F0302020204030204"/>
            </a:rPr>
            <a:t>Abstracts collated and sent to Reviewers to be scored</a:t>
          </a:r>
          <a:endParaRPr lang="en-GB" dirty="0"/>
        </a:p>
      </dgm:t>
    </dgm:pt>
    <dgm:pt modelId="{49987FAF-A710-4070-A2A2-1E407F211937}" type="parTrans" cxnId="{B863E070-3608-43C4-96DF-D53BF9223A7A}">
      <dgm:prSet/>
      <dgm:spPr/>
      <dgm:t>
        <a:bodyPr/>
        <a:lstStyle/>
        <a:p>
          <a:endParaRPr lang="en-GB"/>
        </a:p>
      </dgm:t>
    </dgm:pt>
    <dgm:pt modelId="{87EBBCE2-6E47-4424-BB35-C33252745E4B}" type="sibTrans" cxnId="{B863E070-3608-43C4-96DF-D53BF9223A7A}">
      <dgm:prSet/>
      <dgm:spPr/>
      <dgm:t>
        <a:bodyPr/>
        <a:lstStyle/>
        <a:p>
          <a:endParaRPr lang="en-GB"/>
        </a:p>
      </dgm:t>
    </dgm:pt>
    <dgm:pt modelId="{4969AF4B-A32A-43F9-A988-50A932795639}">
      <dgm:prSet phldr="0"/>
      <dgm:spPr/>
      <dgm:t>
        <a:bodyPr/>
        <a:lstStyle/>
        <a:p>
          <a:pPr rtl="0"/>
          <a:r>
            <a:rPr lang="en-GB" b="1" dirty="0">
              <a:latin typeface="Calibri Light" panose="020F0302020204030204"/>
            </a:rPr>
            <a:t>end May – mid-June</a:t>
          </a:r>
        </a:p>
      </dgm:t>
    </dgm:pt>
    <dgm:pt modelId="{E399F96F-5796-4D62-88C5-162E8EF67DB6}" type="parTrans" cxnId="{2CD04C5B-6278-48AC-8205-E218B1B1EE36}">
      <dgm:prSet/>
      <dgm:spPr/>
      <dgm:t>
        <a:bodyPr/>
        <a:lstStyle/>
        <a:p>
          <a:endParaRPr lang="en-GB"/>
        </a:p>
      </dgm:t>
    </dgm:pt>
    <dgm:pt modelId="{350BCA22-7E50-4187-B5FF-69CD5114EF9C}" type="sibTrans" cxnId="{2CD04C5B-6278-48AC-8205-E218B1B1EE36}">
      <dgm:prSet/>
      <dgm:spPr/>
      <dgm:t>
        <a:bodyPr/>
        <a:lstStyle/>
        <a:p>
          <a:endParaRPr lang="en-GB"/>
        </a:p>
      </dgm:t>
    </dgm:pt>
    <dgm:pt modelId="{AB037A33-4A1E-41C6-9AF6-9B9C53D84656}">
      <dgm:prSet phldr="0"/>
      <dgm:spPr/>
      <dgm:t>
        <a:bodyPr/>
        <a:lstStyle/>
        <a:p>
          <a:pPr rtl="0"/>
          <a:r>
            <a:rPr lang="en-GB" dirty="0">
              <a:latin typeface="Calibri Light" panose="020F0302020204030204"/>
            </a:rPr>
            <a:t>Publication</a:t>
          </a:r>
        </a:p>
      </dgm:t>
    </dgm:pt>
    <dgm:pt modelId="{DBF22D8A-BD77-466A-96D8-4154C17E17E9}" type="parTrans" cxnId="{EE510E55-8C16-463E-92D6-1E97C37A2A2C}">
      <dgm:prSet/>
      <dgm:spPr/>
      <dgm:t>
        <a:bodyPr/>
        <a:lstStyle/>
        <a:p>
          <a:endParaRPr lang="en-GB"/>
        </a:p>
      </dgm:t>
    </dgm:pt>
    <dgm:pt modelId="{6AAE482C-1F64-45F7-9804-38D08471AB67}" type="sibTrans" cxnId="{EE510E55-8C16-463E-92D6-1E97C37A2A2C}">
      <dgm:prSet/>
      <dgm:spPr/>
      <dgm:t>
        <a:bodyPr/>
        <a:lstStyle/>
        <a:p>
          <a:endParaRPr lang="en-GB"/>
        </a:p>
      </dgm:t>
    </dgm:pt>
    <dgm:pt modelId="{8EB0246F-2359-48F1-9DDB-AE213B9BF270}">
      <dgm:prSet phldr="0"/>
      <dgm:spPr/>
      <dgm:t>
        <a:bodyPr/>
        <a:lstStyle/>
        <a:p>
          <a:pPr rtl="0"/>
          <a:r>
            <a:rPr lang="en-GB" b="1" dirty="0">
              <a:latin typeface="Calibri Light" panose="020F0302020204030204"/>
            </a:rPr>
            <a:t>October - December</a:t>
          </a:r>
        </a:p>
      </dgm:t>
    </dgm:pt>
    <dgm:pt modelId="{208A6AF4-8B0B-4195-8AD5-B3396414A7AE}" type="parTrans" cxnId="{71A43FC1-4F3E-4D04-B30D-8D2E0C624D6A}">
      <dgm:prSet/>
      <dgm:spPr/>
      <dgm:t>
        <a:bodyPr/>
        <a:lstStyle/>
        <a:p>
          <a:endParaRPr lang="en-GB"/>
        </a:p>
      </dgm:t>
    </dgm:pt>
    <dgm:pt modelId="{10EE27E5-D97E-4D02-9F5F-32097E9838DE}" type="sibTrans" cxnId="{71A43FC1-4F3E-4D04-B30D-8D2E0C624D6A}">
      <dgm:prSet/>
      <dgm:spPr/>
      <dgm:t>
        <a:bodyPr/>
        <a:lstStyle/>
        <a:p>
          <a:endParaRPr lang="en-GB"/>
        </a:p>
      </dgm:t>
    </dgm:pt>
    <dgm:pt modelId="{C5AD3501-7798-4B59-B6A1-BF11E351CCF9}">
      <dgm:prSet phldr="0"/>
      <dgm:spPr/>
      <dgm:t>
        <a:bodyPr/>
        <a:lstStyle/>
        <a:p>
          <a:pPr rtl="0"/>
          <a:r>
            <a:rPr lang="en-GB" dirty="0">
              <a:latin typeface="Calibri Light" panose="020F0302020204030204"/>
            </a:rPr>
            <a:t>10 – 12</a:t>
          </a:r>
          <a:r>
            <a:rPr lang="en-GB" baseline="30000" dirty="0">
              <a:latin typeface="Calibri Light" panose="020F0302020204030204"/>
            </a:rPr>
            <a:t>th</a:t>
          </a:r>
          <a:r>
            <a:rPr lang="en-GB" dirty="0">
              <a:latin typeface="Calibri Light" panose="020F0302020204030204"/>
            </a:rPr>
            <a:t> October EVENT</a:t>
          </a:r>
        </a:p>
      </dgm:t>
    </dgm:pt>
    <dgm:pt modelId="{45EE1281-F15F-4727-8865-380782A27192}" type="parTrans" cxnId="{D8C3A3C2-44A1-468A-B96A-A088852F2771}">
      <dgm:prSet/>
      <dgm:spPr/>
      <dgm:t>
        <a:bodyPr/>
        <a:lstStyle/>
        <a:p>
          <a:endParaRPr lang="en-GB"/>
        </a:p>
      </dgm:t>
    </dgm:pt>
    <dgm:pt modelId="{DDA8AED7-A36A-49A7-916F-4A4C6E250939}" type="sibTrans" cxnId="{D8C3A3C2-44A1-468A-B96A-A088852F2771}">
      <dgm:prSet/>
      <dgm:spPr/>
      <dgm:t>
        <a:bodyPr/>
        <a:lstStyle/>
        <a:p>
          <a:endParaRPr lang="en-GB"/>
        </a:p>
      </dgm:t>
    </dgm:pt>
    <dgm:pt modelId="{74C3C483-4A46-46D9-BF44-BF4DBFF59C99}">
      <dgm:prSet phldr="0"/>
      <dgm:spPr/>
      <dgm:t>
        <a:bodyPr/>
        <a:lstStyle/>
        <a:p>
          <a:pPr rtl="0"/>
          <a:r>
            <a:rPr lang="en-GB" dirty="0">
              <a:latin typeface="Calibri Light" panose="020F0302020204030204"/>
            </a:rPr>
            <a:t> Abstracts</a:t>
          </a:r>
          <a:r>
            <a:rPr lang="en-GB" dirty="0"/>
            <a:t> to Elsevier.</a:t>
          </a:r>
          <a:r>
            <a:rPr lang="en-GB" dirty="0">
              <a:latin typeface="Calibri Light" panose="020F0302020204030204"/>
            </a:rPr>
            <a:t>  </a:t>
          </a:r>
          <a:r>
            <a:rPr lang="en-GB" dirty="0"/>
            <a:t>Physiotherapy journal conference proceedings</a:t>
          </a:r>
          <a:endParaRPr lang="en-GB" dirty="0">
            <a:latin typeface="Calibri Light" panose="020F0302020204030204"/>
          </a:endParaRPr>
        </a:p>
      </dgm:t>
    </dgm:pt>
    <dgm:pt modelId="{BD7F62BD-92F4-48DE-9991-C014246793FC}" type="parTrans" cxnId="{08C8D616-F662-4309-98A8-D97F0E55FB3C}">
      <dgm:prSet/>
      <dgm:spPr/>
      <dgm:t>
        <a:bodyPr/>
        <a:lstStyle/>
        <a:p>
          <a:endParaRPr lang="en-GB"/>
        </a:p>
      </dgm:t>
    </dgm:pt>
    <dgm:pt modelId="{11D6F413-F482-4145-A131-7395E785B7E9}" type="sibTrans" cxnId="{08C8D616-F662-4309-98A8-D97F0E55FB3C}">
      <dgm:prSet/>
      <dgm:spPr/>
      <dgm:t>
        <a:bodyPr/>
        <a:lstStyle/>
        <a:p>
          <a:endParaRPr lang="en-GB"/>
        </a:p>
      </dgm:t>
    </dgm:pt>
    <dgm:pt modelId="{3DB202FB-3AF2-4EEB-BBB8-C2E7A830BD3B}">
      <dgm:prSet phldr="0"/>
      <dgm:spPr/>
      <dgm:t>
        <a:bodyPr/>
        <a:lstStyle/>
        <a:p>
          <a:r>
            <a:rPr lang="en-GB" dirty="0">
              <a:latin typeface="Calibri Light" panose="020F0302020204030204"/>
            </a:rPr>
            <a:t>Presenter Resources on conference website</a:t>
          </a:r>
          <a:endParaRPr lang="en-GB" dirty="0"/>
        </a:p>
      </dgm:t>
    </dgm:pt>
    <dgm:pt modelId="{4B42F668-2EF7-40B3-91A4-4C8CC40F3E46}" type="parTrans" cxnId="{4A61B857-48F6-4B50-8943-3AD522A039BD}">
      <dgm:prSet/>
      <dgm:spPr/>
      <dgm:t>
        <a:bodyPr/>
        <a:lstStyle/>
        <a:p>
          <a:endParaRPr lang="en-GB"/>
        </a:p>
      </dgm:t>
    </dgm:pt>
    <dgm:pt modelId="{F1134AC3-09B7-40F9-881B-3C038854A2A6}" type="sibTrans" cxnId="{4A61B857-48F6-4B50-8943-3AD522A039BD}">
      <dgm:prSet/>
      <dgm:spPr/>
      <dgm:t>
        <a:bodyPr/>
        <a:lstStyle/>
        <a:p>
          <a:endParaRPr lang="en-GB"/>
        </a:p>
      </dgm:t>
    </dgm:pt>
    <dgm:pt modelId="{0DD66931-6CC4-4041-A411-BFA71D1FBBA0}">
      <dgm:prSet phldr="0"/>
      <dgm:spPr/>
      <dgm:t>
        <a:bodyPr/>
        <a:lstStyle/>
        <a:p>
          <a:pPr rtl="0"/>
          <a:r>
            <a:rPr lang="en-GB" dirty="0">
              <a:latin typeface="Calibri Light" panose="020F0302020204030204"/>
            </a:rPr>
            <a:t>Creating an Outstanding Poster - webinar </a:t>
          </a:r>
          <a:endParaRPr lang="en-GB" dirty="0"/>
        </a:p>
      </dgm:t>
    </dgm:pt>
    <dgm:pt modelId="{7C73B0A0-3692-4EE2-81B6-D122B47A8AE6}" type="sibTrans" cxnId="{D8807A84-4AFB-4C66-B353-624482B01B59}">
      <dgm:prSet/>
      <dgm:spPr/>
      <dgm:t>
        <a:bodyPr/>
        <a:lstStyle/>
        <a:p>
          <a:endParaRPr lang="en-GB"/>
        </a:p>
      </dgm:t>
    </dgm:pt>
    <dgm:pt modelId="{F3617D51-994A-481F-9C59-801C4AD95D74}" type="parTrans" cxnId="{D8807A84-4AFB-4C66-B353-624482B01B59}">
      <dgm:prSet/>
      <dgm:spPr/>
      <dgm:t>
        <a:bodyPr/>
        <a:lstStyle/>
        <a:p>
          <a:endParaRPr lang="en-GB"/>
        </a:p>
      </dgm:t>
    </dgm:pt>
    <dgm:pt modelId="{0C1C9ED3-5C2F-46BC-8443-8DF513D945F1}" type="pres">
      <dgm:prSet presAssocID="{8370BB9F-025C-4D55-8A2D-88D1F08C33EA}" presName="linearFlow" presStyleCnt="0">
        <dgm:presLayoutVars>
          <dgm:dir/>
          <dgm:animLvl val="lvl"/>
          <dgm:resizeHandles val="exact"/>
        </dgm:presLayoutVars>
      </dgm:prSet>
      <dgm:spPr/>
    </dgm:pt>
    <dgm:pt modelId="{26DCC424-A4DC-44B6-B88B-B0569DDFC4B9}" type="pres">
      <dgm:prSet presAssocID="{BB773F84-E0D8-4ED4-BD08-30D2E8966F59}" presName="composite" presStyleCnt="0"/>
      <dgm:spPr/>
    </dgm:pt>
    <dgm:pt modelId="{50E99AD7-102A-43E7-8038-87649854DCAB}" type="pres">
      <dgm:prSet presAssocID="{BB773F84-E0D8-4ED4-BD08-30D2E8966F59}" presName="parentText" presStyleLbl="alignNode1" presStyleIdx="0" presStyleCnt="5">
        <dgm:presLayoutVars>
          <dgm:chMax val="1"/>
          <dgm:bulletEnabled val="1"/>
        </dgm:presLayoutVars>
      </dgm:prSet>
      <dgm:spPr/>
    </dgm:pt>
    <dgm:pt modelId="{E32C2752-8522-4EF5-B6D3-6086FA4D97C5}" type="pres">
      <dgm:prSet presAssocID="{BB773F84-E0D8-4ED4-BD08-30D2E8966F59}" presName="descendantText" presStyleLbl="alignAcc1" presStyleIdx="0" presStyleCnt="5">
        <dgm:presLayoutVars>
          <dgm:bulletEnabled val="1"/>
        </dgm:presLayoutVars>
      </dgm:prSet>
      <dgm:spPr/>
    </dgm:pt>
    <dgm:pt modelId="{C3A5964C-5CF7-4215-AF92-EEF3D5FDBD1B}" type="pres">
      <dgm:prSet presAssocID="{BA10C117-8845-49B3-8D12-931ABC5081FD}" presName="sp" presStyleCnt="0"/>
      <dgm:spPr/>
    </dgm:pt>
    <dgm:pt modelId="{577D1C9C-3DD3-4208-AE6A-5588FD38DC63}" type="pres">
      <dgm:prSet presAssocID="{F7AC980A-9CFD-48C8-9B36-E9F4E799A16A}" presName="composite" presStyleCnt="0"/>
      <dgm:spPr/>
    </dgm:pt>
    <dgm:pt modelId="{419303CF-A035-4002-B1F6-06BBFA0F7DB6}" type="pres">
      <dgm:prSet presAssocID="{F7AC980A-9CFD-48C8-9B36-E9F4E799A16A}" presName="parentText" presStyleLbl="alignNode1" presStyleIdx="1" presStyleCnt="5">
        <dgm:presLayoutVars>
          <dgm:chMax val="1"/>
          <dgm:bulletEnabled val="1"/>
        </dgm:presLayoutVars>
      </dgm:prSet>
      <dgm:spPr/>
    </dgm:pt>
    <dgm:pt modelId="{7AFF0DFD-F9C1-45E6-8E0E-BE348FE1117B}" type="pres">
      <dgm:prSet presAssocID="{F7AC980A-9CFD-48C8-9B36-E9F4E799A16A}" presName="descendantText" presStyleLbl="alignAcc1" presStyleIdx="1" presStyleCnt="5" custLinFactNeighborX="284">
        <dgm:presLayoutVars>
          <dgm:bulletEnabled val="1"/>
        </dgm:presLayoutVars>
      </dgm:prSet>
      <dgm:spPr/>
    </dgm:pt>
    <dgm:pt modelId="{BEC6CB74-5CCC-4FA0-A873-E8F9966A6894}" type="pres">
      <dgm:prSet presAssocID="{D3F50391-5F38-47DF-83F6-494299395F4C}" presName="sp" presStyleCnt="0"/>
      <dgm:spPr/>
    </dgm:pt>
    <dgm:pt modelId="{5F6DD332-57A3-4C47-9086-FDDE4BF34406}" type="pres">
      <dgm:prSet presAssocID="{1CDF0C0E-1DE3-40F1-93A5-7FE6C2C53EDB}" presName="composite" presStyleCnt="0"/>
      <dgm:spPr/>
    </dgm:pt>
    <dgm:pt modelId="{2026ECBC-E20A-4FEA-84BD-262624DB59E8}" type="pres">
      <dgm:prSet presAssocID="{1CDF0C0E-1DE3-40F1-93A5-7FE6C2C53EDB}" presName="parentText" presStyleLbl="alignNode1" presStyleIdx="2" presStyleCnt="5" custLinFactNeighborX="4560" custLinFactNeighborY="-798">
        <dgm:presLayoutVars>
          <dgm:chMax val="1"/>
          <dgm:bulletEnabled val="1"/>
        </dgm:presLayoutVars>
      </dgm:prSet>
      <dgm:spPr/>
    </dgm:pt>
    <dgm:pt modelId="{459BD159-C8E3-4A90-B182-989AEA72E574}" type="pres">
      <dgm:prSet presAssocID="{1CDF0C0E-1DE3-40F1-93A5-7FE6C2C53EDB}" presName="descendantText" presStyleLbl="alignAcc1" presStyleIdx="2" presStyleCnt="5">
        <dgm:presLayoutVars>
          <dgm:bulletEnabled val="1"/>
        </dgm:presLayoutVars>
      </dgm:prSet>
      <dgm:spPr/>
    </dgm:pt>
    <dgm:pt modelId="{2D3F0134-1B31-4BC1-8027-22FA1C3A446E}" type="pres">
      <dgm:prSet presAssocID="{11E9740E-A0FA-4519-A398-CF423C6EFD9C}" presName="sp" presStyleCnt="0"/>
      <dgm:spPr/>
    </dgm:pt>
    <dgm:pt modelId="{7CF59C13-732F-45A3-AE8C-9871E7858CEF}" type="pres">
      <dgm:prSet presAssocID="{9A55B247-3829-4DBA-AA62-1B11994F775B}" presName="composite" presStyleCnt="0"/>
      <dgm:spPr/>
    </dgm:pt>
    <dgm:pt modelId="{FC4152E8-BCD6-4D4D-AF8A-14519183352D}" type="pres">
      <dgm:prSet presAssocID="{9A55B247-3829-4DBA-AA62-1B11994F775B}" presName="parentText" presStyleLbl="alignNode1" presStyleIdx="3" presStyleCnt="5">
        <dgm:presLayoutVars>
          <dgm:chMax val="1"/>
          <dgm:bulletEnabled val="1"/>
        </dgm:presLayoutVars>
      </dgm:prSet>
      <dgm:spPr/>
    </dgm:pt>
    <dgm:pt modelId="{98F6EE86-8723-453C-862B-1E5290D3EB80}" type="pres">
      <dgm:prSet presAssocID="{9A55B247-3829-4DBA-AA62-1B11994F775B}" presName="descendantText" presStyleLbl="alignAcc1" presStyleIdx="3" presStyleCnt="5">
        <dgm:presLayoutVars>
          <dgm:bulletEnabled val="1"/>
        </dgm:presLayoutVars>
      </dgm:prSet>
      <dgm:spPr/>
    </dgm:pt>
    <dgm:pt modelId="{E10F4B43-F570-4E97-B138-61E7B8C4954E}" type="pres">
      <dgm:prSet presAssocID="{4AC026C7-9D6B-475A-92E5-57216B77FF3F}" presName="sp" presStyleCnt="0"/>
      <dgm:spPr/>
    </dgm:pt>
    <dgm:pt modelId="{FBA9E7D5-B0A6-46D6-99FC-B857E8004A8B}" type="pres">
      <dgm:prSet presAssocID="{AB037A33-4A1E-41C6-9AF6-9B9C53D84656}" presName="composite" presStyleCnt="0"/>
      <dgm:spPr/>
    </dgm:pt>
    <dgm:pt modelId="{FBDEE4ED-32E1-452A-A157-CDD5874BA3F2}" type="pres">
      <dgm:prSet presAssocID="{AB037A33-4A1E-41C6-9AF6-9B9C53D84656}" presName="parentText" presStyleLbl="alignNode1" presStyleIdx="4" presStyleCnt="5">
        <dgm:presLayoutVars>
          <dgm:chMax val="1"/>
          <dgm:bulletEnabled val="1"/>
        </dgm:presLayoutVars>
      </dgm:prSet>
      <dgm:spPr/>
    </dgm:pt>
    <dgm:pt modelId="{54A9AB7F-CD9F-4884-BB79-AA17DC839BD3}" type="pres">
      <dgm:prSet presAssocID="{AB037A33-4A1E-41C6-9AF6-9B9C53D84656}" presName="descendantText" presStyleLbl="alignAcc1" presStyleIdx="4" presStyleCnt="5" custLinFactNeighborX="377" custLinFactNeighborY="1168">
        <dgm:presLayoutVars>
          <dgm:bulletEnabled val="1"/>
        </dgm:presLayoutVars>
      </dgm:prSet>
      <dgm:spPr/>
    </dgm:pt>
  </dgm:ptLst>
  <dgm:cxnLst>
    <dgm:cxn modelId="{622B1906-F6E8-4297-8FD0-0481C7F6FDA3}" type="presOf" srcId="{BB773F84-E0D8-4ED4-BD08-30D2E8966F59}" destId="{50E99AD7-102A-43E7-8038-87649854DCAB}" srcOrd="0" destOrd="0" presId="urn:microsoft.com/office/officeart/2005/8/layout/chevron2"/>
    <dgm:cxn modelId="{3E62EA08-9EF0-4A1C-A0F8-2F46FAC95148}" type="presOf" srcId="{0DD66931-6CC4-4041-A411-BFA71D1FBBA0}" destId="{98F6EE86-8723-453C-862B-1E5290D3EB80}" srcOrd="0" destOrd="1" presId="urn:microsoft.com/office/officeart/2005/8/layout/chevron2"/>
    <dgm:cxn modelId="{08C8D616-F662-4309-98A8-D97F0E55FB3C}" srcId="{AB037A33-4A1E-41C6-9AF6-9B9C53D84656}" destId="{74C3C483-4A46-46D9-BF44-BF4DBFF59C99}" srcOrd="2" destOrd="0" parTransId="{BD7F62BD-92F4-48DE-9991-C014246793FC}" sibTransId="{11D6F413-F482-4145-A131-7395E785B7E9}"/>
    <dgm:cxn modelId="{1BDF3D2B-ED3F-4876-AFC6-3BEBE1448BC1}" type="presOf" srcId="{74C3C483-4A46-46D9-BF44-BF4DBFF59C99}" destId="{54A9AB7F-CD9F-4884-BB79-AA17DC839BD3}" srcOrd="0" destOrd="2" presId="urn:microsoft.com/office/officeart/2005/8/layout/chevron2"/>
    <dgm:cxn modelId="{6797AB32-ACC6-4F19-9E70-E745A196EB7A}" type="presOf" srcId="{710EAF81-7267-41F6-9853-12149F33C0A3}" destId="{E32C2752-8522-4EF5-B6D3-6086FA4D97C5}" srcOrd="0" destOrd="0" presId="urn:microsoft.com/office/officeart/2005/8/layout/chevron2"/>
    <dgm:cxn modelId="{1B57E43D-64E5-4679-AAF3-3674A33435CF}" srcId="{F7AC980A-9CFD-48C8-9B36-E9F4E799A16A}" destId="{06231208-327C-48DE-A785-C3716C5C35D9}" srcOrd="0" destOrd="0" parTransId="{A03A141B-AF93-4090-9B4C-5DC4154EEE8A}" sibTransId="{A3281567-80BD-4B6B-82B4-C325776F98C6}"/>
    <dgm:cxn modelId="{2CD04C5B-6278-48AC-8205-E218B1B1EE36}" srcId="{1CDF0C0E-1DE3-40F1-93A5-7FE6C2C53EDB}" destId="{4969AF4B-A32A-43F9-A988-50A932795639}" srcOrd="0" destOrd="0" parTransId="{E399F96F-5796-4D62-88C5-162E8EF67DB6}" sibTransId="{350BCA22-7E50-4187-B5FF-69CD5114EF9C}"/>
    <dgm:cxn modelId="{FD0AF45C-9C49-45FD-B8A1-4997376E822D}" type="presOf" srcId="{8EB0246F-2359-48F1-9DDB-AE213B9BF270}" destId="{54A9AB7F-CD9F-4884-BB79-AA17DC839BD3}" srcOrd="0" destOrd="0" presId="urn:microsoft.com/office/officeart/2005/8/layout/chevron2"/>
    <dgm:cxn modelId="{CDF1F243-8253-44C0-A068-9BD762CBF247}" srcId="{8370BB9F-025C-4D55-8A2D-88D1F08C33EA}" destId="{1CDF0C0E-1DE3-40F1-93A5-7FE6C2C53EDB}" srcOrd="2" destOrd="0" parTransId="{C4E86F4A-BB23-4194-8752-7568DA046E24}" sibTransId="{11E9740E-A0FA-4519-A398-CF423C6EFD9C}"/>
    <dgm:cxn modelId="{B91AFA64-8963-4720-BFD7-66A241F97E7F}" type="presOf" srcId="{A094B0DF-43E0-4AAD-84CA-BF80B0E28D08}" destId="{7AFF0DFD-F9C1-45E6-8E0E-BE348FE1117B}" srcOrd="0" destOrd="2" presId="urn:microsoft.com/office/officeart/2005/8/layout/chevron2"/>
    <dgm:cxn modelId="{BE85BF45-4580-4A22-9493-719B68582E67}" type="presOf" srcId="{4969AF4B-A32A-43F9-A988-50A932795639}" destId="{459BD159-C8E3-4A90-B182-989AEA72E574}" srcOrd="0" destOrd="0" presId="urn:microsoft.com/office/officeart/2005/8/layout/chevron2"/>
    <dgm:cxn modelId="{72CC3E49-7FFF-4D7D-B9BD-6D11FFE9ECFD}" srcId="{BB773F84-E0D8-4ED4-BD08-30D2E8966F59}" destId="{710EAF81-7267-41F6-9853-12149F33C0A3}" srcOrd="0" destOrd="0" parTransId="{B88BA82F-53FD-4758-B985-5456FEC9A22B}" sibTransId="{EE49C0B0-DA1D-499D-8459-A177AAF9A4BE}"/>
    <dgm:cxn modelId="{B863E070-3608-43C4-96DF-D53BF9223A7A}" srcId="{F7AC980A-9CFD-48C8-9B36-E9F4E799A16A}" destId="{A48A4232-BC90-48DA-ACB4-A7E00DAD85C6}" srcOrd="1" destOrd="0" parTransId="{49987FAF-A710-4070-A2A2-1E407F211937}" sibTransId="{87EBBCE2-6E47-4424-BB35-C33252745E4B}"/>
    <dgm:cxn modelId="{EE510E55-8C16-463E-92D6-1E97C37A2A2C}" srcId="{8370BB9F-025C-4D55-8A2D-88D1F08C33EA}" destId="{AB037A33-4A1E-41C6-9AF6-9B9C53D84656}" srcOrd="4" destOrd="0" parTransId="{DBF22D8A-BD77-466A-96D8-4154C17E17E9}" sibTransId="{6AAE482C-1F64-45F7-9804-38D08471AB67}"/>
    <dgm:cxn modelId="{4A61B857-48F6-4B50-8943-3AD522A039BD}" srcId="{9A55B247-3829-4DBA-AA62-1B11994F775B}" destId="{3DB202FB-3AF2-4EEB-BBB8-C2E7A830BD3B}" srcOrd="2" destOrd="0" parTransId="{4B42F668-2EF7-40B3-91A4-4C8CC40F3E46}" sibTransId="{F1134AC3-09B7-40F9-881B-3C038854A2A6}"/>
    <dgm:cxn modelId="{892ABF57-0981-49C1-8B6D-5010FF94756B}" type="presOf" srcId="{F6336527-2EEE-4656-9D58-3500A452D005}" destId="{98F6EE86-8723-453C-862B-1E5290D3EB80}" srcOrd="0" destOrd="0" presId="urn:microsoft.com/office/officeart/2005/8/layout/chevron2"/>
    <dgm:cxn modelId="{DF1EEC80-4722-47B7-BB8D-1564DC530C27}" type="presOf" srcId="{06231208-327C-48DE-A785-C3716C5C35D9}" destId="{7AFF0DFD-F9C1-45E6-8E0E-BE348FE1117B}" srcOrd="0" destOrd="0" presId="urn:microsoft.com/office/officeart/2005/8/layout/chevron2"/>
    <dgm:cxn modelId="{6CDCAD81-C166-4640-9605-76CBFDD9E49F}" srcId="{BB773F84-E0D8-4ED4-BD08-30D2E8966F59}" destId="{87C390DE-B631-4621-8285-0FE55B9117BC}" srcOrd="1" destOrd="0" parTransId="{B3DB49E9-F76D-4F64-BFC8-5CFE309E1AF2}" sibTransId="{ACDAB256-E39E-4E17-A7CD-AC0928933346}"/>
    <dgm:cxn modelId="{D8807A84-4AFB-4C66-B353-624482B01B59}" srcId="{9A55B247-3829-4DBA-AA62-1B11994F775B}" destId="{0DD66931-6CC4-4041-A411-BFA71D1FBBA0}" srcOrd="1" destOrd="0" parTransId="{F3617D51-994A-481F-9C59-801C4AD95D74}" sibTransId="{7C73B0A0-3692-4EE2-81B6-D122B47A8AE6}"/>
    <dgm:cxn modelId="{F15D5E90-3D23-4E2A-8578-7CAD5BB9859E}" srcId="{9A55B247-3829-4DBA-AA62-1B11994F775B}" destId="{F6336527-2EEE-4656-9D58-3500A452D005}" srcOrd="0" destOrd="0" parTransId="{FED335AA-7091-426C-A169-48CCB6009B99}" sibTransId="{03BCCBD9-15C4-46C0-BA0B-6C9775881529}"/>
    <dgm:cxn modelId="{9074C591-7081-4494-8ED2-61CB30CB278A}" srcId="{1CDF0C0E-1DE3-40F1-93A5-7FE6C2C53EDB}" destId="{4A472373-2804-4571-917D-A5F0B51D7930}" srcOrd="1" destOrd="0" parTransId="{6EB1DDB8-3AEA-41CC-849C-419CC4217BC4}" sibTransId="{343B0B31-B2E6-4BB2-BB4A-9F4FB3CEAF13}"/>
    <dgm:cxn modelId="{8C9AF99B-89B6-4422-B1E4-29D26A12A723}" type="presOf" srcId="{4A472373-2804-4571-917D-A5F0B51D7930}" destId="{459BD159-C8E3-4A90-B182-989AEA72E574}" srcOrd="0" destOrd="1" presId="urn:microsoft.com/office/officeart/2005/8/layout/chevron2"/>
    <dgm:cxn modelId="{1ED002A9-C5D2-4B51-887C-E0C44EC1DC9C}" type="presOf" srcId="{9A55B247-3829-4DBA-AA62-1B11994F775B}" destId="{FC4152E8-BCD6-4D4D-AF8A-14519183352D}" srcOrd="0" destOrd="0" presId="urn:microsoft.com/office/officeart/2005/8/layout/chevron2"/>
    <dgm:cxn modelId="{49E831A9-83CA-47AB-810C-8F3BAF618921}" type="presOf" srcId="{8370BB9F-025C-4D55-8A2D-88D1F08C33EA}" destId="{0C1C9ED3-5C2F-46BC-8443-8DF513D945F1}" srcOrd="0" destOrd="0" presId="urn:microsoft.com/office/officeart/2005/8/layout/chevron2"/>
    <dgm:cxn modelId="{2BAF6EB4-6301-4201-A9BC-0365ABE127BA}" type="presOf" srcId="{87C390DE-B631-4621-8285-0FE55B9117BC}" destId="{E32C2752-8522-4EF5-B6D3-6086FA4D97C5}" srcOrd="0" destOrd="1" presId="urn:microsoft.com/office/officeart/2005/8/layout/chevron2"/>
    <dgm:cxn modelId="{060F2CBA-6E83-4B1A-9C52-5D622E71E86D}" srcId="{8370BB9F-025C-4D55-8A2D-88D1F08C33EA}" destId="{F7AC980A-9CFD-48C8-9B36-E9F4E799A16A}" srcOrd="1" destOrd="0" parTransId="{EAED456C-01D6-4FDE-A98D-E220E20F2557}" sibTransId="{D3F50391-5F38-47DF-83F6-494299395F4C}"/>
    <dgm:cxn modelId="{C0A3C2BB-FC85-44EC-B18D-2B3FE84A38B7}" type="presOf" srcId="{C5AD3501-7798-4B59-B6A1-BF11E351CCF9}" destId="{54A9AB7F-CD9F-4884-BB79-AA17DC839BD3}" srcOrd="0" destOrd="1" presId="urn:microsoft.com/office/officeart/2005/8/layout/chevron2"/>
    <dgm:cxn modelId="{71A43FC1-4F3E-4D04-B30D-8D2E0C624D6A}" srcId="{AB037A33-4A1E-41C6-9AF6-9B9C53D84656}" destId="{8EB0246F-2359-48F1-9DDB-AE213B9BF270}" srcOrd="0" destOrd="0" parTransId="{208A6AF4-8B0B-4195-8AD5-B3396414A7AE}" sibTransId="{10EE27E5-D97E-4D02-9F5F-32097E9838DE}"/>
    <dgm:cxn modelId="{D8C3A3C2-44A1-468A-B96A-A088852F2771}" srcId="{AB037A33-4A1E-41C6-9AF6-9B9C53D84656}" destId="{C5AD3501-7798-4B59-B6A1-BF11E351CCF9}" srcOrd="1" destOrd="0" parTransId="{45EE1281-F15F-4727-8865-380782A27192}" sibTransId="{DDA8AED7-A36A-49A7-916F-4A4C6E250939}"/>
    <dgm:cxn modelId="{08D978D4-FDBD-4555-B6CE-26967FB624CA}" type="presOf" srcId="{1CDF0C0E-1DE3-40F1-93A5-7FE6C2C53EDB}" destId="{2026ECBC-E20A-4FEA-84BD-262624DB59E8}" srcOrd="0" destOrd="0" presId="urn:microsoft.com/office/officeart/2005/8/layout/chevron2"/>
    <dgm:cxn modelId="{D18582D6-DC51-429B-936C-C732D6CA1C43}" srcId="{8370BB9F-025C-4D55-8A2D-88D1F08C33EA}" destId="{BB773F84-E0D8-4ED4-BD08-30D2E8966F59}" srcOrd="0" destOrd="0" parTransId="{924C73BC-CFB2-406F-AFDA-A60937D87CC1}" sibTransId="{BA10C117-8845-49B3-8D12-931ABC5081FD}"/>
    <dgm:cxn modelId="{FDD833D7-1EDD-4CC1-898F-F67C6DDB008B}" type="presOf" srcId="{AB037A33-4A1E-41C6-9AF6-9B9C53D84656}" destId="{FBDEE4ED-32E1-452A-A157-CDD5874BA3F2}" srcOrd="0" destOrd="0" presId="urn:microsoft.com/office/officeart/2005/8/layout/chevron2"/>
    <dgm:cxn modelId="{3566C3D9-09B4-47FA-8EC2-47504B0FB5B7}" type="presOf" srcId="{A48A4232-BC90-48DA-ACB4-A7E00DAD85C6}" destId="{7AFF0DFD-F9C1-45E6-8E0E-BE348FE1117B}" srcOrd="0" destOrd="1" presId="urn:microsoft.com/office/officeart/2005/8/layout/chevron2"/>
    <dgm:cxn modelId="{08F289E3-9CB0-4CB2-ABDD-53ADF7A177A5}" srcId="{F7AC980A-9CFD-48C8-9B36-E9F4E799A16A}" destId="{A094B0DF-43E0-4AAD-84CA-BF80B0E28D08}" srcOrd="2" destOrd="0" parTransId="{D7ECA0EB-149D-466C-AFF0-10F6C4247CC6}" sibTransId="{13677A87-7ADB-4C3D-83B1-FFF2CA5D14AA}"/>
    <dgm:cxn modelId="{A15A23EA-C928-40B4-B6BC-45D01EA479B5}" type="presOf" srcId="{3DB202FB-3AF2-4EEB-BBB8-C2E7A830BD3B}" destId="{98F6EE86-8723-453C-862B-1E5290D3EB80}" srcOrd="0" destOrd="2" presId="urn:microsoft.com/office/officeart/2005/8/layout/chevron2"/>
    <dgm:cxn modelId="{A09DBDF0-84C9-4F5E-9D0B-24EA300189CA}" srcId="{8370BB9F-025C-4D55-8A2D-88D1F08C33EA}" destId="{9A55B247-3829-4DBA-AA62-1B11994F775B}" srcOrd="3" destOrd="0" parTransId="{6420948F-F19A-4773-B7EB-827297CC87FD}" sibTransId="{4AC026C7-9D6B-475A-92E5-57216B77FF3F}"/>
    <dgm:cxn modelId="{E7A588F5-F265-4CC8-AAEB-C0940C900FE0}" type="presOf" srcId="{F7AC980A-9CFD-48C8-9B36-E9F4E799A16A}" destId="{419303CF-A035-4002-B1F6-06BBFA0F7DB6}" srcOrd="0" destOrd="0" presId="urn:microsoft.com/office/officeart/2005/8/layout/chevron2"/>
    <dgm:cxn modelId="{181819ED-9A00-459E-89FE-53A3F59BA2EE}" type="presParOf" srcId="{0C1C9ED3-5C2F-46BC-8443-8DF513D945F1}" destId="{26DCC424-A4DC-44B6-B88B-B0569DDFC4B9}" srcOrd="0" destOrd="0" presId="urn:microsoft.com/office/officeart/2005/8/layout/chevron2"/>
    <dgm:cxn modelId="{2334333F-4F08-4BA3-B470-C8AC5EE42604}" type="presParOf" srcId="{26DCC424-A4DC-44B6-B88B-B0569DDFC4B9}" destId="{50E99AD7-102A-43E7-8038-87649854DCAB}" srcOrd="0" destOrd="0" presId="urn:microsoft.com/office/officeart/2005/8/layout/chevron2"/>
    <dgm:cxn modelId="{A1F5CA14-DA61-4D51-8D16-58DAA5D7D77D}" type="presParOf" srcId="{26DCC424-A4DC-44B6-B88B-B0569DDFC4B9}" destId="{E32C2752-8522-4EF5-B6D3-6086FA4D97C5}" srcOrd="1" destOrd="0" presId="urn:microsoft.com/office/officeart/2005/8/layout/chevron2"/>
    <dgm:cxn modelId="{F02BD54C-8C87-4B86-BBC9-F13BF2086938}" type="presParOf" srcId="{0C1C9ED3-5C2F-46BC-8443-8DF513D945F1}" destId="{C3A5964C-5CF7-4215-AF92-EEF3D5FDBD1B}" srcOrd="1" destOrd="0" presId="urn:microsoft.com/office/officeart/2005/8/layout/chevron2"/>
    <dgm:cxn modelId="{6312E784-968E-4F48-BCAB-DB14F8960D6D}" type="presParOf" srcId="{0C1C9ED3-5C2F-46BC-8443-8DF513D945F1}" destId="{577D1C9C-3DD3-4208-AE6A-5588FD38DC63}" srcOrd="2" destOrd="0" presId="urn:microsoft.com/office/officeart/2005/8/layout/chevron2"/>
    <dgm:cxn modelId="{A9C0BD09-BD41-43C6-BC6C-D20272053FFA}" type="presParOf" srcId="{577D1C9C-3DD3-4208-AE6A-5588FD38DC63}" destId="{419303CF-A035-4002-B1F6-06BBFA0F7DB6}" srcOrd="0" destOrd="0" presId="urn:microsoft.com/office/officeart/2005/8/layout/chevron2"/>
    <dgm:cxn modelId="{76E96284-6E62-4BA3-A85F-6C4D46BAE567}" type="presParOf" srcId="{577D1C9C-3DD3-4208-AE6A-5588FD38DC63}" destId="{7AFF0DFD-F9C1-45E6-8E0E-BE348FE1117B}" srcOrd="1" destOrd="0" presId="urn:microsoft.com/office/officeart/2005/8/layout/chevron2"/>
    <dgm:cxn modelId="{BF04402F-79A9-450C-ABAC-E941E54124EE}" type="presParOf" srcId="{0C1C9ED3-5C2F-46BC-8443-8DF513D945F1}" destId="{BEC6CB74-5CCC-4FA0-A873-E8F9966A6894}" srcOrd="3" destOrd="0" presId="urn:microsoft.com/office/officeart/2005/8/layout/chevron2"/>
    <dgm:cxn modelId="{4F84BDD8-1C48-4632-8162-615616A4878A}" type="presParOf" srcId="{0C1C9ED3-5C2F-46BC-8443-8DF513D945F1}" destId="{5F6DD332-57A3-4C47-9086-FDDE4BF34406}" srcOrd="4" destOrd="0" presId="urn:microsoft.com/office/officeart/2005/8/layout/chevron2"/>
    <dgm:cxn modelId="{869F7BB2-FD5E-4292-9D2C-AC6C14D7A9EC}" type="presParOf" srcId="{5F6DD332-57A3-4C47-9086-FDDE4BF34406}" destId="{2026ECBC-E20A-4FEA-84BD-262624DB59E8}" srcOrd="0" destOrd="0" presId="urn:microsoft.com/office/officeart/2005/8/layout/chevron2"/>
    <dgm:cxn modelId="{A05FFF35-A7FF-4349-B76E-B50F865DE73D}" type="presParOf" srcId="{5F6DD332-57A3-4C47-9086-FDDE4BF34406}" destId="{459BD159-C8E3-4A90-B182-989AEA72E574}" srcOrd="1" destOrd="0" presId="urn:microsoft.com/office/officeart/2005/8/layout/chevron2"/>
    <dgm:cxn modelId="{068070DF-62B2-4C64-99E2-975B9E40CE06}" type="presParOf" srcId="{0C1C9ED3-5C2F-46BC-8443-8DF513D945F1}" destId="{2D3F0134-1B31-4BC1-8027-22FA1C3A446E}" srcOrd="5" destOrd="0" presId="urn:microsoft.com/office/officeart/2005/8/layout/chevron2"/>
    <dgm:cxn modelId="{75B9F0C9-89FC-4D23-9BBC-F5370F2D5618}" type="presParOf" srcId="{0C1C9ED3-5C2F-46BC-8443-8DF513D945F1}" destId="{7CF59C13-732F-45A3-AE8C-9871E7858CEF}" srcOrd="6" destOrd="0" presId="urn:microsoft.com/office/officeart/2005/8/layout/chevron2"/>
    <dgm:cxn modelId="{BA8581C3-C5BA-4AE0-A15D-48E3DC9444D7}" type="presParOf" srcId="{7CF59C13-732F-45A3-AE8C-9871E7858CEF}" destId="{FC4152E8-BCD6-4D4D-AF8A-14519183352D}" srcOrd="0" destOrd="0" presId="urn:microsoft.com/office/officeart/2005/8/layout/chevron2"/>
    <dgm:cxn modelId="{8CEB4254-1450-4DF7-AF27-B446D4F462C2}" type="presParOf" srcId="{7CF59C13-732F-45A3-AE8C-9871E7858CEF}" destId="{98F6EE86-8723-453C-862B-1E5290D3EB80}" srcOrd="1" destOrd="0" presId="urn:microsoft.com/office/officeart/2005/8/layout/chevron2"/>
    <dgm:cxn modelId="{9EF5033C-60EB-4812-8E3A-E39812878F4D}" type="presParOf" srcId="{0C1C9ED3-5C2F-46BC-8443-8DF513D945F1}" destId="{E10F4B43-F570-4E97-B138-61E7B8C4954E}" srcOrd="7" destOrd="0" presId="urn:microsoft.com/office/officeart/2005/8/layout/chevron2"/>
    <dgm:cxn modelId="{617B2974-EDF6-4A4A-8AFF-E862CFBF53C8}" type="presParOf" srcId="{0C1C9ED3-5C2F-46BC-8443-8DF513D945F1}" destId="{FBA9E7D5-B0A6-46D6-99FC-B857E8004A8B}" srcOrd="8" destOrd="0" presId="urn:microsoft.com/office/officeart/2005/8/layout/chevron2"/>
    <dgm:cxn modelId="{005E848B-2972-41FE-A15D-63689E886CE7}" type="presParOf" srcId="{FBA9E7D5-B0A6-46D6-99FC-B857E8004A8B}" destId="{FBDEE4ED-32E1-452A-A157-CDD5874BA3F2}" srcOrd="0" destOrd="0" presId="urn:microsoft.com/office/officeart/2005/8/layout/chevron2"/>
    <dgm:cxn modelId="{CD4BD12A-EC61-49E7-A67B-91A778F6B678}" type="presParOf" srcId="{FBA9E7D5-B0A6-46D6-99FC-B857E8004A8B}" destId="{54A9AB7F-CD9F-4884-BB79-AA17DC839BD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99AD7-102A-43E7-8038-87649854DCAB}">
      <dsp:nvSpPr>
        <dsp:cNvPr id="0" name=""/>
        <dsp:cNvSpPr/>
      </dsp:nvSpPr>
      <dsp:spPr>
        <a:xfrm rot="5400000">
          <a:off x="-212022" y="215540"/>
          <a:ext cx="1413481" cy="9894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4">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a:rPr>
            <a:t>Submission</a:t>
          </a:r>
          <a:endParaRPr lang="en-GB" sz="1400" kern="1200" dirty="0"/>
        </a:p>
      </dsp:txBody>
      <dsp:txXfrm rot="-5400000">
        <a:off x="1" y="498237"/>
        <a:ext cx="989437" cy="424044"/>
      </dsp:txXfrm>
    </dsp:sp>
    <dsp:sp modelId="{E32C2752-8522-4EF5-B6D3-6086FA4D97C5}">
      <dsp:nvSpPr>
        <dsp:cNvPr id="0" name=""/>
        <dsp:cNvSpPr/>
      </dsp:nvSpPr>
      <dsp:spPr>
        <a:xfrm rot="5400000">
          <a:off x="4058619" y="-3065664"/>
          <a:ext cx="918763" cy="7057126"/>
        </a:xfrm>
        <a:prstGeom prst="round2Same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a:latin typeface="Calibri Light" panose="020F0302020204030204"/>
            </a:rPr>
            <a:t>Call opens: 8 </a:t>
          </a:r>
          <a:r>
            <a:rPr lang="en-GB" sz="1700" b="1" kern="1200" dirty="0">
              <a:latin typeface="Calibri Light" panose="020F0302020204030204"/>
            </a:rPr>
            <a:t>January, closes 3 April</a:t>
          </a:r>
          <a:endParaRPr lang="en-GB" sz="1700" b="1" kern="1200" dirty="0"/>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Submit via online platform managed by </a:t>
          </a:r>
          <a:r>
            <a:rPr lang="en-GB" sz="1700" kern="1200" dirty="0" err="1">
              <a:latin typeface="Calibri Light" panose="020F0302020204030204"/>
            </a:rPr>
            <a:t>D</a:t>
          </a:r>
          <a:r>
            <a:rPr lang="en-GB" sz="1700" b="1" kern="1200" dirty="0" err="1">
              <a:latin typeface="Calibri Light" panose="020F0302020204030204"/>
            </a:rPr>
            <a:t>ocumediaS</a:t>
          </a:r>
          <a:endParaRPr lang="en-GB" sz="1700" b="1" kern="1200" dirty="0" err="1"/>
        </a:p>
      </dsp:txBody>
      <dsp:txXfrm rot="-5400000">
        <a:off x="989438" y="48367"/>
        <a:ext cx="7012276" cy="829063"/>
      </dsp:txXfrm>
    </dsp:sp>
    <dsp:sp modelId="{419303CF-A035-4002-B1F6-06BBFA0F7DB6}">
      <dsp:nvSpPr>
        <dsp:cNvPr id="0" name=""/>
        <dsp:cNvSpPr/>
      </dsp:nvSpPr>
      <dsp:spPr>
        <a:xfrm rot="5400000">
          <a:off x="-212022" y="1514588"/>
          <a:ext cx="1413481" cy="9894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4">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Review and Moderation</a:t>
          </a:r>
          <a:endParaRPr lang="en-GB" sz="1400" kern="1200" dirty="0"/>
        </a:p>
      </dsp:txBody>
      <dsp:txXfrm rot="-5400000">
        <a:off x="1" y="1797285"/>
        <a:ext cx="989437" cy="424044"/>
      </dsp:txXfrm>
    </dsp:sp>
    <dsp:sp modelId="{7AFF0DFD-F9C1-45E6-8E0E-BE348FE1117B}">
      <dsp:nvSpPr>
        <dsp:cNvPr id="0" name=""/>
        <dsp:cNvSpPr/>
      </dsp:nvSpPr>
      <dsp:spPr>
        <a:xfrm rot="5400000">
          <a:off x="4058619" y="-1766615"/>
          <a:ext cx="918763" cy="7057126"/>
        </a:xfrm>
        <a:prstGeom prst="round2Same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kern="1200" dirty="0"/>
            <a:t>April –May</a:t>
          </a:r>
          <a:r>
            <a:rPr lang="en-GB" sz="1700" kern="1200" dirty="0">
              <a:latin typeface="Calibri Light" panose="020F0302020204030204"/>
            </a:rPr>
            <a:t> </a:t>
          </a:r>
        </a:p>
        <a:p>
          <a:pPr marL="171450" lvl="1" indent="-171450" algn="l" defTabSz="755650">
            <a:lnSpc>
              <a:spcPct val="90000"/>
            </a:lnSpc>
            <a:spcBef>
              <a:spcPct val="0"/>
            </a:spcBef>
            <a:spcAft>
              <a:spcPct val="15000"/>
            </a:spcAft>
            <a:buChar char="•"/>
          </a:pPr>
          <a:r>
            <a:rPr lang="en-GB" sz="1700" kern="1200" dirty="0">
              <a:latin typeface="Calibri Light" panose="020F0302020204030204"/>
            </a:rPr>
            <a:t>Abstracts collated and sent to Reviewers to be scored</a:t>
          </a:r>
          <a:endParaRPr lang="en-GB" sz="1700" kern="1200" dirty="0"/>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Abstracts with queries sent to Abstract Moderation Group</a:t>
          </a:r>
          <a:endParaRPr lang="en-GB" sz="1700" kern="1200" dirty="0"/>
        </a:p>
      </dsp:txBody>
      <dsp:txXfrm rot="-5400000">
        <a:off x="989438" y="1347416"/>
        <a:ext cx="7012276" cy="829063"/>
      </dsp:txXfrm>
    </dsp:sp>
    <dsp:sp modelId="{2026ECBC-E20A-4FEA-84BD-262624DB59E8}">
      <dsp:nvSpPr>
        <dsp:cNvPr id="0" name=""/>
        <dsp:cNvSpPr/>
      </dsp:nvSpPr>
      <dsp:spPr>
        <a:xfrm rot="5400000">
          <a:off x="-166903" y="2802356"/>
          <a:ext cx="1413481" cy="9894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4">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alibri Light" panose="020F0302020204030204"/>
            </a:rPr>
            <a:t>Outcome</a:t>
          </a:r>
          <a:endParaRPr lang="en-GB" sz="1400" kern="1200" dirty="0"/>
        </a:p>
      </dsp:txBody>
      <dsp:txXfrm rot="-5400000">
        <a:off x="45120" y="3085053"/>
        <a:ext cx="989437" cy="424044"/>
      </dsp:txXfrm>
    </dsp:sp>
    <dsp:sp modelId="{459BD159-C8E3-4A90-B182-989AEA72E574}">
      <dsp:nvSpPr>
        <dsp:cNvPr id="0" name=""/>
        <dsp:cNvSpPr/>
      </dsp:nvSpPr>
      <dsp:spPr>
        <a:xfrm rot="5400000">
          <a:off x="4058619" y="-467567"/>
          <a:ext cx="918763" cy="7057126"/>
        </a:xfrm>
        <a:prstGeom prst="round2Same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dirty="0">
              <a:latin typeface="Calibri Light" panose="020F0302020204030204"/>
            </a:rPr>
            <a:t>end May – mid-June</a:t>
          </a:r>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Authors advised by email of outcome of submission</a:t>
          </a:r>
          <a:endParaRPr lang="en-GB" sz="1700" kern="1200" dirty="0"/>
        </a:p>
      </dsp:txBody>
      <dsp:txXfrm rot="-5400000">
        <a:off x="989438" y="2646464"/>
        <a:ext cx="7012276" cy="829063"/>
      </dsp:txXfrm>
    </dsp:sp>
    <dsp:sp modelId="{FC4152E8-BCD6-4D4D-AF8A-14519183352D}">
      <dsp:nvSpPr>
        <dsp:cNvPr id="0" name=""/>
        <dsp:cNvSpPr/>
      </dsp:nvSpPr>
      <dsp:spPr>
        <a:xfrm rot="5400000">
          <a:off x="-212022" y="4112684"/>
          <a:ext cx="1413481" cy="9894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4">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Programme</a:t>
          </a:r>
          <a:endParaRPr lang="en-GB" sz="1400" kern="1200" dirty="0"/>
        </a:p>
      </dsp:txBody>
      <dsp:txXfrm rot="-5400000">
        <a:off x="1" y="4395381"/>
        <a:ext cx="989437" cy="424044"/>
      </dsp:txXfrm>
    </dsp:sp>
    <dsp:sp modelId="{98F6EE86-8723-453C-862B-1E5290D3EB80}">
      <dsp:nvSpPr>
        <dsp:cNvPr id="0" name=""/>
        <dsp:cNvSpPr/>
      </dsp:nvSpPr>
      <dsp:spPr>
        <a:xfrm rot="5400000">
          <a:off x="4058619" y="831480"/>
          <a:ext cx="918763" cy="7057126"/>
        </a:xfrm>
        <a:prstGeom prst="round2Same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dirty="0">
              <a:latin typeface="Calibri Light" panose="020F0302020204030204"/>
            </a:rPr>
            <a:t>July - Sept</a:t>
          </a:r>
          <a:endParaRPr lang="en-US" sz="1700" b="1" kern="1200" dirty="0">
            <a:latin typeface="Calibri Light" panose="020F0302020204030204"/>
          </a:endParaRPr>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Creating an Outstanding Poster - webinar </a:t>
          </a:r>
          <a:endParaRPr lang="en-GB" sz="1700" kern="1200" dirty="0"/>
        </a:p>
        <a:p>
          <a:pPr marL="171450" lvl="1" indent="-171450" algn="l" defTabSz="755650">
            <a:lnSpc>
              <a:spcPct val="90000"/>
            </a:lnSpc>
            <a:spcBef>
              <a:spcPct val="0"/>
            </a:spcBef>
            <a:spcAft>
              <a:spcPct val="15000"/>
            </a:spcAft>
            <a:buChar char="•"/>
          </a:pPr>
          <a:r>
            <a:rPr lang="en-GB" sz="1700" kern="1200" dirty="0">
              <a:latin typeface="Calibri Light" panose="020F0302020204030204"/>
            </a:rPr>
            <a:t>Presenter Resources on conference website</a:t>
          </a:r>
          <a:endParaRPr lang="en-GB" sz="1700" kern="1200" dirty="0"/>
        </a:p>
      </dsp:txBody>
      <dsp:txXfrm rot="-5400000">
        <a:off x="989438" y="3945511"/>
        <a:ext cx="7012276" cy="829063"/>
      </dsp:txXfrm>
    </dsp:sp>
    <dsp:sp modelId="{FBDEE4ED-32E1-452A-A157-CDD5874BA3F2}">
      <dsp:nvSpPr>
        <dsp:cNvPr id="0" name=""/>
        <dsp:cNvSpPr/>
      </dsp:nvSpPr>
      <dsp:spPr>
        <a:xfrm rot="5400000">
          <a:off x="-212022" y="5411732"/>
          <a:ext cx="1413481" cy="989437"/>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4">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GB" sz="1400" kern="1200" dirty="0">
              <a:latin typeface="Calibri Light" panose="020F0302020204030204"/>
            </a:rPr>
            <a:t>Publication</a:t>
          </a:r>
        </a:p>
      </dsp:txBody>
      <dsp:txXfrm rot="-5400000">
        <a:off x="1" y="5694429"/>
        <a:ext cx="989437" cy="424044"/>
      </dsp:txXfrm>
    </dsp:sp>
    <dsp:sp modelId="{54A9AB7F-CD9F-4884-BB79-AA17DC839BD3}">
      <dsp:nvSpPr>
        <dsp:cNvPr id="0" name=""/>
        <dsp:cNvSpPr/>
      </dsp:nvSpPr>
      <dsp:spPr>
        <a:xfrm rot="5400000">
          <a:off x="4058619" y="2141259"/>
          <a:ext cx="918763" cy="7057126"/>
        </a:xfrm>
        <a:prstGeom prst="round2SameRect">
          <a:avLst/>
        </a:prstGeom>
        <a:solidFill>
          <a:schemeClr val="accent4">
            <a:alpha val="90000"/>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dirty="0">
              <a:latin typeface="Calibri Light" panose="020F0302020204030204"/>
            </a:rPr>
            <a:t>October - December</a:t>
          </a:r>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10 – 12</a:t>
          </a:r>
          <a:r>
            <a:rPr lang="en-GB" sz="1700" kern="1200" baseline="30000" dirty="0">
              <a:latin typeface="Calibri Light" panose="020F0302020204030204"/>
            </a:rPr>
            <a:t>th</a:t>
          </a:r>
          <a:r>
            <a:rPr lang="en-GB" sz="1700" kern="1200" dirty="0">
              <a:latin typeface="Calibri Light" panose="020F0302020204030204"/>
            </a:rPr>
            <a:t> October EVENT</a:t>
          </a:r>
        </a:p>
        <a:p>
          <a:pPr marL="171450" lvl="1" indent="-171450" algn="l" defTabSz="755650" rtl="0">
            <a:lnSpc>
              <a:spcPct val="90000"/>
            </a:lnSpc>
            <a:spcBef>
              <a:spcPct val="0"/>
            </a:spcBef>
            <a:spcAft>
              <a:spcPct val="15000"/>
            </a:spcAft>
            <a:buChar char="•"/>
          </a:pPr>
          <a:r>
            <a:rPr lang="en-GB" sz="1700" kern="1200" dirty="0">
              <a:latin typeface="Calibri Light" panose="020F0302020204030204"/>
            </a:rPr>
            <a:t> Abstracts</a:t>
          </a:r>
          <a:r>
            <a:rPr lang="en-GB" sz="1700" kern="1200" dirty="0"/>
            <a:t> to Elsevier.</a:t>
          </a:r>
          <a:r>
            <a:rPr lang="en-GB" sz="1700" kern="1200" dirty="0">
              <a:latin typeface="Calibri Light" panose="020F0302020204030204"/>
            </a:rPr>
            <a:t>  </a:t>
          </a:r>
          <a:r>
            <a:rPr lang="en-GB" sz="1700" kern="1200" dirty="0"/>
            <a:t>Physiotherapy journal conference proceedings</a:t>
          </a:r>
          <a:endParaRPr lang="en-GB" sz="1700" kern="1200" dirty="0">
            <a:latin typeface="Calibri Light" panose="020F0302020204030204"/>
          </a:endParaRPr>
        </a:p>
      </dsp:txBody>
      <dsp:txXfrm rot="-5400000">
        <a:off x="989438" y="5255290"/>
        <a:ext cx="7012276" cy="8290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5C98B-1AB3-48AA-8F4B-4A22B407D991}" type="datetimeFigureOut">
              <a:t>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FEE7-ACF5-4890-8BBF-8A49202F6D36}" type="slidenum">
              <a:t>‹#›</a:t>
            </a:fld>
            <a:endParaRPr lang="en-GB"/>
          </a:p>
        </p:txBody>
      </p:sp>
    </p:spTree>
    <p:extLst>
      <p:ext uri="{BB962C8B-B14F-4D97-AF65-F5344CB8AC3E}">
        <p14:creationId xmlns:p14="http://schemas.microsoft.com/office/powerpoint/2010/main" val="191234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solidFill>
                  <a:srgbClr val="5060AC"/>
                </a:solidFill>
                <a:latin typeface="Arial"/>
                <a:cs typeface="Arial"/>
              </a:rPr>
              <a:t>We ask you to justify your choice of theme -  Fit to theme?</a:t>
            </a:r>
            <a:endParaRPr lang="en-GB" dirty="0">
              <a:solidFill>
                <a:srgbClr val="000000"/>
              </a:solidFill>
              <a:latin typeface="Calibri" panose="020F0502020204030204"/>
              <a:cs typeface="Calibri" panose="020F0502020204030204"/>
            </a:endParaRPr>
          </a:p>
          <a:p>
            <a:pPr marL="800100" lvl="1" indent="-342900">
              <a:buFont typeface="Arial" panose="020B0604020202020204" pitchFamily="34" charset="0"/>
              <a:buChar char="•"/>
            </a:pPr>
            <a:r>
              <a:rPr lang="en-GB" sz="2000" dirty="0">
                <a:latin typeface="Arial"/>
                <a:cs typeface="Arial"/>
              </a:rPr>
              <a:t>As getting the theme right helps to highlight your content to delegates with similar interests and to co-ordinate the programme</a:t>
            </a:r>
          </a:p>
          <a:p>
            <a:endParaRPr lang="en-GB"/>
          </a:p>
        </p:txBody>
      </p:sp>
      <p:sp>
        <p:nvSpPr>
          <p:cNvPr id="4" name="Slide Number Placeholder 3"/>
          <p:cNvSpPr>
            <a:spLocks noGrp="1"/>
          </p:cNvSpPr>
          <p:nvPr>
            <p:ph type="sldNum" sz="quarter" idx="5"/>
          </p:nvPr>
        </p:nvSpPr>
        <p:spPr/>
        <p:txBody>
          <a:bodyPr/>
          <a:lstStyle/>
          <a:p>
            <a:fld id="{D025FEE7-ACF5-4890-8BBF-8A49202F6D36}" type="slidenum">
              <a:rPr lang="en-GB" smtClean="0"/>
              <a:t>7</a:t>
            </a:fld>
            <a:endParaRPr lang="en-GB"/>
          </a:p>
        </p:txBody>
      </p:sp>
    </p:spTree>
    <p:extLst>
      <p:ext uri="{BB962C8B-B14F-4D97-AF65-F5344CB8AC3E}">
        <p14:creationId xmlns:p14="http://schemas.microsoft.com/office/powerpoint/2010/main" val="124005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25FEE7-ACF5-4890-8BBF-8A49202F6D36}" type="slidenum">
              <a:rPr lang="en-GB" smtClean="0"/>
              <a:t>8</a:t>
            </a:fld>
            <a:endParaRPr lang="en-GB"/>
          </a:p>
        </p:txBody>
      </p:sp>
    </p:spTree>
    <p:extLst>
      <p:ext uri="{BB962C8B-B14F-4D97-AF65-F5344CB8AC3E}">
        <p14:creationId xmlns:p14="http://schemas.microsoft.com/office/powerpoint/2010/main" val="73028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b="1" dirty="0"/>
              <a:t>Before you begin</a:t>
            </a:r>
            <a:r>
              <a:rPr lang="en-GB" dirty="0"/>
              <a:t> - Read the instructions for authors. Check any word limit and use the correct font size. Abstracts that don't fit the required format are rejected without being read</a:t>
            </a:r>
            <a:endParaRPr lang="en-US" dirty="0"/>
          </a:p>
          <a:p>
            <a:pPr marL="285750" indent="-285750">
              <a:lnSpc>
                <a:spcPct val="90000"/>
              </a:lnSpc>
              <a:spcBef>
                <a:spcPts val="1000"/>
              </a:spcBef>
              <a:buFont typeface="Arial"/>
              <a:buChar char="•"/>
            </a:pPr>
            <a:r>
              <a:rPr lang="en-GB" b="1" dirty="0"/>
              <a:t>Title - </a:t>
            </a:r>
            <a:r>
              <a:rPr lang="en-GB" dirty="0"/>
              <a:t>The title is important  and should attract your reviewers attention.  Perhaps leave it until the end when you have decided what you would like to convey.  Avoid lengthy titles, and jargon. Use about 10-15 words (one or two sentences) should suffice. Consider including the main topic, population, and setting (e.g. effectiveness of a school intervention programme in improving motor skills in children with DCD) – you can have a question as a title which can capture your reviewers interest but can be risky at the same time (</a:t>
            </a:r>
            <a:r>
              <a:rPr lang="en-US" dirty="0"/>
              <a:t>Is early intervention for children with movement difficulties feasible and effective when delivered by support staff with minimal specialist support?) </a:t>
            </a:r>
            <a:endParaRPr lang="en-GB" dirty="0">
              <a:ea typeface="Calibri"/>
              <a:cs typeface="Calibri"/>
            </a:endParaRPr>
          </a:p>
          <a:p>
            <a:pPr marL="285750" indent="-285750">
              <a:lnSpc>
                <a:spcPct val="90000"/>
              </a:lnSpc>
              <a:spcBef>
                <a:spcPts val="1000"/>
              </a:spcBef>
              <a:buFont typeface="Arial"/>
              <a:buChar char="•"/>
            </a:pPr>
            <a:r>
              <a:rPr lang="en-US" b="1" dirty="0">
                <a:ea typeface="Calibri"/>
                <a:cs typeface="Calibri"/>
              </a:rPr>
              <a:t>Purpose</a:t>
            </a:r>
            <a:r>
              <a:rPr lang="en-US" dirty="0">
                <a:ea typeface="Calibri"/>
                <a:cs typeface="Calibri"/>
              </a:rPr>
              <a:t> - here you need to decide what the purpose of this presentation might be. You may not be able to talk about everything you have done. Therefore, you should make a decision what is that you are trying to convey. You may wish to talk about one aspect of your findings. Your project may have had several aims or objectives but there is not adequate time to talk about it in a presentation or include in a poster. Perhaps ask the question – what is that I am trying to say? </a:t>
            </a:r>
          </a:p>
          <a:p>
            <a:pPr>
              <a:buFont typeface="Arial"/>
              <a:buChar char="•"/>
            </a:pPr>
            <a:r>
              <a:rPr lang="en-US" b="1" dirty="0">
                <a:ea typeface="Calibri"/>
                <a:cs typeface="Calibri"/>
              </a:rPr>
              <a:t>      Methods </a:t>
            </a:r>
            <a:r>
              <a:rPr lang="en-US" dirty="0">
                <a:ea typeface="Calibri"/>
                <a:cs typeface="Calibri"/>
              </a:rPr>
              <a:t>– this needs to be very clear and well structured so if someone reads it they can get a clear idea on how to replicate the work but not in detail though. When writing it have in mind to include the following; design, </a:t>
            </a:r>
            <a:r>
              <a:rPr lang="en-US" dirty="0"/>
              <a:t>procedures (search strategy), participant/study characteristics (inclusion/exclusion criteria), equipment/ material or outcome measures (here evaluative tools for SRs) used, outline any statistical/analysis(es) or other analysis (es) used. Be brief and concise. </a:t>
            </a:r>
            <a:endParaRPr lang="en-US" dirty="0">
              <a:ea typeface="Calibri" panose="020F0502020204030204"/>
              <a:cs typeface="Calibri" panose="020F0502020204030204"/>
            </a:endParaRPr>
          </a:p>
          <a:p>
            <a:pPr marL="171450" indent="-171450">
              <a:buFont typeface="Arial"/>
              <a:buChar char="•"/>
            </a:pPr>
            <a:r>
              <a:rPr lang="en-US" b="1" dirty="0">
                <a:ea typeface="Calibri"/>
                <a:cs typeface="Calibri"/>
              </a:rPr>
              <a:t> Results</a:t>
            </a:r>
            <a:r>
              <a:rPr lang="en-US" dirty="0">
                <a:ea typeface="Calibri"/>
                <a:cs typeface="Calibri"/>
              </a:rPr>
              <a:t> - </a:t>
            </a:r>
            <a:r>
              <a:rPr lang="en-US" dirty="0"/>
              <a:t>Give an overview of the findings and provide figures; here I suggest going back to your purpose/ aims and objectives. Do the results link with your purpose? If not, then you have to revise either your </a:t>
            </a:r>
            <a:r>
              <a:rPr lang="en-US" dirty="0" err="1"/>
              <a:t>purspose</a:t>
            </a:r>
            <a:r>
              <a:rPr lang="en-US" dirty="0"/>
              <a:t>/aim or present the data that is relevant to your aim. Studies without any data are not accepted. </a:t>
            </a:r>
            <a:endParaRPr lang="en-US" dirty="0">
              <a:ea typeface="Calibri"/>
              <a:cs typeface="Calibri"/>
            </a:endParaRPr>
          </a:p>
          <a:p>
            <a:pPr>
              <a:buFont typeface="Arial"/>
              <a:buChar char="•"/>
            </a:pPr>
            <a:r>
              <a:rPr lang="en-US" b="1" dirty="0">
                <a:ea typeface="Calibri"/>
                <a:cs typeface="Calibri"/>
              </a:rPr>
              <a:t>Conclusions</a:t>
            </a:r>
            <a:r>
              <a:rPr lang="en-US" dirty="0">
                <a:ea typeface="Calibri"/>
                <a:cs typeface="Calibri"/>
              </a:rPr>
              <a:t> – This is also an important section of your abstract and you should be as concise as possible. When writing your conclusion consider asking the following questions </a:t>
            </a:r>
            <a:r>
              <a:rPr lang="en-US" dirty="0"/>
              <a:t>·Here, consider addressing the following questions: </a:t>
            </a:r>
            <a:endParaRPr lang="en-US" dirty="0">
              <a:ea typeface="Calibri"/>
              <a:cs typeface="Calibri"/>
            </a:endParaRPr>
          </a:p>
          <a:p>
            <a:r>
              <a:rPr lang="en-US" dirty="0"/>
              <a:t>Why are your findings important? What is the relevance of your findings with previous work? How is it applicable to clinical practice or other areas? What should happen next?</a:t>
            </a:r>
            <a:endParaRPr lang="en-US" dirty="0">
              <a:ea typeface="Calibri"/>
              <a:cs typeface="Calibri"/>
            </a:endParaRPr>
          </a:p>
          <a:p>
            <a:r>
              <a:rPr lang="en-US" b="1" dirty="0"/>
              <a:t>Potential impact of your project</a:t>
            </a:r>
            <a:r>
              <a:rPr lang="en-US" dirty="0"/>
              <a:t> – typically in a conclusion you make suggestions on how this is applicable to clinical practice or other areas. In this case you include this information here. Sometimes, it might seem very hard to understand what the applicability of your project might be. To help you with this I suggest asking the following questions. Will the findings of this project inform diagnosis, assessment, treatment/intervention, pathways to treatment/intervention, service development or delivery? Will the findings of this project inform policy, clinical guidance, education whether that is clinicians or students or management or workforce development? As soon as you know the answer to those questions then you can ask the following: Will these findings be applicable only to my trust or region, national or international? Sometimes the applicability of your work might be a lot more of what you think it might. An experienced researcher can help you with this. </a:t>
            </a:r>
            <a:endParaRPr lang="en-US" dirty="0">
              <a:ea typeface="Calibri"/>
              <a:cs typeface="Calibri"/>
            </a:endParaRPr>
          </a:p>
          <a:p>
            <a:pPr marL="171450" indent="-171450">
              <a:buFont typeface="Arial"/>
              <a:buChar char="•"/>
            </a:pPr>
            <a:r>
              <a:rPr lang="en-US" b="1" dirty="0">
                <a:ea typeface="Calibri"/>
                <a:cs typeface="Calibri"/>
              </a:rPr>
              <a:t>My experience as abstract reviewer, member and chair of the abstract moderation group -</a:t>
            </a:r>
            <a:r>
              <a:rPr lang="en-US" dirty="0">
                <a:ea typeface="Calibri"/>
                <a:cs typeface="Calibri"/>
              </a:rPr>
              <a:t> too much information or data and lacks focus; these abstracts are hard to follow and are normally rejected. </a:t>
            </a:r>
          </a:p>
          <a:p>
            <a:pPr marL="171450" indent="-171450">
              <a:buFont typeface="Arial"/>
              <a:buChar char="•"/>
            </a:pPr>
            <a:r>
              <a:rPr lang="en-US" b="1">
                <a:ea typeface="Calibri"/>
                <a:cs typeface="Calibri"/>
              </a:rPr>
              <a:t>Remember - </a:t>
            </a:r>
            <a:r>
              <a:rPr lang="en-US" dirty="0">
                <a:ea typeface="Calibri"/>
                <a:cs typeface="Calibri"/>
              </a:rPr>
              <a:t>you should convey a message/ or as I say a story that someone can follow – someone else to read it / you need that critical eye </a:t>
            </a:r>
          </a:p>
          <a:p>
            <a:r>
              <a:rPr lang="en-US" dirty="0">
                <a:ea typeface="Calibri"/>
                <a:cs typeface="Calibri"/>
              </a:rPr>
              <a:t>To get a better understanding of these sections we will be asking you to review and evaluate 2 abstracts and will be putting you in break out virtual rooms.  </a:t>
            </a:r>
          </a:p>
          <a:p>
            <a:pPr marL="285750" indent="-285750">
              <a:lnSpc>
                <a:spcPct val="90000"/>
              </a:lnSpc>
              <a:spcBef>
                <a:spcPts val="1000"/>
              </a:spcBef>
              <a:buFont typeface="Arial"/>
              <a:buChar char="•"/>
            </a:pPr>
            <a:endParaRPr lang="en-GB" dirty="0">
              <a:ea typeface="Calibri"/>
              <a:cs typeface="Calibri"/>
            </a:endParaRPr>
          </a:p>
          <a:p>
            <a:pPr marL="285750" indent="-285750">
              <a:lnSpc>
                <a:spcPct val="90000"/>
              </a:lnSpc>
              <a:spcBef>
                <a:spcPts val="1000"/>
              </a:spcBef>
              <a:buFont typeface="Arial"/>
              <a:buChar char="•"/>
            </a:pPr>
            <a:endParaRPr lang="en-GB"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025FEE7-ACF5-4890-8BBF-8A49202F6D36}" type="slidenum">
              <a:rPr lang="en-GB"/>
              <a:t>9</a:t>
            </a:fld>
            <a:endParaRPr lang="en-GB"/>
          </a:p>
        </p:txBody>
      </p:sp>
    </p:spTree>
    <p:extLst>
      <p:ext uri="{BB962C8B-B14F-4D97-AF65-F5344CB8AC3E}">
        <p14:creationId xmlns:p14="http://schemas.microsoft.com/office/powerpoint/2010/main" val="86499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Score per element</a:t>
            </a:r>
            <a:endParaRPr lang="en-GB" b="1" dirty="0">
              <a:cs typeface="Calibri"/>
            </a:endParaRPr>
          </a:p>
          <a:p>
            <a:r>
              <a:rPr lang="en-GB" b="1" dirty="0">
                <a:ea typeface="Calibri"/>
                <a:cs typeface="Calibri"/>
              </a:rPr>
              <a:t>Questions 1 – 4 </a:t>
            </a:r>
            <a:r>
              <a:rPr lang="en-GB" dirty="0">
                <a:ea typeface="Calibri"/>
                <a:cs typeface="Calibri"/>
              </a:rPr>
              <a:t>are rated on a scale from 0 to 4. 4 indicates higher score and 0 lower scores. </a:t>
            </a:r>
          </a:p>
          <a:p>
            <a:r>
              <a:rPr lang="en-GB" dirty="0">
                <a:ea typeface="Calibri"/>
                <a:cs typeface="Calibri"/>
              </a:rPr>
              <a:t>0 =  difficult to follow or understand / not discussed or lacks important and substantial information/ data </a:t>
            </a:r>
            <a:r>
              <a:rPr lang="en-GB" dirty="0"/>
              <a:t>misinterpreted</a:t>
            </a:r>
            <a:endParaRPr lang="en-GB" dirty="0">
              <a:ea typeface="Calibri"/>
              <a:cs typeface="Calibri"/>
            </a:endParaRPr>
          </a:p>
          <a:p>
            <a:r>
              <a:rPr lang="en-GB" dirty="0">
                <a:ea typeface="Calibri"/>
                <a:cs typeface="Calibri"/>
              </a:rPr>
              <a:t>1 = unfocused or unclear / limited explanation / brief description or incomplete</a:t>
            </a:r>
          </a:p>
          <a:p>
            <a:r>
              <a:rPr lang="en-GB" dirty="0">
                <a:ea typeface="Calibri"/>
                <a:cs typeface="Calibri"/>
              </a:rPr>
              <a:t>2 = mostly adequate but may lack detail or have missed some points </a:t>
            </a:r>
          </a:p>
          <a:p>
            <a:r>
              <a:rPr lang="en-GB" dirty="0">
                <a:ea typeface="Calibri"/>
                <a:cs typeface="Calibri"/>
              </a:rPr>
              <a:t>3 = it is very well written across all areas but lacks rigor and detail </a:t>
            </a:r>
          </a:p>
          <a:p>
            <a:r>
              <a:rPr lang="en-GB" dirty="0">
                <a:ea typeface="Calibri"/>
                <a:cs typeface="Calibri"/>
              </a:rPr>
              <a:t>4 = rigorous, focused, detailed and replicable with strong conclusions (experience researchers and experts in the area can identify the difference between 3 and 4). </a:t>
            </a:r>
          </a:p>
          <a:p>
            <a:endParaRPr lang="en-GB" b="1" dirty="0">
              <a:ea typeface="Calibri"/>
              <a:cs typeface="Calibri"/>
            </a:endParaRPr>
          </a:p>
          <a:p>
            <a:r>
              <a:rPr lang="en-GB" b="1" dirty="0">
                <a:ea typeface="Calibri"/>
                <a:cs typeface="Calibri"/>
              </a:rPr>
              <a:t>Question 5 about the impact of the work </a:t>
            </a:r>
            <a:endParaRPr lang="en-GB" b="1" dirty="0">
              <a:cs typeface="Calibri"/>
            </a:endParaRPr>
          </a:p>
          <a:p>
            <a:r>
              <a:rPr lang="en-GB" b="1" dirty="0"/>
              <a:t>SCORE 0</a:t>
            </a:r>
            <a:r>
              <a:rPr lang="en-GB" dirty="0"/>
              <a:t> </a:t>
            </a:r>
            <a:r>
              <a:rPr lang="en-GB" b="1" dirty="0"/>
              <a:t>=</a:t>
            </a:r>
            <a:r>
              <a:rPr lang="en-GB" dirty="0"/>
              <a:t> Limited potential impact (cannot be implemented at this stage), </a:t>
            </a:r>
            <a:r>
              <a:rPr lang="en-GB" b="1" dirty="0"/>
              <a:t>SCORE 1 = </a:t>
            </a:r>
            <a:r>
              <a:rPr lang="en-GB" dirty="0"/>
              <a:t>Has impact, local or defined significance, reach, and benefit (local, parts of it can be implemented, service evaluations are more likely to fit here)</a:t>
            </a:r>
          </a:p>
          <a:p>
            <a:r>
              <a:rPr lang="en-GB" b="1" dirty="0"/>
              <a:t>SCORE 2 = </a:t>
            </a:r>
            <a:r>
              <a:rPr lang="en-GB" dirty="0"/>
              <a:t> Considerable impact, broad significance, reach and benefit (international/ inform policy, guidance or can be implemented)</a:t>
            </a:r>
          </a:p>
          <a:p>
            <a:endParaRPr lang="en-GB" b="1" dirty="0"/>
          </a:p>
          <a:p>
            <a:r>
              <a:rPr lang="en-GB" b="1" dirty="0"/>
              <a:t>Question 6 - Overall summary score </a:t>
            </a:r>
            <a:r>
              <a:rPr lang="en-GB" dirty="0"/>
              <a:t>(this does not necessary need to go hand in hand with the impact – is the topic current, a priority, generates discussion?)</a:t>
            </a:r>
            <a:endParaRPr lang="en-GB">
              <a:cs typeface="Calibri"/>
            </a:endParaRPr>
          </a:p>
          <a:p>
            <a:r>
              <a:rPr lang="en-GB" b="1" dirty="0"/>
              <a:t>SCORE 0</a:t>
            </a:r>
            <a:r>
              <a:rPr lang="en-GB" dirty="0"/>
              <a:t> = Somewhat interesting, needs further development, </a:t>
            </a:r>
            <a:r>
              <a:rPr lang="en-GB" b="1" dirty="0"/>
              <a:t>SCORE 1</a:t>
            </a:r>
            <a:r>
              <a:rPr lang="en-GB" dirty="0"/>
              <a:t> = Interesting and valuable, accept, </a:t>
            </a:r>
            <a:r>
              <a:rPr lang="en-GB" b="1" dirty="0"/>
              <a:t>SCORE 2 </a:t>
            </a:r>
            <a:r>
              <a:rPr lang="en-GB" dirty="0"/>
              <a:t>= Extremely interesting and important, accept as a priority </a:t>
            </a:r>
            <a:endParaRPr lang="en-GB">
              <a:cs typeface="Calibri"/>
            </a:endParaRPr>
          </a:p>
        </p:txBody>
      </p:sp>
      <p:sp>
        <p:nvSpPr>
          <p:cNvPr id="4" name="Slide Number Placeholder 3"/>
          <p:cNvSpPr>
            <a:spLocks noGrp="1"/>
          </p:cNvSpPr>
          <p:nvPr>
            <p:ph type="sldNum" sz="quarter" idx="5"/>
          </p:nvPr>
        </p:nvSpPr>
        <p:spPr/>
        <p:txBody>
          <a:bodyPr/>
          <a:lstStyle/>
          <a:p>
            <a:fld id="{D025FEE7-ACF5-4890-8BBF-8A49202F6D36}" type="slidenum">
              <a:rPr lang="en-GB" smtClean="0"/>
              <a:t>10</a:t>
            </a:fld>
            <a:endParaRPr lang="en-GB"/>
          </a:p>
        </p:txBody>
      </p:sp>
    </p:spTree>
    <p:extLst>
      <p:ext uri="{BB962C8B-B14F-4D97-AF65-F5344CB8AC3E}">
        <p14:creationId xmlns:p14="http://schemas.microsoft.com/office/powerpoint/2010/main" val="286901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pay attention to the word count for each section – since it is an online submission, I suggest working on each section in a word document that can be revised at any time prior to each submission</a:t>
            </a:r>
          </a:p>
        </p:txBody>
      </p:sp>
      <p:sp>
        <p:nvSpPr>
          <p:cNvPr id="4" name="Slide Number Placeholder 3"/>
          <p:cNvSpPr>
            <a:spLocks noGrp="1"/>
          </p:cNvSpPr>
          <p:nvPr>
            <p:ph type="sldNum" sz="quarter" idx="5"/>
          </p:nvPr>
        </p:nvSpPr>
        <p:spPr/>
        <p:txBody>
          <a:bodyPr/>
          <a:lstStyle/>
          <a:p>
            <a:fld id="{D025FEE7-ACF5-4890-8BBF-8A49202F6D36}" type="slidenum">
              <a:rPr lang="en-GB"/>
              <a:t>11</a:t>
            </a:fld>
            <a:endParaRPr lang="en-GB"/>
          </a:p>
        </p:txBody>
      </p:sp>
    </p:spTree>
    <p:extLst>
      <p:ext uri="{BB962C8B-B14F-4D97-AF65-F5344CB8AC3E}">
        <p14:creationId xmlns:p14="http://schemas.microsoft.com/office/powerpoint/2010/main" val="56570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Talk about the role of the moderation panel including the chair – experienced researchers and very well placed to be in this panel. Individuals are coming from various backgrounds (clinicians, academic, researchers or a combination) that commonly have strong research experience (various methodologies and expertise), some may have served as chairs in ethics committees,  reviewed abstracts in this and other conferences and have been involved in scientific committees. </a:t>
            </a:r>
            <a:endParaRPr lang="en-US" dirty="0"/>
          </a:p>
          <a:p>
            <a:r>
              <a:rPr lang="en-GB" dirty="0">
                <a:cs typeface="Calibri" panose="020F0502020204030204"/>
              </a:rPr>
              <a:t>Discrepancy between 3 reviewers will be resolved by the moderation panel – decisions are consistent and the process is quite robust. </a:t>
            </a:r>
          </a:p>
          <a:p>
            <a:r>
              <a:rPr lang="en-GB" dirty="0">
                <a:cs typeface="Calibri" panose="020F0502020204030204"/>
              </a:rPr>
              <a:t>The role of the moderation panel is not only to resolve the discrepancy but also discuss and improve the process of reviewing including scoring. </a:t>
            </a:r>
            <a:endParaRPr lang="en-GB"/>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025FEE7-ACF5-4890-8BBF-8A49202F6D36}" type="slidenum">
              <a:rPr lang="en-GB" smtClean="0"/>
              <a:t>12</a:t>
            </a:fld>
            <a:endParaRPr lang="en-GB"/>
          </a:p>
        </p:txBody>
      </p:sp>
    </p:spTree>
    <p:extLst>
      <p:ext uri="{BB962C8B-B14F-4D97-AF65-F5344CB8AC3E}">
        <p14:creationId xmlns:p14="http://schemas.microsoft.com/office/powerpoint/2010/main" val="55426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2400" i="1" dirty="0">
              <a:solidFill>
                <a:schemeClr val="bg1"/>
              </a:solidFill>
              <a:latin typeface="Arial"/>
              <a:cs typeface="Arial"/>
            </a:endParaRPr>
          </a:p>
          <a:p>
            <a:endParaRPr lang="en-GB"/>
          </a:p>
        </p:txBody>
      </p:sp>
      <p:sp>
        <p:nvSpPr>
          <p:cNvPr id="4" name="Slide Number Placeholder 3"/>
          <p:cNvSpPr>
            <a:spLocks noGrp="1"/>
          </p:cNvSpPr>
          <p:nvPr>
            <p:ph type="sldNum" sz="quarter" idx="5"/>
          </p:nvPr>
        </p:nvSpPr>
        <p:spPr/>
        <p:txBody>
          <a:bodyPr/>
          <a:lstStyle/>
          <a:p>
            <a:fld id="{D025FEE7-ACF5-4890-8BBF-8A49202F6D36}" type="slidenum">
              <a:rPr lang="en-GB" smtClean="0"/>
              <a:t>17</a:t>
            </a:fld>
            <a:endParaRPr lang="en-GB"/>
          </a:p>
        </p:txBody>
      </p:sp>
    </p:spTree>
    <p:extLst>
      <p:ext uri="{BB962C8B-B14F-4D97-AF65-F5344CB8AC3E}">
        <p14:creationId xmlns:p14="http://schemas.microsoft.com/office/powerpoint/2010/main" val="238413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mn-lt"/>
            </a:endParaRPr>
          </a:p>
        </p:txBody>
      </p:sp>
      <p:sp>
        <p:nvSpPr>
          <p:cNvPr id="4" name="Slide Number Placeholder 3"/>
          <p:cNvSpPr>
            <a:spLocks noGrp="1"/>
          </p:cNvSpPr>
          <p:nvPr>
            <p:ph type="sldNum" sz="quarter" idx="5"/>
          </p:nvPr>
        </p:nvSpPr>
        <p:spPr/>
        <p:txBody>
          <a:bodyPr/>
          <a:lstStyle/>
          <a:p>
            <a:fld id="{D025FEE7-ACF5-4890-8BBF-8A49202F6D36}" type="slidenum">
              <a:rPr lang="en-GB"/>
              <a:t>21</a:t>
            </a:fld>
            <a:endParaRPr lang="en-GB"/>
          </a:p>
        </p:txBody>
      </p:sp>
    </p:spTree>
    <p:extLst>
      <p:ext uri="{BB962C8B-B14F-4D97-AF65-F5344CB8AC3E}">
        <p14:creationId xmlns:p14="http://schemas.microsoft.com/office/powerpoint/2010/main" val="52378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2D5F-F813-CE7D-72A3-1841025F7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A45659-B3DE-DB26-5324-9564EE51A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7AAAB7-CE9E-C5F1-F6B2-1B0B8F34D243}"/>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ABAED8F8-FC9E-FB1B-B61E-3B94327872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97AAC-0292-6908-E5C0-0525BBAAEB56}"/>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42280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E07D-F0DA-013E-3838-D9E72C0617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B6B38E-562D-117B-2532-E83A6C242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2CA16-A5A3-E30B-C641-DCE966DCB639}"/>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810B8239-4FC7-5BD5-8BFB-F21C2B872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371FA-0B6A-5DBC-2D8C-8B5896A97C74}"/>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183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1B89A-7F4F-AFEB-E157-B1D08E205D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91C744-17F2-202C-3A2D-3289BD80C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D336A-671A-6C2F-C129-CB328F6BB24E}"/>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9B7C9B8F-5AA3-05E1-1065-3BC412CF5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813EB-4CBD-69A8-2BB9-F7653BE61291}"/>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354402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4BBF-E3B4-45FB-E4DE-C41EDEE97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EFD577-0305-34C5-D0A6-7E2389462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0AFB98-E5C2-D97E-C3AC-8999D34F3706}"/>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1655D5B5-8B11-32BB-D51E-13D17B4E6D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4B8E8-3513-D5C1-B752-79C2CD406ACC}"/>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3205918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87B7-9BD8-90F4-CE7B-69EDE0653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100AC-8AE3-2159-3A29-253958AF4A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291DE-FB6B-0072-87AC-34C85D4D0189}"/>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7D9AE19E-BB5F-FFDA-1EE2-66C7E14BEC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FC34C0-0879-E37E-DC80-575F70E44E00}"/>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504215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BB46-3040-E8B4-D167-D726DD44DD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5771AA-0BF4-2A94-4F9E-A97CF6FC8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5ECD0-DD54-A163-7CA0-004A4301DD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745416-F3A7-DAAC-2E30-B91BABE85A40}"/>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6" name="Footer Placeholder 5">
            <a:extLst>
              <a:ext uri="{FF2B5EF4-FFF2-40B4-BE49-F238E27FC236}">
                <a16:creationId xmlns:a16="http://schemas.microsoft.com/office/drawing/2014/main" id="{B4DA60F6-1F43-4D36-0311-B0F575782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4BA10A-21C7-6B06-E200-115A55742484}"/>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397744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A79AC-1292-086E-A548-7927023A6E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B8CCA6-DDB8-7F7A-9F4D-D8EEB6A19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EA060-A0A4-F955-BC75-80673AD08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F2AF91-8FDF-3B24-8508-8979398C0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C29C9-7E1D-5852-62BF-CB870AE29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C029AB-6228-607C-A56B-11650559B42D}"/>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8" name="Footer Placeholder 7">
            <a:extLst>
              <a:ext uri="{FF2B5EF4-FFF2-40B4-BE49-F238E27FC236}">
                <a16:creationId xmlns:a16="http://schemas.microsoft.com/office/drawing/2014/main" id="{9CC7B424-E0A7-5A76-BA6C-B9A3E6D2B2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A8F46F-38C9-E249-25FD-5F77CE6EB259}"/>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115188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6ACD-E645-BDCB-AB50-D44B43D198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7BC0E0-D7AC-935A-84A5-6DC14F255C53}"/>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4" name="Footer Placeholder 3">
            <a:extLst>
              <a:ext uri="{FF2B5EF4-FFF2-40B4-BE49-F238E27FC236}">
                <a16:creationId xmlns:a16="http://schemas.microsoft.com/office/drawing/2014/main" id="{12986558-50FA-A58F-6E3C-07FD0E003D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04363-2C79-A62E-F68D-373BEA8DDC25}"/>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7762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7E814-252E-D2D7-1170-F8505A2A7521}"/>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3" name="Footer Placeholder 2">
            <a:extLst>
              <a:ext uri="{FF2B5EF4-FFF2-40B4-BE49-F238E27FC236}">
                <a16:creationId xmlns:a16="http://schemas.microsoft.com/office/drawing/2014/main" id="{F7795777-16C4-4A5B-EEC8-33D2D35AC1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B6BBFC-41B3-CB7E-FDCC-21B60D518E16}"/>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1533966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3FB8-9BED-0C1D-D01A-B81C2C008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A37CF4-9D49-98F6-0DAD-9363E17D8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DF272F-63A3-5494-A102-6B42CAE99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4D21F-CC10-47A0-CBED-4766436BE0EB}"/>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6" name="Footer Placeholder 5">
            <a:extLst>
              <a:ext uri="{FF2B5EF4-FFF2-40B4-BE49-F238E27FC236}">
                <a16:creationId xmlns:a16="http://schemas.microsoft.com/office/drawing/2014/main" id="{A9180622-0F8D-71D2-0521-25485B0B0C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97ED8A-DFF4-0C41-5E22-A17573C5FF40}"/>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186080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B1BA-1A00-48B1-635A-EC2C5FB93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9EDCFC-4E65-1F78-2327-1F882E746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F3094-F5DA-D785-D96E-A2DE90F21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D2919-BC6E-19A2-4C7A-C67F69E11B38}"/>
              </a:ext>
            </a:extLst>
          </p:cNvPr>
          <p:cNvSpPr>
            <a:spLocks noGrp="1"/>
          </p:cNvSpPr>
          <p:nvPr>
            <p:ph type="dt" sz="half" idx="10"/>
          </p:nvPr>
        </p:nvSpPr>
        <p:spPr/>
        <p:txBody>
          <a:bodyPr/>
          <a:lstStyle/>
          <a:p>
            <a:fld id="{D96A08DD-782A-4EF6-9182-8B415DA70716}" type="datetimeFigureOut">
              <a:rPr lang="en-GB" smtClean="0"/>
              <a:t>12/03/2024</a:t>
            </a:fld>
            <a:endParaRPr lang="en-GB"/>
          </a:p>
        </p:txBody>
      </p:sp>
      <p:sp>
        <p:nvSpPr>
          <p:cNvPr id="6" name="Footer Placeholder 5">
            <a:extLst>
              <a:ext uri="{FF2B5EF4-FFF2-40B4-BE49-F238E27FC236}">
                <a16:creationId xmlns:a16="http://schemas.microsoft.com/office/drawing/2014/main" id="{B53B4F77-53FA-B7D5-3E9C-64EC27A9FC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FE6B9-0AD9-6D56-EEC3-504E65EEEC91}"/>
              </a:ext>
            </a:extLst>
          </p:cNvPr>
          <p:cNvSpPr>
            <a:spLocks noGrp="1"/>
          </p:cNvSpPr>
          <p:nvPr>
            <p:ph type="sldNum" sz="quarter" idx="12"/>
          </p:nvPr>
        </p:nvSpPr>
        <p:spPr/>
        <p:txBody>
          <a:bodyPr/>
          <a:lstStyle/>
          <a:p>
            <a:fld id="{1550D8A5-1BFC-4897-A3F8-9B460E0861C2}" type="slidenum">
              <a:rPr lang="en-GB" smtClean="0"/>
              <a:t>‹#›</a:t>
            </a:fld>
            <a:endParaRPr lang="en-GB"/>
          </a:p>
        </p:txBody>
      </p:sp>
    </p:spTree>
    <p:extLst>
      <p:ext uri="{BB962C8B-B14F-4D97-AF65-F5344CB8AC3E}">
        <p14:creationId xmlns:p14="http://schemas.microsoft.com/office/powerpoint/2010/main" val="2985895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D3DBD-CA80-2D7B-5F8F-D69FEEF5D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77FC78-1D6F-5C28-81D1-1F3643683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9052D-DA36-183E-4D78-BF1ABEE69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A08DD-782A-4EF6-9182-8B415DA70716}" type="datetimeFigureOut">
              <a:rPr lang="en-GB" smtClean="0"/>
              <a:t>12/03/2024</a:t>
            </a:fld>
            <a:endParaRPr lang="en-GB"/>
          </a:p>
        </p:txBody>
      </p:sp>
      <p:sp>
        <p:nvSpPr>
          <p:cNvPr id="5" name="Footer Placeholder 4">
            <a:extLst>
              <a:ext uri="{FF2B5EF4-FFF2-40B4-BE49-F238E27FC236}">
                <a16:creationId xmlns:a16="http://schemas.microsoft.com/office/drawing/2014/main" id="{760C181E-0FF8-8DD3-CF0B-1C139C85C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747049-C418-18D2-FA8D-2C578ACE1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0D8A5-1BFC-4897-A3F8-9B460E0861C2}" type="slidenum">
              <a:rPr lang="en-GB" smtClean="0"/>
              <a:t>‹#›</a:t>
            </a:fld>
            <a:endParaRPr lang="en-GB"/>
          </a:p>
        </p:txBody>
      </p:sp>
    </p:spTree>
    <p:extLst>
      <p:ext uri="{BB962C8B-B14F-4D97-AF65-F5344CB8AC3E}">
        <p14:creationId xmlns:p14="http://schemas.microsoft.com/office/powerpoint/2010/main" val="36090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C1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cahpr.csp.org.uk/content/cahpr-top-ten-tip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hyperlink" Target="http://www.csp.org.uk/present" TargetMode="Externa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mailto:Conference@csp.org.uk"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sp.org.uk/news-events/csp-annual-conference/present"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hyperlink" Target="mailto:csp.abstracts@abstractserver.com" TargetMode="External"/><Relationship Id="rId5" Type="http://schemas.openxmlformats.org/officeDocument/2006/relationships/hyperlink" Target="https://csp2024.abstractserver.com/submission/#/logi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csp.org.uk/news-events/csp-annual-conference/conference-themes"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hra-decisiontools.org.uk/research/"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AF05-B54D-56B6-DAC5-A8C458DED126}"/>
              </a:ext>
            </a:extLst>
          </p:cNvPr>
          <p:cNvSpPr>
            <a:spLocks noGrp="1"/>
          </p:cNvSpPr>
          <p:nvPr>
            <p:ph type="ctrTitle"/>
          </p:nvPr>
        </p:nvSpPr>
        <p:spPr>
          <a:xfrm>
            <a:off x="1606746" y="1823898"/>
            <a:ext cx="9144000" cy="1294537"/>
          </a:xfrm>
        </p:spPr>
        <p:txBody>
          <a:bodyPr/>
          <a:lstStyle/>
          <a:p>
            <a:r>
              <a:rPr lang="en-GB" b="1">
                <a:solidFill>
                  <a:schemeClr val="bg1"/>
                </a:solidFill>
              </a:rPr>
              <a:t>Top Tips for Writing Abstracts</a:t>
            </a:r>
          </a:p>
        </p:txBody>
      </p:sp>
      <p:sp>
        <p:nvSpPr>
          <p:cNvPr id="3" name="Subtitle 2">
            <a:extLst>
              <a:ext uri="{FF2B5EF4-FFF2-40B4-BE49-F238E27FC236}">
                <a16:creationId xmlns:a16="http://schemas.microsoft.com/office/drawing/2014/main" id="{B48C2269-A630-BC22-AE54-11696935C6D3}"/>
              </a:ext>
            </a:extLst>
          </p:cNvPr>
          <p:cNvSpPr>
            <a:spLocks noGrp="1"/>
          </p:cNvSpPr>
          <p:nvPr>
            <p:ph type="subTitle" idx="1"/>
          </p:nvPr>
        </p:nvSpPr>
        <p:spPr>
          <a:xfrm>
            <a:off x="1957588" y="3473749"/>
            <a:ext cx="8525814" cy="596475"/>
          </a:xfrm>
        </p:spPr>
        <p:txBody>
          <a:bodyPr vert="horz" lIns="91440" tIns="45720" rIns="91440" bIns="45720" rtlCol="0" anchor="t">
            <a:normAutofit fontScale="92500"/>
          </a:bodyPr>
          <a:lstStyle/>
          <a:p>
            <a:r>
              <a:rPr lang="en-GB" sz="2400" i="0">
                <a:solidFill>
                  <a:schemeClr val="bg1"/>
                </a:solidFill>
                <a:effectLst/>
                <a:latin typeface="Arial"/>
                <a:cs typeface="Arial"/>
              </a:rPr>
              <a:t>Meredith Newman</a:t>
            </a:r>
            <a:r>
              <a:rPr lang="en-GB" sz="2400" i="0" baseline="30000">
                <a:solidFill>
                  <a:schemeClr val="bg1"/>
                </a:solidFill>
                <a:effectLst/>
                <a:latin typeface="Arial"/>
                <a:cs typeface="Arial"/>
              </a:rPr>
              <a:t>1</a:t>
            </a:r>
            <a:r>
              <a:rPr lang="en-GB" sz="2400" i="0">
                <a:solidFill>
                  <a:schemeClr val="bg1"/>
                </a:solidFill>
                <a:effectLst/>
                <a:latin typeface="Arial"/>
                <a:cs typeface="Arial"/>
              </a:rPr>
              <a:t>, Dr </a:t>
            </a:r>
            <a:r>
              <a:rPr lang="en-GB" sz="2400">
                <a:solidFill>
                  <a:schemeClr val="bg1"/>
                </a:solidFill>
                <a:latin typeface="Arial"/>
                <a:cs typeface="Arial"/>
              </a:rPr>
              <a:t>Charikleia </a:t>
            </a:r>
            <a:r>
              <a:rPr lang="en-GB">
                <a:solidFill>
                  <a:schemeClr val="bg1"/>
                </a:solidFill>
                <a:latin typeface="Arial"/>
                <a:cs typeface="Arial"/>
              </a:rPr>
              <a:t>Sinani</a:t>
            </a:r>
            <a:r>
              <a:rPr lang="en-GB" sz="2400">
                <a:solidFill>
                  <a:schemeClr val="bg1"/>
                </a:solidFill>
                <a:latin typeface="Arial"/>
                <a:cs typeface="Arial"/>
              </a:rPr>
              <a:t> </a:t>
            </a:r>
            <a:r>
              <a:rPr lang="en-GB" sz="2400" baseline="30000">
                <a:solidFill>
                  <a:schemeClr val="bg1"/>
                </a:solidFill>
                <a:latin typeface="Arial"/>
                <a:cs typeface="Arial"/>
              </a:rPr>
              <a:t>2,3</a:t>
            </a:r>
            <a:r>
              <a:rPr lang="en-GB" sz="2400">
                <a:solidFill>
                  <a:schemeClr val="bg1"/>
                </a:solidFill>
                <a:latin typeface="Arial"/>
                <a:cs typeface="Arial"/>
              </a:rPr>
              <a:t>, Yasmin Edwards</a:t>
            </a:r>
            <a:r>
              <a:rPr lang="en-GB" sz="2400" i="0" baseline="30000">
                <a:solidFill>
                  <a:schemeClr val="bg1"/>
                </a:solidFill>
                <a:effectLst/>
                <a:latin typeface="Arial"/>
                <a:cs typeface="Arial"/>
              </a:rPr>
              <a:t>1</a:t>
            </a:r>
            <a:endParaRPr lang="en-GB" sz="2400" i="0" baseline="30000">
              <a:solidFill>
                <a:schemeClr val="bg1"/>
              </a:solidFill>
              <a:effectLst/>
              <a:latin typeface="Arial" panose="020B0604020202020204" pitchFamily="34" charset="0"/>
              <a:cs typeface="Arial" panose="020B0604020202020204" pitchFamily="34" charset="0"/>
            </a:endParaRPr>
          </a:p>
          <a:p>
            <a:endParaRPr lang="en-GB"/>
          </a:p>
        </p:txBody>
      </p:sp>
      <p:pic>
        <p:nvPicPr>
          <p:cNvPr id="4" name="Picture 3" descr="A close up of a sign&#10;&#10;Description automatically generated">
            <a:extLst>
              <a:ext uri="{FF2B5EF4-FFF2-40B4-BE49-F238E27FC236}">
                <a16:creationId xmlns:a16="http://schemas.microsoft.com/office/drawing/2014/main" id="{521A8A53-B268-BE44-1A2C-2D701E880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15" y="91388"/>
            <a:ext cx="7734300" cy="1419225"/>
          </a:xfrm>
          <a:prstGeom prst="rect">
            <a:avLst/>
          </a:prstGeom>
        </p:spPr>
      </p:pic>
      <p:pic>
        <p:nvPicPr>
          <p:cNvPr id="5" name="Picture 4" descr="A black and yellow background&#10;&#10;Description automatically generated">
            <a:extLst>
              <a:ext uri="{FF2B5EF4-FFF2-40B4-BE49-F238E27FC236}">
                <a16:creationId xmlns:a16="http://schemas.microsoft.com/office/drawing/2014/main" id="{55B2A00E-CEBD-E2D0-B23A-66B7844D1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6" name="TextBox 5">
            <a:extLst>
              <a:ext uri="{FF2B5EF4-FFF2-40B4-BE49-F238E27FC236}">
                <a16:creationId xmlns:a16="http://schemas.microsoft.com/office/drawing/2014/main" id="{E131002D-654C-4360-35AD-28EEBD1C0054}"/>
              </a:ext>
            </a:extLst>
          </p:cNvPr>
          <p:cNvSpPr txBox="1"/>
          <p:nvPr/>
        </p:nvSpPr>
        <p:spPr>
          <a:xfrm>
            <a:off x="2520499" y="4294471"/>
            <a:ext cx="7399993" cy="923330"/>
          </a:xfrm>
          <a:prstGeom prst="rect">
            <a:avLst/>
          </a:prstGeom>
          <a:noFill/>
        </p:spPr>
        <p:txBody>
          <a:bodyPr wrap="square" lIns="91440" tIns="45720" rIns="91440" bIns="45720" rtlCol="0" anchor="t">
            <a:spAutoFit/>
          </a:bodyPr>
          <a:lstStyle/>
          <a:p>
            <a:r>
              <a:rPr lang="en-GB" dirty="0">
                <a:solidFill>
                  <a:schemeClr val="bg1"/>
                </a:solidFill>
              </a:rPr>
              <a:t>1.Chartered Society Physiotherapy, 2. Consortium Lead of the Yorkshire and the Humber CAHPR and Lead Yorkshire Hub CAPHR (Council for Allied Health Professions Research), 3. Senior Lecturer, York St John University </a:t>
            </a:r>
            <a:endParaRPr lang="en-GB">
              <a:solidFill>
                <a:schemeClr val="bg1"/>
              </a:solidFill>
            </a:endParaRPr>
          </a:p>
        </p:txBody>
      </p:sp>
      <p:pic>
        <p:nvPicPr>
          <p:cNvPr id="7" name="Picture 2" descr="CAPHR IOM sub hub (@CAHPRiomsubhub) / Twitter">
            <a:extLst>
              <a:ext uri="{FF2B5EF4-FFF2-40B4-BE49-F238E27FC236}">
                <a16:creationId xmlns:a16="http://schemas.microsoft.com/office/drawing/2014/main" id="{58EFB9D4-F337-6FBE-63F7-D5D6701E2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03" y="4726258"/>
            <a:ext cx="1957375" cy="19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1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545DD05-E95F-D707-F9E4-FCFD4C3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5574344"/>
            <a:ext cx="5975350" cy="1096462"/>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39C98E0F-198B-3622-0DF8-D01C233CC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250556" y="305086"/>
            <a:ext cx="10522057" cy="1335218"/>
          </a:xfrm>
        </p:spPr>
        <p:txBody>
          <a:bodyPr/>
          <a:lstStyle/>
          <a:p>
            <a:r>
              <a:rPr lang="en-GB" sz="4000">
                <a:solidFill>
                  <a:schemeClr val="bg1"/>
                </a:solidFill>
                <a:latin typeface="Arial"/>
                <a:cs typeface="Arial"/>
              </a:rPr>
              <a:t>Selection criteria</a:t>
            </a:r>
          </a:p>
        </p:txBody>
      </p:sp>
      <p:sp>
        <p:nvSpPr>
          <p:cNvPr id="5" name="TextBox 4">
            <a:extLst>
              <a:ext uri="{FF2B5EF4-FFF2-40B4-BE49-F238E27FC236}">
                <a16:creationId xmlns:a16="http://schemas.microsoft.com/office/drawing/2014/main" id="{11524B42-E764-E771-31AC-52D1CC4D48FB}"/>
              </a:ext>
            </a:extLst>
          </p:cNvPr>
          <p:cNvSpPr txBox="1"/>
          <p:nvPr/>
        </p:nvSpPr>
        <p:spPr>
          <a:xfrm>
            <a:off x="843575" y="1809798"/>
            <a:ext cx="9729980" cy="3416320"/>
          </a:xfrm>
          <a:prstGeom prst="rect">
            <a:avLst/>
          </a:prstGeom>
          <a:noFill/>
        </p:spPr>
        <p:txBody>
          <a:bodyPr wrap="square" rtlCol="0">
            <a:spAutoFit/>
          </a:bodyPr>
          <a:lstStyle/>
          <a:p>
            <a:pPr marL="457200" indent="-457200">
              <a:buFont typeface="+mj-lt"/>
              <a:buAutoNum type="arabicPeriod"/>
            </a:pPr>
            <a:r>
              <a:rPr lang="en-GB" sz="2400">
                <a:solidFill>
                  <a:schemeClr val="bg1"/>
                </a:solidFill>
              </a:rPr>
              <a:t>Is the background and purpose of the project clear?  (0 – 4)</a:t>
            </a:r>
          </a:p>
          <a:p>
            <a:pPr marL="457200" indent="-457200">
              <a:buFont typeface="+mj-lt"/>
              <a:buAutoNum type="arabicPeriod"/>
            </a:pPr>
            <a:r>
              <a:rPr lang="en-GB" sz="2400">
                <a:solidFill>
                  <a:schemeClr val="bg1"/>
                </a:solidFill>
              </a:rPr>
              <a:t>Is the method or approach clear, does it enable the questions to be answered?  (0-4)</a:t>
            </a:r>
          </a:p>
          <a:p>
            <a:pPr marL="457200" indent="-457200">
              <a:buFont typeface="+mj-lt"/>
              <a:buAutoNum type="arabicPeriod"/>
            </a:pPr>
            <a:r>
              <a:rPr lang="en-GB" sz="2400">
                <a:solidFill>
                  <a:schemeClr val="bg1"/>
                </a:solidFill>
              </a:rPr>
              <a:t>Have the results been presented and interpreted appropriately?  (0-4)</a:t>
            </a:r>
          </a:p>
          <a:p>
            <a:pPr marL="457200" indent="-457200">
              <a:buFont typeface="+mj-lt"/>
              <a:buAutoNum type="arabicPeriod"/>
            </a:pPr>
            <a:r>
              <a:rPr lang="en-GB" sz="2400">
                <a:solidFill>
                  <a:schemeClr val="bg1"/>
                </a:solidFill>
              </a:rPr>
              <a:t>Are the discussion and conclusions consistent with the results (0-4)</a:t>
            </a:r>
          </a:p>
          <a:p>
            <a:pPr marL="457200" indent="-457200">
              <a:buFont typeface="+mj-lt"/>
              <a:buAutoNum type="arabicPeriod"/>
            </a:pPr>
            <a:r>
              <a:rPr lang="en-GB" sz="2400">
                <a:solidFill>
                  <a:schemeClr val="bg1"/>
                </a:solidFill>
              </a:rPr>
              <a:t>What is the potential impact of this work (0-2)</a:t>
            </a:r>
          </a:p>
          <a:p>
            <a:pPr marL="457200" indent="-457200">
              <a:buFont typeface="+mj-lt"/>
              <a:buAutoNum type="arabicPeriod"/>
            </a:pPr>
            <a:r>
              <a:rPr lang="en-GB" sz="2400">
                <a:solidFill>
                  <a:schemeClr val="bg1"/>
                </a:solidFill>
              </a:rPr>
              <a:t>How would you rate this work overall (0-2)</a:t>
            </a:r>
          </a:p>
          <a:p>
            <a:endParaRPr lang="en-GB" sz="2400">
              <a:solidFill>
                <a:schemeClr val="bg1"/>
              </a:solidFill>
            </a:endParaRPr>
          </a:p>
          <a:p>
            <a:endParaRPr lang="en-GB" sz="2400">
              <a:solidFill>
                <a:schemeClr val="bg1"/>
              </a:solidFill>
            </a:endParaRPr>
          </a:p>
        </p:txBody>
      </p:sp>
    </p:spTree>
    <p:extLst>
      <p:ext uri="{BB962C8B-B14F-4D97-AF65-F5344CB8AC3E}">
        <p14:creationId xmlns:p14="http://schemas.microsoft.com/office/powerpoint/2010/main" val="367291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1D69"/>
        </a:solidFill>
        <a:effectLst/>
      </p:bgPr>
    </p:bg>
    <p:spTree>
      <p:nvGrpSpPr>
        <p:cNvPr id="1" name=""/>
        <p:cNvGrpSpPr/>
        <p:nvPr/>
      </p:nvGrpSpPr>
      <p:grpSpPr>
        <a:xfrm>
          <a:off x="0" y="0"/>
          <a:ext cx="0" cy="0"/>
          <a:chOff x="0" y="0"/>
          <a:chExt cx="0" cy="0"/>
        </a:xfrm>
      </p:grpSpPr>
      <p:pic>
        <p:nvPicPr>
          <p:cNvPr id="4" name="Picture 3" descr="A black and yellow background&#10;&#10;Description automatically generated">
            <a:extLst>
              <a:ext uri="{FF2B5EF4-FFF2-40B4-BE49-F238E27FC236}">
                <a16:creationId xmlns:a16="http://schemas.microsoft.com/office/drawing/2014/main" id="{9FB8F045-D204-F191-BC9D-D7C6C73CC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3" name="Picture 2">
            <a:extLst>
              <a:ext uri="{FF2B5EF4-FFF2-40B4-BE49-F238E27FC236}">
                <a16:creationId xmlns:a16="http://schemas.microsoft.com/office/drawing/2014/main" id="{49BE3522-C15F-3003-73C3-257837ADB0F1}"/>
              </a:ext>
            </a:extLst>
          </p:cNvPr>
          <p:cNvPicPr>
            <a:picLocks noChangeAspect="1"/>
          </p:cNvPicPr>
          <p:nvPr/>
        </p:nvPicPr>
        <p:blipFill rotWithShape="1">
          <a:blip r:embed="rId4"/>
          <a:srcRect l="4716" r="5079" b="-210"/>
          <a:stretch/>
        </p:blipFill>
        <p:spPr>
          <a:xfrm>
            <a:off x="802558" y="258792"/>
            <a:ext cx="9710785" cy="6211050"/>
          </a:xfrm>
          <a:prstGeom prst="rect">
            <a:avLst/>
          </a:prstGeom>
        </p:spPr>
      </p:pic>
    </p:spTree>
    <p:extLst>
      <p:ext uri="{BB962C8B-B14F-4D97-AF65-F5344CB8AC3E}">
        <p14:creationId xmlns:p14="http://schemas.microsoft.com/office/powerpoint/2010/main" val="270316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545DD05-E95F-D707-F9E4-FCFD4C3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5574344"/>
            <a:ext cx="5975350" cy="1096462"/>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39C98E0F-198B-3622-0DF8-D01C233CC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250556" y="305086"/>
            <a:ext cx="10522057" cy="1335218"/>
          </a:xfrm>
        </p:spPr>
        <p:txBody>
          <a:bodyPr/>
          <a:lstStyle/>
          <a:p>
            <a:r>
              <a:rPr lang="en-GB" sz="4000">
                <a:solidFill>
                  <a:schemeClr val="bg1"/>
                </a:solidFill>
                <a:latin typeface="Arial"/>
                <a:cs typeface="Arial"/>
              </a:rPr>
              <a:t>Review</a:t>
            </a:r>
          </a:p>
        </p:txBody>
      </p:sp>
      <p:sp>
        <p:nvSpPr>
          <p:cNvPr id="5" name="TextBox 4">
            <a:extLst>
              <a:ext uri="{FF2B5EF4-FFF2-40B4-BE49-F238E27FC236}">
                <a16:creationId xmlns:a16="http://schemas.microsoft.com/office/drawing/2014/main" id="{11524B42-E764-E771-31AC-52D1CC4D48FB}"/>
              </a:ext>
            </a:extLst>
          </p:cNvPr>
          <p:cNvSpPr txBox="1"/>
          <p:nvPr/>
        </p:nvSpPr>
        <p:spPr>
          <a:xfrm>
            <a:off x="431451" y="1500802"/>
            <a:ext cx="5048509" cy="3323987"/>
          </a:xfrm>
          <a:prstGeom prst="rect">
            <a:avLst/>
          </a:prstGeom>
          <a:noFill/>
        </p:spPr>
        <p:txBody>
          <a:bodyPr wrap="square" rtlCol="0">
            <a:spAutoFit/>
          </a:bodyPr>
          <a:lstStyle/>
          <a:p>
            <a:endParaRPr lang="en-GB" sz="1800">
              <a:solidFill>
                <a:schemeClr val="bg1"/>
              </a:solidFill>
              <a:latin typeface="Arial" panose="020B0604020202020204" pitchFamily="34" charset="0"/>
              <a:cs typeface="Arial" panose="020B0604020202020204" pitchFamily="34" charset="0"/>
            </a:endParaRPr>
          </a:p>
          <a:p>
            <a:r>
              <a:rPr lang="en-GB" sz="2400">
                <a:solidFill>
                  <a:schemeClr val="bg1"/>
                </a:solidFill>
              </a:rPr>
              <a:t>Process</a:t>
            </a:r>
          </a:p>
          <a:p>
            <a:pPr marL="800100" lvl="1" indent="-342900">
              <a:buFont typeface="Arial" panose="020B0604020202020204" pitchFamily="34" charset="0"/>
              <a:buChar char="•"/>
            </a:pPr>
            <a:r>
              <a:rPr lang="en-GB" sz="2400">
                <a:solidFill>
                  <a:schemeClr val="bg1"/>
                </a:solidFill>
              </a:rPr>
              <a:t>3 independent peer reviews</a:t>
            </a:r>
          </a:p>
          <a:p>
            <a:pPr marL="800100" lvl="1" indent="-342900">
              <a:buFont typeface="Arial" panose="020B0604020202020204" pitchFamily="34" charset="0"/>
              <a:buChar char="•"/>
            </a:pPr>
            <a:r>
              <a:rPr lang="en-GB" sz="2400">
                <a:solidFill>
                  <a:schemeClr val="bg1"/>
                </a:solidFill>
              </a:rPr>
              <a:t>Summary score (3)*</a:t>
            </a:r>
          </a:p>
          <a:p>
            <a:pPr marL="800100" lvl="1" indent="-342900">
              <a:buFont typeface="Arial" panose="020B0604020202020204" pitchFamily="34" charset="0"/>
              <a:buChar char="•"/>
            </a:pPr>
            <a:r>
              <a:rPr lang="en-GB" sz="2400">
                <a:solidFill>
                  <a:schemeClr val="bg1"/>
                </a:solidFill>
              </a:rPr>
              <a:t>Ethics check *</a:t>
            </a:r>
          </a:p>
          <a:p>
            <a:pPr marL="800100" lvl="1" indent="-342900">
              <a:buFont typeface="Arial" panose="020B0604020202020204" pitchFamily="34" charset="0"/>
              <a:buChar char="•"/>
            </a:pPr>
            <a:r>
              <a:rPr lang="en-GB" sz="2400">
                <a:solidFill>
                  <a:schemeClr val="bg1"/>
                </a:solidFill>
              </a:rPr>
              <a:t>Mean score</a:t>
            </a:r>
          </a:p>
          <a:p>
            <a:endParaRPr lang="en-GB" sz="2400">
              <a:solidFill>
                <a:schemeClr val="bg1"/>
              </a:solidFill>
            </a:endParaRPr>
          </a:p>
          <a:p>
            <a:r>
              <a:rPr lang="en-GB" sz="2400">
                <a:solidFill>
                  <a:schemeClr val="bg1"/>
                </a:solidFill>
              </a:rPr>
              <a:t>Moderation panel*</a:t>
            </a:r>
          </a:p>
          <a:p>
            <a:endParaRPr lang="en-GB" sz="2400">
              <a:solidFill>
                <a:schemeClr val="bg1"/>
              </a:solidFill>
            </a:endParaRPr>
          </a:p>
        </p:txBody>
      </p:sp>
      <p:sp>
        <p:nvSpPr>
          <p:cNvPr id="3" name="TextBox 2">
            <a:extLst>
              <a:ext uri="{FF2B5EF4-FFF2-40B4-BE49-F238E27FC236}">
                <a16:creationId xmlns:a16="http://schemas.microsoft.com/office/drawing/2014/main" id="{3FF07998-E9FF-45A1-08C8-8E710B052D88}"/>
              </a:ext>
            </a:extLst>
          </p:cNvPr>
          <p:cNvSpPr txBox="1"/>
          <p:nvPr/>
        </p:nvSpPr>
        <p:spPr>
          <a:xfrm>
            <a:off x="5724526" y="1500802"/>
            <a:ext cx="5048509" cy="3693319"/>
          </a:xfrm>
          <a:prstGeom prst="rect">
            <a:avLst/>
          </a:prstGeom>
          <a:noFill/>
        </p:spPr>
        <p:txBody>
          <a:bodyPr wrap="square" lIns="91440" tIns="45720" rIns="91440" bIns="45720" rtlCol="0" anchor="t">
            <a:spAutoFit/>
          </a:bodyPr>
          <a:lstStyle/>
          <a:p>
            <a:endParaRPr lang="en-GB" sz="1800">
              <a:solidFill>
                <a:schemeClr val="bg1"/>
              </a:solidFill>
              <a:latin typeface="Arial" panose="020B0604020202020204" pitchFamily="34" charset="0"/>
              <a:cs typeface="Arial" panose="020B0604020202020204" pitchFamily="34" charset="0"/>
            </a:endParaRPr>
          </a:p>
          <a:p>
            <a:r>
              <a:rPr lang="en-GB" sz="2400" dirty="0">
                <a:solidFill>
                  <a:schemeClr val="bg1"/>
                </a:solidFill>
              </a:rPr>
              <a:t>Outcomes</a:t>
            </a:r>
            <a:endParaRPr lang="en-GB" sz="2400" dirty="0">
              <a:solidFill>
                <a:schemeClr val="bg1"/>
              </a:solidFill>
              <a:cs typeface="Calibri"/>
            </a:endParaRPr>
          </a:p>
          <a:p>
            <a:pPr marL="800100" lvl="1" indent="-342900">
              <a:buFont typeface="Arial" panose="020B0604020202020204" pitchFamily="34" charset="0"/>
              <a:buChar char="•"/>
            </a:pPr>
            <a:r>
              <a:rPr lang="en-GB" sz="2400" dirty="0">
                <a:solidFill>
                  <a:schemeClr val="bg1"/>
                </a:solidFill>
              </a:rPr>
              <a:t>Ranked</a:t>
            </a:r>
            <a:endParaRPr lang="en-GB" sz="2400" dirty="0">
              <a:solidFill>
                <a:schemeClr val="bg1"/>
              </a:solidFill>
              <a:cs typeface="Calibri"/>
            </a:endParaRPr>
          </a:p>
          <a:p>
            <a:pPr marL="800100" lvl="1" indent="-342900">
              <a:buFont typeface="Arial" panose="020B0604020202020204" pitchFamily="34" charset="0"/>
              <a:buChar char="•"/>
            </a:pPr>
            <a:r>
              <a:rPr lang="en-GB" sz="2400" dirty="0">
                <a:solidFill>
                  <a:schemeClr val="bg1"/>
                </a:solidFill>
              </a:rPr>
              <a:t>&lt; 4.9, no ethics – rejected (%7), 2023 score range 0 - 15</a:t>
            </a:r>
            <a:endParaRPr lang="en-GB" sz="2400" dirty="0">
              <a:solidFill>
                <a:schemeClr val="bg1"/>
              </a:solidFill>
              <a:cs typeface="Calibri"/>
            </a:endParaRPr>
          </a:p>
          <a:p>
            <a:pPr marL="800100" lvl="1" indent="-342900">
              <a:buFont typeface="Arial" panose="020B0604020202020204" pitchFamily="34" charset="0"/>
              <a:buChar char="•"/>
            </a:pPr>
            <a:r>
              <a:rPr lang="en-GB" sz="2400" dirty="0">
                <a:solidFill>
                  <a:schemeClr val="bg1"/>
                </a:solidFill>
              </a:rPr>
              <a:t>Cut off points for poster and oral presentations vary yearly</a:t>
            </a:r>
            <a:endParaRPr lang="en-GB" sz="2400" dirty="0">
              <a:solidFill>
                <a:schemeClr val="bg1"/>
              </a:solidFill>
              <a:cs typeface="Calibri"/>
            </a:endParaRPr>
          </a:p>
          <a:p>
            <a:pPr marL="800100" lvl="1" indent="-342900">
              <a:buFont typeface="Arial" panose="020B0604020202020204" pitchFamily="34" charset="0"/>
              <a:buChar char="•"/>
            </a:pPr>
            <a:endParaRPr lang="en-GB" sz="2400">
              <a:solidFill>
                <a:schemeClr val="bg1"/>
              </a:solidFill>
            </a:endParaRPr>
          </a:p>
          <a:p>
            <a:endParaRPr lang="en-GB" sz="2400">
              <a:solidFill>
                <a:schemeClr val="bg1"/>
              </a:solidFill>
            </a:endParaRPr>
          </a:p>
          <a:p>
            <a:endParaRPr lang="en-GB" sz="2400">
              <a:solidFill>
                <a:schemeClr val="bg1"/>
              </a:solidFill>
            </a:endParaRPr>
          </a:p>
        </p:txBody>
      </p:sp>
    </p:spTree>
    <p:extLst>
      <p:ext uri="{BB962C8B-B14F-4D97-AF65-F5344CB8AC3E}">
        <p14:creationId xmlns:p14="http://schemas.microsoft.com/office/powerpoint/2010/main" val="172585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545DD05-E95F-D707-F9E4-FCFD4C3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5574344"/>
            <a:ext cx="5975350" cy="1096462"/>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39C98E0F-198B-3622-0DF8-D01C233CC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250556" y="305086"/>
            <a:ext cx="10522057" cy="1335218"/>
          </a:xfrm>
        </p:spPr>
        <p:txBody>
          <a:bodyPr/>
          <a:lstStyle/>
          <a:p>
            <a:r>
              <a:rPr lang="en-GB" sz="4000">
                <a:solidFill>
                  <a:schemeClr val="bg1"/>
                </a:solidFill>
                <a:latin typeface="Arial"/>
                <a:cs typeface="Arial"/>
              </a:rPr>
              <a:t>Additional Information</a:t>
            </a:r>
          </a:p>
        </p:txBody>
      </p:sp>
      <p:sp>
        <p:nvSpPr>
          <p:cNvPr id="5" name="TextBox 4">
            <a:extLst>
              <a:ext uri="{FF2B5EF4-FFF2-40B4-BE49-F238E27FC236}">
                <a16:creationId xmlns:a16="http://schemas.microsoft.com/office/drawing/2014/main" id="{11524B42-E764-E771-31AC-52D1CC4D48FB}"/>
              </a:ext>
            </a:extLst>
          </p:cNvPr>
          <p:cNvSpPr txBox="1"/>
          <p:nvPr/>
        </p:nvSpPr>
        <p:spPr>
          <a:xfrm>
            <a:off x="500279" y="1640304"/>
            <a:ext cx="11734680" cy="4801314"/>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Abstract body – maximum 500 words  (can be fewer!)</a:t>
            </a:r>
          </a:p>
          <a:p>
            <a:endParaRPr lang="en-GB" sz="2400">
              <a:solidFill>
                <a:schemeClr val="bg1"/>
              </a:solidFill>
              <a:latin typeface="Arial"/>
              <a:cs typeface="Arial"/>
            </a:endParaRPr>
          </a:p>
          <a:p>
            <a:r>
              <a:rPr lang="en-GB" sz="2400">
                <a:solidFill>
                  <a:schemeClr val="bg1"/>
                </a:solidFill>
                <a:latin typeface="Arial"/>
                <a:cs typeface="Arial"/>
              </a:rPr>
              <a:t>Keywords</a:t>
            </a:r>
          </a:p>
          <a:p>
            <a:pPr marL="342900" indent="-342900">
              <a:buFont typeface="Arial" panose="020B0604020202020204" pitchFamily="34" charset="0"/>
              <a:buChar char="•"/>
            </a:pPr>
            <a:r>
              <a:rPr lang="en-GB" sz="2400">
                <a:solidFill>
                  <a:schemeClr val="bg1"/>
                </a:solidFill>
                <a:latin typeface="Arial"/>
                <a:cs typeface="Arial"/>
              </a:rPr>
              <a:t>Used to match to reviewer/ programme stream</a:t>
            </a:r>
          </a:p>
          <a:p>
            <a:pPr marL="342900" indent="-342900">
              <a:buFont typeface="Arial" panose="020B0604020202020204" pitchFamily="34" charset="0"/>
              <a:buChar char="•"/>
            </a:pPr>
            <a:r>
              <a:rPr lang="en-GB" sz="2400">
                <a:solidFill>
                  <a:schemeClr val="bg1"/>
                </a:solidFill>
                <a:latin typeface="Arial"/>
                <a:cs typeface="Arial"/>
              </a:rPr>
              <a:t>Searchable – help connect your work to interested delegates via on-line programme</a:t>
            </a:r>
          </a:p>
          <a:p>
            <a:endParaRPr lang="en-GB" sz="1800">
              <a:solidFill>
                <a:schemeClr val="bg1"/>
              </a:solidFill>
              <a:latin typeface="Arial"/>
              <a:cs typeface="Arial"/>
            </a:endParaRPr>
          </a:p>
          <a:p>
            <a:pPr marL="0" indent="0">
              <a:buNone/>
            </a:pPr>
            <a:r>
              <a:rPr lang="en-GB" sz="2400">
                <a:solidFill>
                  <a:schemeClr val="bg1"/>
                </a:solidFill>
                <a:latin typeface="Arial"/>
                <a:cs typeface="Arial"/>
              </a:rPr>
              <a:t>English</a:t>
            </a:r>
          </a:p>
          <a:p>
            <a:pPr marL="285750" indent="-285750">
              <a:buFont typeface="Arial" panose="020B0604020202020204" pitchFamily="34" charset="0"/>
              <a:buChar char="•"/>
            </a:pPr>
            <a:r>
              <a:rPr lang="en-GB" sz="2400">
                <a:solidFill>
                  <a:schemeClr val="bg1"/>
                </a:solidFill>
                <a:latin typeface="Arial" panose="020B0604020202020204" pitchFamily="34" charset="0"/>
                <a:cs typeface="Arial" panose="020B0604020202020204" pitchFamily="34" charset="0"/>
              </a:rPr>
              <a:t>Please check spelling &amp; grammar </a:t>
            </a:r>
            <a:r>
              <a:rPr lang="en-GB" sz="2400" b="1">
                <a:solidFill>
                  <a:schemeClr val="bg1"/>
                </a:solidFill>
                <a:latin typeface="Arial" panose="020B0604020202020204" pitchFamily="34" charset="0"/>
                <a:cs typeface="Arial" panose="020B0604020202020204" pitchFamily="34" charset="0"/>
              </a:rPr>
              <a:t>pre-submission </a:t>
            </a:r>
            <a:r>
              <a:rPr lang="en-GB" sz="2400">
                <a:solidFill>
                  <a:schemeClr val="bg1"/>
                </a:solidFill>
                <a:latin typeface="Arial" panose="020B0604020202020204" pitchFamily="34" charset="0"/>
                <a:cs typeface="Arial" panose="020B0604020202020204" pitchFamily="34" charset="0"/>
              </a:rPr>
              <a:t>(we can’t correct)</a:t>
            </a:r>
          </a:p>
          <a:p>
            <a:pPr marL="285750" indent="-285750">
              <a:buFont typeface="Arial" panose="020B0604020202020204" pitchFamily="34" charset="0"/>
              <a:buChar char="•"/>
            </a:pPr>
            <a:r>
              <a:rPr lang="en-GB" sz="2400">
                <a:solidFill>
                  <a:schemeClr val="bg1"/>
                </a:solidFill>
                <a:latin typeface="Arial"/>
                <a:cs typeface="Arial"/>
              </a:rPr>
              <a:t>Please consider language – abbreviations, ‘people first’ language</a:t>
            </a:r>
            <a:endParaRPr lang="en-GB" sz="24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chemeClr val="bg1"/>
              </a:solidFill>
              <a:latin typeface="Arial" panose="020B0604020202020204" pitchFamily="34" charset="0"/>
              <a:cs typeface="Arial" panose="020B0604020202020204" pitchFamily="34" charset="0"/>
            </a:endParaRPr>
          </a:p>
          <a:p>
            <a:endParaRPr lang="en-GB" sz="1800">
              <a:solidFill>
                <a:schemeClr val="bg1"/>
              </a:solidFill>
              <a:latin typeface="Arial" panose="020B0604020202020204" pitchFamily="34" charset="0"/>
              <a:cs typeface="Arial" panose="020B0604020202020204" pitchFamily="34" charset="0"/>
            </a:endParaRPr>
          </a:p>
          <a:p>
            <a:pPr marL="0" indent="0">
              <a:buNone/>
            </a:pPr>
            <a:endParaRPr lang="en-GB" sz="1800">
              <a:solidFill>
                <a:schemeClr val="bg1"/>
              </a:solidFill>
              <a:latin typeface="Arial"/>
              <a:cs typeface="Arial"/>
            </a:endParaRPr>
          </a:p>
          <a:p>
            <a:endParaRPr lang="en-GB"/>
          </a:p>
        </p:txBody>
      </p:sp>
    </p:spTree>
    <p:extLst>
      <p:ext uri="{BB962C8B-B14F-4D97-AF65-F5344CB8AC3E}">
        <p14:creationId xmlns:p14="http://schemas.microsoft.com/office/powerpoint/2010/main" val="179682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4BF-2B2A-CE97-7E8A-A0C52AB1526E}"/>
              </a:ext>
            </a:extLst>
          </p:cNvPr>
          <p:cNvSpPr>
            <a:spLocks noGrp="1"/>
          </p:cNvSpPr>
          <p:nvPr>
            <p:ph type="title"/>
          </p:nvPr>
        </p:nvSpPr>
        <p:spPr>
          <a:xfrm>
            <a:off x="764557" y="138060"/>
            <a:ext cx="10515600" cy="1325563"/>
          </a:xfrm>
        </p:spPr>
        <p:txBody>
          <a:bodyPr/>
          <a:lstStyle/>
          <a:p>
            <a:r>
              <a:rPr lang="en-GB">
                <a:solidFill>
                  <a:schemeClr val="bg1"/>
                </a:solidFill>
              </a:rPr>
              <a:t>Author Information</a:t>
            </a:r>
          </a:p>
        </p:txBody>
      </p:sp>
      <p:sp>
        <p:nvSpPr>
          <p:cNvPr id="5" name="TextBox 4">
            <a:extLst>
              <a:ext uri="{FF2B5EF4-FFF2-40B4-BE49-F238E27FC236}">
                <a16:creationId xmlns:a16="http://schemas.microsoft.com/office/drawing/2014/main" id="{9C5125E6-F2A0-9DF1-EBC7-8F3B5BA3FCBD}"/>
              </a:ext>
            </a:extLst>
          </p:cNvPr>
          <p:cNvSpPr txBox="1"/>
          <p:nvPr/>
        </p:nvSpPr>
        <p:spPr>
          <a:xfrm>
            <a:off x="472541" y="1706062"/>
            <a:ext cx="5130459" cy="2308324"/>
          </a:xfrm>
          <a:prstGeom prst="rect">
            <a:avLst/>
          </a:prstGeom>
          <a:noFill/>
        </p:spPr>
        <p:txBody>
          <a:bodyPr wrap="square" lIns="91440" tIns="45720" rIns="91440" bIns="45720" rtlCol="0" anchor="t">
            <a:spAutoFit/>
          </a:bodyPr>
          <a:lstStyle/>
          <a:p>
            <a:r>
              <a:rPr lang="en-GB" sz="2400" dirty="0">
                <a:solidFill>
                  <a:schemeClr val="bg1"/>
                </a:solidFill>
              </a:rPr>
              <a:t>Key information uses:</a:t>
            </a:r>
            <a:br>
              <a:rPr lang="en-GB" sz="2400" dirty="0">
                <a:solidFill>
                  <a:schemeClr val="bg1"/>
                </a:solidFill>
              </a:rPr>
            </a:br>
            <a:endParaRPr lang="en-GB" sz="2400" dirty="0">
              <a:solidFill>
                <a:schemeClr val="bg1"/>
              </a:solidFill>
              <a:cs typeface="Calibri"/>
            </a:endParaRPr>
          </a:p>
          <a:p>
            <a:pPr marL="285750" indent="-285750">
              <a:buFont typeface="Arial" panose="020B0604020202020204" pitchFamily="34" charset="0"/>
              <a:buChar char="•"/>
            </a:pPr>
            <a:r>
              <a:rPr lang="en-GB" sz="2400" dirty="0">
                <a:solidFill>
                  <a:schemeClr val="bg1"/>
                </a:solidFill>
              </a:rPr>
              <a:t>Contact you</a:t>
            </a:r>
            <a:endParaRPr lang="en-GB" sz="2400" dirty="0">
              <a:solidFill>
                <a:schemeClr val="bg1"/>
              </a:solidFill>
              <a:cs typeface="Calibri"/>
            </a:endParaRPr>
          </a:p>
          <a:p>
            <a:pPr marL="285750" indent="-285750">
              <a:buFont typeface="Arial" panose="020B0604020202020204" pitchFamily="34" charset="0"/>
              <a:buChar char="•"/>
            </a:pPr>
            <a:r>
              <a:rPr lang="en-GB" sz="2400" dirty="0">
                <a:solidFill>
                  <a:schemeClr val="bg1"/>
                </a:solidFill>
              </a:rPr>
              <a:t>Chair to introduce you to audience</a:t>
            </a:r>
            <a:endParaRPr lang="en-GB" sz="2400" dirty="0">
              <a:solidFill>
                <a:schemeClr val="bg1"/>
              </a:solidFill>
              <a:cs typeface="Calibri"/>
            </a:endParaRPr>
          </a:p>
          <a:p>
            <a:pPr marL="285750" indent="-285750">
              <a:buFont typeface="Arial" panose="020B0604020202020204" pitchFamily="34" charset="0"/>
              <a:buChar char="•"/>
            </a:pPr>
            <a:r>
              <a:rPr lang="en-GB" sz="2400" dirty="0">
                <a:solidFill>
                  <a:schemeClr val="bg1"/>
                </a:solidFill>
              </a:rPr>
              <a:t>Bio goes into online conference programme</a:t>
            </a:r>
            <a:endParaRPr lang="en-GB" sz="2400" dirty="0">
              <a:solidFill>
                <a:schemeClr val="bg1"/>
              </a:solidFill>
              <a:cs typeface="Calibri"/>
            </a:endParaRPr>
          </a:p>
        </p:txBody>
      </p:sp>
      <p:pic>
        <p:nvPicPr>
          <p:cNvPr id="6" name="Picture 5" descr="A close up of a sign&#10;&#10;Description automatically generated">
            <a:extLst>
              <a:ext uri="{FF2B5EF4-FFF2-40B4-BE49-F238E27FC236}">
                <a16:creationId xmlns:a16="http://schemas.microsoft.com/office/drawing/2014/main" id="{7F17531E-E052-7BB9-52D6-6A951CED3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1" y="5799383"/>
            <a:ext cx="5206766" cy="955429"/>
          </a:xfrm>
          <a:prstGeom prst="rect">
            <a:avLst/>
          </a:prstGeom>
        </p:spPr>
      </p:pic>
      <p:pic>
        <p:nvPicPr>
          <p:cNvPr id="7" name="Picture 6" descr="A black and yellow background&#10;&#10;Description automatically generated">
            <a:extLst>
              <a:ext uri="{FF2B5EF4-FFF2-40B4-BE49-F238E27FC236}">
                <a16:creationId xmlns:a16="http://schemas.microsoft.com/office/drawing/2014/main" id="{3E38E663-B8A1-750E-A615-CF722244B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4" name="Content Placeholder 3">
            <a:extLst>
              <a:ext uri="{FF2B5EF4-FFF2-40B4-BE49-F238E27FC236}">
                <a16:creationId xmlns:a16="http://schemas.microsoft.com/office/drawing/2014/main" id="{1EF6B8BF-A46D-C4C8-2C35-6A2A24B0B71C}"/>
              </a:ext>
            </a:extLst>
          </p:cNvPr>
          <p:cNvPicPr>
            <a:picLocks noGrp="1" noChangeAspect="1"/>
          </p:cNvPicPr>
          <p:nvPr>
            <p:ph idx="1"/>
          </p:nvPr>
        </p:nvPicPr>
        <p:blipFill>
          <a:blip r:embed="rId4"/>
          <a:stretch>
            <a:fillRect/>
          </a:stretch>
        </p:blipFill>
        <p:spPr>
          <a:xfrm>
            <a:off x="5822802" y="1058585"/>
            <a:ext cx="6125768" cy="5177835"/>
          </a:xfrm>
          <a:prstGeom prst="rect">
            <a:avLst/>
          </a:prstGeom>
        </p:spPr>
      </p:pic>
    </p:spTree>
    <p:extLst>
      <p:ext uri="{BB962C8B-B14F-4D97-AF65-F5344CB8AC3E}">
        <p14:creationId xmlns:p14="http://schemas.microsoft.com/office/powerpoint/2010/main" val="203093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4BF-2B2A-CE97-7E8A-A0C52AB1526E}"/>
              </a:ext>
            </a:extLst>
          </p:cNvPr>
          <p:cNvSpPr>
            <a:spLocks noGrp="1"/>
          </p:cNvSpPr>
          <p:nvPr>
            <p:ph type="title"/>
          </p:nvPr>
        </p:nvSpPr>
        <p:spPr>
          <a:xfrm>
            <a:off x="764557" y="138060"/>
            <a:ext cx="10515600" cy="1325563"/>
          </a:xfrm>
        </p:spPr>
        <p:txBody>
          <a:bodyPr/>
          <a:lstStyle/>
          <a:p>
            <a:r>
              <a:rPr lang="en-GB">
                <a:solidFill>
                  <a:schemeClr val="bg1"/>
                </a:solidFill>
              </a:rPr>
              <a:t>Affirmation</a:t>
            </a:r>
          </a:p>
        </p:txBody>
      </p:sp>
      <p:sp>
        <p:nvSpPr>
          <p:cNvPr id="5" name="TextBox 4">
            <a:extLst>
              <a:ext uri="{FF2B5EF4-FFF2-40B4-BE49-F238E27FC236}">
                <a16:creationId xmlns:a16="http://schemas.microsoft.com/office/drawing/2014/main" id="{9C5125E6-F2A0-9DF1-EBC7-8F3B5BA3FCBD}"/>
              </a:ext>
            </a:extLst>
          </p:cNvPr>
          <p:cNvSpPr txBox="1"/>
          <p:nvPr/>
        </p:nvSpPr>
        <p:spPr>
          <a:xfrm>
            <a:off x="486652" y="1339173"/>
            <a:ext cx="5130459" cy="4893647"/>
          </a:xfrm>
          <a:prstGeom prst="rect">
            <a:avLst/>
          </a:prstGeom>
          <a:noFill/>
        </p:spPr>
        <p:txBody>
          <a:bodyPr wrap="square" lIns="91440" tIns="45720" rIns="91440" bIns="45720" rtlCol="0" anchor="t">
            <a:spAutoFit/>
          </a:bodyPr>
          <a:lstStyle/>
          <a:p>
            <a:r>
              <a:rPr lang="en-GB" sz="2400" dirty="0">
                <a:solidFill>
                  <a:schemeClr val="bg1"/>
                </a:solidFill>
                <a:ea typeface="Calibri"/>
                <a:cs typeface="Calibri"/>
              </a:rPr>
              <a:t>Please read this section</a:t>
            </a:r>
          </a:p>
          <a:p>
            <a:endParaRPr lang="en-GB" sz="2400" dirty="0">
              <a:solidFill>
                <a:schemeClr val="bg1"/>
              </a:solidFill>
              <a:ea typeface="Calibri"/>
              <a:cs typeface="Calibri"/>
            </a:endParaRPr>
          </a:p>
          <a:p>
            <a:r>
              <a:rPr lang="en-GB" sz="2400" dirty="0">
                <a:solidFill>
                  <a:schemeClr val="bg1"/>
                </a:solidFill>
              </a:rPr>
              <a:t>Key information:</a:t>
            </a:r>
            <a:endParaRPr lang="en-GB" dirty="0">
              <a:solidFill>
                <a:schemeClr val="bg1"/>
              </a:solidFill>
              <a:ea typeface="Calibri"/>
              <a:cs typeface="Calibri"/>
            </a:endParaRPr>
          </a:p>
          <a:p>
            <a:pPr marL="342900" indent="-342900">
              <a:buFont typeface="Arial"/>
              <a:buChar char="•"/>
            </a:pPr>
            <a:r>
              <a:rPr lang="en-GB" sz="2400" dirty="0">
                <a:solidFill>
                  <a:schemeClr val="bg1"/>
                </a:solidFill>
                <a:ea typeface="Calibri"/>
                <a:cs typeface="Calibri"/>
              </a:rPr>
              <a:t>Data processing – we cannot accept your abstract without this</a:t>
            </a:r>
          </a:p>
          <a:p>
            <a:pPr marL="342900" indent="-342900">
              <a:buFont typeface="Arial"/>
              <a:buChar char="•"/>
            </a:pPr>
            <a:r>
              <a:rPr lang="en-GB" sz="2400" dirty="0">
                <a:solidFill>
                  <a:schemeClr val="bg1"/>
                </a:solidFill>
                <a:ea typeface="Calibri"/>
                <a:cs typeface="Calibri"/>
              </a:rPr>
              <a:t>All authors agree</a:t>
            </a:r>
          </a:p>
          <a:p>
            <a:pPr marL="342900" indent="-342900">
              <a:buFont typeface="Arial"/>
              <a:buChar char="•"/>
            </a:pPr>
            <a:r>
              <a:rPr lang="en-GB" sz="2400" dirty="0">
                <a:solidFill>
                  <a:schemeClr val="bg1"/>
                </a:solidFill>
                <a:ea typeface="Calibri"/>
                <a:cs typeface="Calibri"/>
              </a:rPr>
              <a:t>Copyright</a:t>
            </a:r>
          </a:p>
          <a:p>
            <a:pPr marL="342900" indent="-342900">
              <a:buFont typeface="Arial"/>
              <a:buChar char="•"/>
            </a:pPr>
            <a:r>
              <a:rPr lang="en-GB" sz="2400" dirty="0">
                <a:solidFill>
                  <a:schemeClr val="bg1"/>
                </a:solidFill>
                <a:ea typeface="Calibri"/>
                <a:cs typeface="Calibri"/>
              </a:rPr>
              <a:t>Original work, non-identifiable data, accuracy of abstract</a:t>
            </a:r>
          </a:p>
          <a:p>
            <a:pPr marL="342900" indent="-342900">
              <a:buFont typeface="Arial"/>
              <a:buChar char="•"/>
            </a:pPr>
            <a:r>
              <a:rPr lang="en-GB" sz="2400" dirty="0">
                <a:solidFill>
                  <a:schemeClr val="bg1"/>
                </a:solidFill>
                <a:ea typeface="Calibri"/>
                <a:cs typeface="Calibri"/>
              </a:rPr>
              <a:t>Publishing – abstract and author names and bios</a:t>
            </a:r>
          </a:p>
          <a:p>
            <a:pPr marL="342900" indent="-342900">
              <a:buFont typeface="Arial"/>
              <a:buChar char="•"/>
            </a:pPr>
            <a:endParaRPr lang="en-GB" sz="2400" dirty="0">
              <a:solidFill>
                <a:schemeClr val="bg1"/>
              </a:solidFill>
              <a:ea typeface="Calibri"/>
              <a:cs typeface="Calibri"/>
            </a:endParaRPr>
          </a:p>
          <a:p>
            <a:endParaRPr lang="en-GB" sz="2400" dirty="0">
              <a:solidFill>
                <a:schemeClr val="bg1"/>
              </a:solidFill>
              <a:ea typeface="Calibri"/>
              <a:cs typeface="Calibri"/>
            </a:endParaRPr>
          </a:p>
        </p:txBody>
      </p:sp>
      <p:pic>
        <p:nvPicPr>
          <p:cNvPr id="6" name="Picture 5" descr="A close up of a sign&#10;&#10;Description automatically generated">
            <a:extLst>
              <a:ext uri="{FF2B5EF4-FFF2-40B4-BE49-F238E27FC236}">
                <a16:creationId xmlns:a16="http://schemas.microsoft.com/office/drawing/2014/main" id="{7F17531E-E052-7BB9-52D6-6A951CED3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1" y="5799383"/>
            <a:ext cx="5206766" cy="955429"/>
          </a:xfrm>
          <a:prstGeom prst="rect">
            <a:avLst/>
          </a:prstGeom>
        </p:spPr>
      </p:pic>
      <p:pic>
        <p:nvPicPr>
          <p:cNvPr id="4" name="Picture 3" descr="A black and yellow background&#10;&#10;Description automatically generated">
            <a:extLst>
              <a:ext uri="{FF2B5EF4-FFF2-40B4-BE49-F238E27FC236}">
                <a16:creationId xmlns:a16="http://schemas.microsoft.com/office/drawing/2014/main" id="{BC62502E-7EA1-B4F9-65A8-7F254074E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9" name="Picture 8">
            <a:extLst>
              <a:ext uri="{FF2B5EF4-FFF2-40B4-BE49-F238E27FC236}">
                <a16:creationId xmlns:a16="http://schemas.microsoft.com/office/drawing/2014/main" id="{05513B29-AD22-B0F1-FDA4-92A3B99DDC9F}"/>
              </a:ext>
            </a:extLst>
          </p:cNvPr>
          <p:cNvPicPr>
            <a:picLocks noChangeAspect="1"/>
          </p:cNvPicPr>
          <p:nvPr/>
        </p:nvPicPr>
        <p:blipFill>
          <a:blip r:embed="rId4"/>
          <a:stretch>
            <a:fillRect/>
          </a:stretch>
        </p:blipFill>
        <p:spPr>
          <a:xfrm>
            <a:off x="5959940" y="845917"/>
            <a:ext cx="5931142" cy="5065486"/>
          </a:xfrm>
          <a:prstGeom prst="rect">
            <a:avLst/>
          </a:prstGeom>
        </p:spPr>
      </p:pic>
    </p:spTree>
    <p:extLst>
      <p:ext uri="{BB962C8B-B14F-4D97-AF65-F5344CB8AC3E}">
        <p14:creationId xmlns:p14="http://schemas.microsoft.com/office/powerpoint/2010/main" val="138421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1E67"/>
        </a:solidFill>
        <a:effectLst/>
      </p:bgPr>
    </p:bg>
    <p:spTree>
      <p:nvGrpSpPr>
        <p:cNvPr id="1" name=""/>
        <p:cNvGrpSpPr/>
        <p:nvPr/>
      </p:nvGrpSpPr>
      <p:grpSpPr>
        <a:xfrm>
          <a:off x="0" y="0"/>
          <a:ext cx="0" cy="0"/>
          <a:chOff x="0" y="0"/>
          <a:chExt cx="0" cy="0"/>
        </a:xfrm>
      </p:grpSpPr>
      <p:graphicFrame>
        <p:nvGraphicFramePr>
          <p:cNvPr id="2" name="Diagram 3">
            <a:extLst>
              <a:ext uri="{FF2B5EF4-FFF2-40B4-BE49-F238E27FC236}">
                <a16:creationId xmlns:a16="http://schemas.microsoft.com/office/drawing/2014/main" id="{0B4DBC26-AEB4-3C39-7195-E562095B5E78}"/>
              </a:ext>
            </a:extLst>
          </p:cNvPr>
          <p:cNvGraphicFramePr/>
          <p:nvPr>
            <p:extLst>
              <p:ext uri="{D42A27DB-BD31-4B8C-83A1-F6EECF244321}">
                <p14:modId xmlns:p14="http://schemas.microsoft.com/office/powerpoint/2010/main" val="2362388237"/>
              </p:ext>
            </p:extLst>
          </p:nvPr>
        </p:nvGraphicFramePr>
        <p:xfrm>
          <a:off x="228731" y="246954"/>
          <a:ext cx="8046564" cy="661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 result for image physio journal front cover">
            <a:extLst>
              <a:ext uri="{FF2B5EF4-FFF2-40B4-BE49-F238E27FC236}">
                <a16:creationId xmlns:a16="http://schemas.microsoft.com/office/drawing/2014/main" id="{B24BEDEA-6BED-AF70-B211-F3C2AB463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5872" y="3547382"/>
            <a:ext cx="2163302" cy="2861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D4D7E2-E54C-37B4-C34F-A66D6F24A7CC}"/>
              </a:ext>
            </a:extLst>
          </p:cNvPr>
          <p:cNvPicPr>
            <a:picLocks noChangeAspect="1"/>
          </p:cNvPicPr>
          <p:nvPr/>
        </p:nvPicPr>
        <p:blipFill>
          <a:blip r:embed="rId8"/>
          <a:stretch>
            <a:fillRect/>
          </a:stretch>
        </p:blipFill>
        <p:spPr>
          <a:xfrm>
            <a:off x="8776453" y="1370523"/>
            <a:ext cx="3256946" cy="2053112"/>
          </a:xfrm>
          <a:prstGeom prst="rect">
            <a:avLst/>
          </a:prstGeom>
        </p:spPr>
      </p:pic>
      <p:pic>
        <p:nvPicPr>
          <p:cNvPr id="5" name="Picture 2">
            <a:extLst>
              <a:ext uri="{FF2B5EF4-FFF2-40B4-BE49-F238E27FC236}">
                <a16:creationId xmlns:a16="http://schemas.microsoft.com/office/drawing/2014/main" id="{51427FDF-5910-DF45-1F59-2E940CE98D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1189" y="57511"/>
            <a:ext cx="4557037" cy="9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23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1C659-2997-39CB-4FDA-596F02E1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8E461-E463-AA9A-4778-D18400512EEE}"/>
              </a:ext>
            </a:extLst>
          </p:cNvPr>
          <p:cNvSpPr>
            <a:spLocks noGrp="1"/>
          </p:cNvSpPr>
          <p:nvPr>
            <p:ph type="title"/>
          </p:nvPr>
        </p:nvSpPr>
        <p:spPr>
          <a:xfrm>
            <a:off x="403578" y="105481"/>
            <a:ext cx="10515600" cy="1325563"/>
          </a:xfrm>
        </p:spPr>
        <p:txBody>
          <a:bodyPr/>
          <a:lstStyle/>
          <a:p>
            <a:r>
              <a:rPr lang="en-GB" sz="4000">
                <a:solidFill>
                  <a:schemeClr val="bg1"/>
                </a:solidFill>
                <a:latin typeface="Arial"/>
                <a:cs typeface="Arial"/>
              </a:rPr>
              <a:t>Key Takeaway Messages </a:t>
            </a:r>
          </a:p>
        </p:txBody>
      </p:sp>
      <p:sp>
        <p:nvSpPr>
          <p:cNvPr id="3" name="Content Placeholder 2">
            <a:extLst>
              <a:ext uri="{FF2B5EF4-FFF2-40B4-BE49-F238E27FC236}">
                <a16:creationId xmlns:a16="http://schemas.microsoft.com/office/drawing/2014/main" id="{D571D96E-EB87-3296-E7B5-123871799BE9}"/>
              </a:ext>
            </a:extLst>
          </p:cNvPr>
          <p:cNvSpPr>
            <a:spLocks noGrp="1"/>
          </p:cNvSpPr>
          <p:nvPr>
            <p:ph idx="1"/>
          </p:nvPr>
        </p:nvSpPr>
        <p:spPr>
          <a:xfrm>
            <a:off x="533400" y="1582914"/>
            <a:ext cx="10515600" cy="3455988"/>
          </a:xfrm>
        </p:spPr>
        <p:txBody>
          <a:bodyPr vert="horz" lIns="91440" tIns="45720" rIns="91440" bIns="45720" rtlCol="0" anchor="t">
            <a:normAutofit/>
          </a:bodyPr>
          <a:lstStyle/>
          <a:p>
            <a:r>
              <a:rPr lang="en-GB" sz="2400">
                <a:solidFill>
                  <a:schemeClr val="bg1"/>
                </a:solidFill>
                <a:latin typeface="Arial"/>
                <a:cs typeface="Arial"/>
              </a:rPr>
              <a:t>Check guidelines and use examples</a:t>
            </a:r>
          </a:p>
          <a:p>
            <a:r>
              <a:rPr lang="en-GB" sz="2400">
                <a:solidFill>
                  <a:schemeClr val="bg1"/>
                </a:solidFill>
                <a:latin typeface="Arial"/>
                <a:cs typeface="Arial"/>
              </a:rPr>
              <a:t>Abstract needs a clear objective, to describe key elements of your approach, to focus on the evidence, tie conclusions to evidence and be easy to read (tell a story).</a:t>
            </a:r>
          </a:p>
          <a:p>
            <a:r>
              <a:rPr lang="en-GB" sz="2400">
                <a:solidFill>
                  <a:schemeClr val="bg1"/>
                </a:solidFill>
                <a:latin typeface="Arial"/>
                <a:cs typeface="Arial"/>
              </a:rPr>
              <a:t>Seek feedback – a critical friendly eye, fellow co-authors</a:t>
            </a:r>
            <a:endParaRPr lang="en-GB">
              <a:solidFill>
                <a:schemeClr val="bg1"/>
              </a:solidFill>
              <a:cs typeface="Calibri"/>
            </a:endParaRPr>
          </a:p>
          <a:p>
            <a:r>
              <a:rPr lang="en-GB">
                <a:solidFill>
                  <a:schemeClr val="bg1"/>
                </a:solidFill>
                <a:latin typeface="Calibri"/>
                <a:cs typeface="Calibri"/>
              </a:rPr>
              <a:t>Sources of support</a:t>
            </a:r>
            <a:endParaRPr lang="en-GB" sz="2400">
              <a:solidFill>
                <a:schemeClr val="bg1"/>
              </a:solidFill>
              <a:latin typeface="Arial"/>
              <a:cs typeface="Arial"/>
            </a:endParaRPr>
          </a:p>
          <a:p>
            <a:pPr lvl="1">
              <a:buFont typeface="Courier New" panose="020B0604020202020204" pitchFamily="34" charset="0"/>
              <a:buChar char="o"/>
            </a:pPr>
            <a:r>
              <a:rPr lang="en-GB" sz="1600">
                <a:solidFill>
                  <a:schemeClr val="bg1"/>
                </a:solidFill>
                <a:latin typeface="Arial"/>
                <a:cs typeface="Arial"/>
                <a:hlinkClick r:id="rId3"/>
              </a:rPr>
              <a:t>https://cahpr.csp.org.uk/content/cahpr-top-ten-tips</a:t>
            </a:r>
            <a:endParaRPr lang="en-GB" sz="2000">
              <a:solidFill>
                <a:schemeClr val="bg1"/>
              </a:solidFill>
              <a:latin typeface="Arial"/>
              <a:cs typeface="Arial"/>
              <a:hlinkClick r:id="rId3"/>
            </a:endParaRPr>
          </a:p>
          <a:p>
            <a:pPr lvl="1">
              <a:buFont typeface="Courier New" panose="020B0604020202020204" pitchFamily="34" charset="0"/>
              <a:buChar char="o"/>
            </a:pPr>
            <a:r>
              <a:rPr lang="en-GB" sz="1600">
                <a:solidFill>
                  <a:schemeClr val="bg1"/>
                </a:solidFill>
                <a:latin typeface="Arial"/>
                <a:cs typeface="Arial"/>
              </a:rPr>
              <a:t>Local CAPHR Hub</a:t>
            </a:r>
          </a:p>
          <a:p>
            <a:pPr lvl="1">
              <a:buFont typeface="Courier New" panose="020B0604020202020204" pitchFamily="34" charset="0"/>
              <a:buChar char="o"/>
            </a:pPr>
            <a:r>
              <a:rPr lang="en-GB" sz="1600">
                <a:solidFill>
                  <a:schemeClr val="bg1"/>
                </a:solidFill>
                <a:latin typeface="Arial"/>
                <a:cs typeface="Arial"/>
              </a:rPr>
              <a:t>Conference website and team</a:t>
            </a:r>
          </a:p>
          <a:p>
            <a:endParaRPr lang="en-GB" sz="2400">
              <a:solidFill>
                <a:schemeClr val="bg1"/>
              </a:solidFill>
              <a:latin typeface="Arial"/>
              <a:cs typeface="Arial"/>
            </a:endParaRPr>
          </a:p>
        </p:txBody>
      </p:sp>
      <p:pic>
        <p:nvPicPr>
          <p:cNvPr id="4" name="Picture 3" descr="A close up of a sign&#10;&#10;Description automatically generated">
            <a:extLst>
              <a:ext uri="{FF2B5EF4-FFF2-40B4-BE49-F238E27FC236}">
                <a16:creationId xmlns:a16="http://schemas.microsoft.com/office/drawing/2014/main" id="{F2C9D29B-ABF4-3E1D-C5F4-4D4464838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784" y="5510565"/>
            <a:ext cx="5606345" cy="1029759"/>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74862EB0-DF5B-3EF0-D69D-1BBD33980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7" name="Picture 2" descr="CAPHR IOM sub hub (@CAHPRiomsubhub) / Twitter">
            <a:extLst>
              <a:ext uri="{FF2B5EF4-FFF2-40B4-BE49-F238E27FC236}">
                <a16:creationId xmlns:a16="http://schemas.microsoft.com/office/drawing/2014/main" id="{DF27F431-5579-97FA-E7CB-F0464E17F8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821" y="4489582"/>
            <a:ext cx="2055141" cy="205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5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29C4C2B5-EE3E-9B10-2F15-C2BD4F14F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5335587"/>
            <a:ext cx="7734300" cy="1419225"/>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0FB3A13F-4DB2-1ECA-110A-1A69370A6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E9A77FC6-7CFE-4AEE-5EAE-C4ACAD217144}"/>
              </a:ext>
            </a:extLst>
          </p:cNvPr>
          <p:cNvSpPr>
            <a:spLocks noGrp="1"/>
          </p:cNvSpPr>
          <p:nvPr>
            <p:ph type="title"/>
          </p:nvPr>
        </p:nvSpPr>
        <p:spPr>
          <a:xfrm>
            <a:off x="838200" y="550476"/>
            <a:ext cx="10515600" cy="1325563"/>
          </a:xfrm>
        </p:spPr>
        <p:txBody>
          <a:bodyPr/>
          <a:lstStyle/>
          <a:p>
            <a:r>
              <a:rPr lang="en-GB" sz="4000">
                <a:solidFill>
                  <a:schemeClr val="bg1"/>
                </a:solidFill>
                <a:latin typeface="Arial"/>
                <a:cs typeface="Arial"/>
              </a:rPr>
              <a:t>CSP Annual Conference Programme Team</a:t>
            </a:r>
          </a:p>
          <a:p>
            <a:endParaRPr lang="en-GB">
              <a:solidFill>
                <a:schemeClr val="bg1"/>
              </a:solidFill>
              <a:cs typeface="Calibri Light"/>
            </a:endParaRPr>
          </a:p>
        </p:txBody>
      </p:sp>
      <p:sp>
        <p:nvSpPr>
          <p:cNvPr id="3" name="Content Placeholder 2">
            <a:extLst>
              <a:ext uri="{FF2B5EF4-FFF2-40B4-BE49-F238E27FC236}">
                <a16:creationId xmlns:a16="http://schemas.microsoft.com/office/drawing/2014/main" id="{A866F838-0B9D-9475-7A99-462EEE553C9E}"/>
              </a:ext>
            </a:extLst>
          </p:cNvPr>
          <p:cNvSpPr>
            <a:spLocks noGrp="1"/>
          </p:cNvSpPr>
          <p:nvPr>
            <p:ph idx="1"/>
          </p:nvPr>
        </p:nvSpPr>
        <p:spPr>
          <a:xfrm>
            <a:off x="838200" y="1825625"/>
            <a:ext cx="10515600" cy="3455988"/>
          </a:xfrm>
        </p:spPr>
        <p:txBody>
          <a:bodyPr vert="horz" lIns="91440" tIns="45720" rIns="91440" bIns="45720" rtlCol="0" anchor="t">
            <a:normAutofit/>
          </a:bodyPr>
          <a:lstStyle/>
          <a:p>
            <a:pPr marL="0" indent="0">
              <a:buNone/>
            </a:pPr>
            <a:endParaRPr lang="en-GB" sz="2400">
              <a:solidFill>
                <a:schemeClr val="bg1"/>
              </a:solidFill>
              <a:latin typeface="Arial"/>
              <a:cs typeface="Arial"/>
            </a:endParaRPr>
          </a:p>
          <a:p>
            <a:endParaRPr lang="en-GB" sz="2400">
              <a:solidFill>
                <a:schemeClr val="bg1"/>
              </a:solidFill>
              <a:latin typeface="Arial"/>
              <a:cs typeface="Arial"/>
            </a:endParaRPr>
          </a:p>
          <a:p>
            <a:pPr marL="0" indent="0">
              <a:buNone/>
            </a:pPr>
            <a:endParaRPr lang="en-GB" sz="2400">
              <a:solidFill>
                <a:schemeClr val="bg1"/>
              </a:solidFill>
              <a:latin typeface="Arial"/>
              <a:cs typeface="Arial"/>
            </a:endParaRPr>
          </a:p>
          <a:p>
            <a:endParaRPr lang="en-GB">
              <a:solidFill>
                <a:schemeClr val="bg1"/>
              </a:solidFill>
              <a:cs typeface="Calibri"/>
            </a:endParaRPr>
          </a:p>
        </p:txBody>
      </p:sp>
      <p:pic>
        <p:nvPicPr>
          <p:cNvPr id="7" name="Picture 6" descr="A person smiling at the camera&#10;&#10;Description automatically generated">
            <a:extLst>
              <a:ext uri="{FF2B5EF4-FFF2-40B4-BE49-F238E27FC236}">
                <a16:creationId xmlns:a16="http://schemas.microsoft.com/office/drawing/2014/main" id="{2339BCB5-21C9-4AB7-C3A8-0B307C157715}"/>
              </a:ext>
            </a:extLst>
          </p:cNvPr>
          <p:cNvPicPr>
            <a:picLocks noChangeAspect="1"/>
          </p:cNvPicPr>
          <p:nvPr/>
        </p:nvPicPr>
        <p:blipFill rotWithShape="1">
          <a:blip r:embed="rId4"/>
          <a:srcRect t="8117" r="-341" b="26770"/>
          <a:stretch/>
        </p:blipFill>
        <p:spPr>
          <a:xfrm>
            <a:off x="8373109" y="1519227"/>
            <a:ext cx="1818668" cy="2365297"/>
          </a:xfrm>
          <a:prstGeom prst="rect">
            <a:avLst/>
          </a:prstGeom>
        </p:spPr>
      </p:pic>
      <p:pic>
        <p:nvPicPr>
          <p:cNvPr id="8" name="Picture 7" descr="A person wearing glasses smiling&#10;&#10;Description automatically generated">
            <a:extLst>
              <a:ext uri="{FF2B5EF4-FFF2-40B4-BE49-F238E27FC236}">
                <a16:creationId xmlns:a16="http://schemas.microsoft.com/office/drawing/2014/main" id="{ED31638C-1995-6840-B8E3-A313027C0491}"/>
              </a:ext>
            </a:extLst>
          </p:cNvPr>
          <p:cNvPicPr>
            <a:picLocks noChangeAspect="1"/>
          </p:cNvPicPr>
          <p:nvPr/>
        </p:nvPicPr>
        <p:blipFill>
          <a:blip r:embed="rId5"/>
          <a:stretch>
            <a:fillRect/>
          </a:stretch>
        </p:blipFill>
        <p:spPr>
          <a:xfrm>
            <a:off x="843091" y="1519227"/>
            <a:ext cx="2118770" cy="2310468"/>
          </a:xfrm>
          <a:prstGeom prst="rect">
            <a:avLst/>
          </a:prstGeom>
        </p:spPr>
      </p:pic>
      <p:sp>
        <p:nvSpPr>
          <p:cNvPr id="9" name="TextBox 8">
            <a:extLst>
              <a:ext uri="{FF2B5EF4-FFF2-40B4-BE49-F238E27FC236}">
                <a16:creationId xmlns:a16="http://schemas.microsoft.com/office/drawing/2014/main" id="{62CB366E-A264-0757-24EC-7B4276009DD9}"/>
              </a:ext>
            </a:extLst>
          </p:cNvPr>
          <p:cNvSpPr txBox="1"/>
          <p:nvPr/>
        </p:nvSpPr>
        <p:spPr>
          <a:xfrm>
            <a:off x="727363" y="4242954"/>
            <a:ext cx="3342409" cy="640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10" name="TextBox 9">
            <a:extLst>
              <a:ext uri="{FF2B5EF4-FFF2-40B4-BE49-F238E27FC236}">
                <a16:creationId xmlns:a16="http://schemas.microsoft.com/office/drawing/2014/main" id="{324D1117-35DC-1690-1547-55E7FFA35AFD}"/>
              </a:ext>
            </a:extLst>
          </p:cNvPr>
          <p:cNvSpPr txBox="1"/>
          <p:nvPr/>
        </p:nvSpPr>
        <p:spPr>
          <a:xfrm>
            <a:off x="705130" y="4242954"/>
            <a:ext cx="29879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chemeClr val="bg1"/>
                </a:solidFill>
                <a:cs typeface="Calibri"/>
              </a:rPr>
              <a:t>Meredith Newman</a:t>
            </a:r>
          </a:p>
          <a:p>
            <a:r>
              <a:rPr lang="en-GB">
                <a:solidFill>
                  <a:schemeClr val="bg1"/>
                </a:solidFill>
                <a:cs typeface="Calibri"/>
              </a:rPr>
              <a:t>Conference Programme Lead</a:t>
            </a:r>
            <a:endParaRPr lang="en-GB">
              <a:solidFill>
                <a:schemeClr val="bg1"/>
              </a:solidFill>
            </a:endParaRPr>
          </a:p>
        </p:txBody>
      </p:sp>
      <p:sp>
        <p:nvSpPr>
          <p:cNvPr id="5" name="TextBox 4">
            <a:extLst>
              <a:ext uri="{FF2B5EF4-FFF2-40B4-BE49-F238E27FC236}">
                <a16:creationId xmlns:a16="http://schemas.microsoft.com/office/drawing/2014/main" id="{C7892F6E-C17E-2C86-5AF0-5948378AE863}"/>
              </a:ext>
            </a:extLst>
          </p:cNvPr>
          <p:cNvSpPr txBox="1"/>
          <p:nvPr/>
        </p:nvSpPr>
        <p:spPr>
          <a:xfrm>
            <a:off x="8156408" y="4301830"/>
            <a:ext cx="24605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chemeClr val="bg1"/>
                </a:solidFill>
                <a:cs typeface="Calibri"/>
              </a:rPr>
              <a:t>Sam Fairclough</a:t>
            </a:r>
            <a:br>
              <a:rPr lang="en-GB">
                <a:solidFill>
                  <a:schemeClr val="bg1"/>
                </a:solidFill>
                <a:cs typeface="Calibri"/>
              </a:rPr>
            </a:br>
            <a:r>
              <a:rPr lang="en-GB">
                <a:solidFill>
                  <a:schemeClr val="bg1"/>
                </a:solidFill>
                <a:cs typeface="Calibri"/>
              </a:rPr>
              <a:t>Administration Officer</a:t>
            </a:r>
            <a:endParaRPr lang="en-GB">
              <a:solidFill>
                <a:schemeClr val="bg1"/>
              </a:solidFill>
            </a:endParaRPr>
          </a:p>
        </p:txBody>
      </p:sp>
      <p:sp>
        <p:nvSpPr>
          <p:cNvPr id="11" name="TextBox 10">
            <a:extLst>
              <a:ext uri="{FF2B5EF4-FFF2-40B4-BE49-F238E27FC236}">
                <a16:creationId xmlns:a16="http://schemas.microsoft.com/office/drawing/2014/main" id="{9AAAD103-BC4C-CCAF-36CC-6BDF79589BB1}"/>
              </a:ext>
            </a:extLst>
          </p:cNvPr>
          <p:cNvSpPr txBox="1"/>
          <p:nvPr/>
        </p:nvSpPr>
        <p:spPr>
          <a:xfrm>
            <a:off x="3839503" y="4250323"/>
            <a:ext cx="3572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chemeClr val="bg1"/>
                </a:solidFill>
                <a:cs typeface="Calibri"/>
              </a:rPr>
              <a:t>Yas Edwards</a:t>
            </a:r>
            <a:br>
              <a:rPr lang="en-GB">
                <a:solidFill>
                  <a:schemeClr val="bg1"/>
                </a:solidFill>
                <a:cs typeface="Calibri"/>
              </a:rPr>
            </a:br>
            <a:r>
              <a:rPr lang="en-GB">
                <a:solidFill>
                  <a:schemeClr val="bg1"/>
                </a:solidFill>
                <a:cs typeface="Calibri"/>
              </a:rPr>
              <a:t>Conference Programme Coordinator</a:t>
            </a:r>
            <a:endParaRPr lang="en-GB">
              <a:solidFill>
                <a:schemeClr val="bg1"/>
              </a:solidFill>
            </a:endParaRPr>
          </a:p>
        </p:txBody>
      </p:sp>
      <p:sp>
        <p:nvSpPr>
          <p:cNvPr id="12" name="TextBox 11">
            <a:extLst>
              <a:ext uri="{FF2B5EF4-FFF2-40B4-BE49-F238E27FC236}">
                <a16:creationId xmlns:a16="http://schemas.microsoft.com/office/drawing/2014/main" id="{359B0E2C-E42C-28A3-42FB-B47959E80652}"/>
              </a:ext>
            </a:extLst>
          </p:cNvPr>
          <p:cNvSpPr txBox="1"/>
          <p:nvPr/>
        </p:nvSpPr>
        <p:spPr>
          <a:xfrm>
            <a:off x="8080633" y="5401584"/>
            <a:ext cx="29879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cs typeface="Calibri"/>
                <a:hlinkClick r:id="rId6"/>
              </a:rPr>
              <a:t>Conference@csp.org.uk</a:t>
            </a:r>
            <a:endParaRPr lang="en-GB">
              <a:solidFill>
                <a:schemeClr val="bg1"/>
              </a:solidFill>
              <a:cs typeface="Calibri"/>
              <a:hlinkClick r:id="rId6"/>
            </a:endParaRPr>
          </a:p>
          <a:p>
            <a:r>
              <a:rPr lang="en-GB" dirty="0">
                <a:solidFill>
                  <a:schemeClr val="bg1"/>
                </a:solidFill>
                <a:cs typeface="Calibri"/>
                <a:hlinkClick r:id="rId7"/>
              </a:rPr>
              <a:t>www.csp.org.uk/present</a:t>
            </a:r>
          </a:p>
          <a:p>
            <a:endParaRPr lang="en-GB" dirty="0">
              <a:solidFill>
                <a:schemeClr val="bg1"/>
              </a:solidFill>
              <a:cs typeface="Calibri"/>
            </a:endParaRPr>
          </a:p>
        </p:txBody>
      </p:sp>
      <p:pic>
        <p:nvPicPr>
          <p:cNvPr id="14" name="Picture 13" descr="A person with long hair smiling&#10;&#10;Description automatically generated">
            <a:extLst>
              <a:ext uri="{FF2B5EF4-FFF2-40B4-BE49-F238E27FC236}">
                <a16:creationId xmlns:a16="http://schemas.microsoft.com/office/drawing/2014/main" id="{83466363-75B3-0664-9CF2-7C06DCAB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7540" y="1597645"/>
            <a:ext cx="2267719" cy="2267719"/>
          </a:xfrm>
          <a:prstGeom prst="rect">
            <a:avLst/>
          </a:prstGeom>
        </p:spPr>
      </p:pic>
    </p:spTree>
    <p:extLst>
      <p:ext uri="{BB962C8B-B14F-4D97-AF65-F5344CB8AC3E}">
        <p14:creationId xmlns:p14="http://schemas.microsoft.com/office/powerpoint/2010/main" val="30801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DC7C1-15A9-34E8-1D2D-E3A96128F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3A1B43-3FE8-5439-720A-7484BA94BF73}"/>
              </a:ext>
            </a:extLst>
          </p:cNvPr>
          <p:cNvSpPr>
            <a:spLocks noGrp="1"/>
          </p:cNvSpPr>
          <p:nvPr>
            <p:ph type="title"/>
          </p:nvPr>
        </p:nvSpPr>
        <p:spPr>
          <a:xfrm>
            <a:off x="838200" y="365126"/>
            <a:ext cx="10515600" cy="1279568"/>
          </a:xfrm>
        </p:spPr>
        <p:txBody>
          <a:bodyPr/>
          <a:lstStyle/>
          <a:p>
            <a:r>
              <a:rPr lang="en-GB" sz="4000">
                <a:solidFill>
                  <a:schemeClr val="bg1"/>
                </a:solidFill>
                <a:latin typeface="Arial"/>
                <a:cs typeface="Arial"/>
              </a:rPr>
              <a:t>Abstracts - Getting Started</a:t>
            </a:r>
          </a:p>
          <a:p>
            <a:endParaRPr lang="en-GB">
              <a:solidFill>
                <a:schemeClr val="bg1"/>
              </a:solidFill>
              <a:cs typeface="Calibri Light"/>
            </a:endParaRPr>
          </a:p>
        </p:txBody>
      </p:sp>
      <p:sp>
        <p:nvSpPr>
          <p:cNvPr id="3" name="Content Placeholder 2">
            <a:extLst>
              <a:ext uri="{FF2B5EF4-FFF2-40B4-BE49-F238E27FC236}">
                <a16:creationId xmlns:a16="http://schemas.microsoft.com/office/drawing/2014/main" id="{90128141-E236-85CF-FFD4-1A0887D8FBE4}"/>
              </a:ext>
            </a:extLst>
          </p:cNvPr>
          <p:cNvSpPr>
            <a:spLocks noGrp="1"/>
          </p:cNvSpPr>
          <p:nvPr>
            <p:ph idx="1"/>
          </p:nvPr>
        </p:nvSpPr>
        <p:spPr>
          <a:xfrm>
            <a:off x="390973" y="1679575"/>
            <a:ext cx="10515600" cy="3455988"/>
          </a:xfrm>
        </p:spPr>
        <p:txBody>
          <a:bodyPr vert="horz" lIns="91440" tIns="45720" rIns="91440" bIns="45720" rtlCol="0" anchor="t">
            <a:normAutofit/>
          </a:bodyPr>
          <a:lstStyle/>
          <a:p>
            <a:pPr marL="0" indent="0">
              <a:buNone/>
            </a:pPr>
            <a:r>
              <a:rPr lang="en-GB" sz="2400" dirty="0">
                <a:solidFill>
                  <a:schemeClr val="bg1"/>
                </a:solidFill>
                <a:latin typeface="Arial"/>
                <a:cs typeface="Arial"/>
              </a:rPr>
              <a:t>CSP Conference Website</a:t>
            </a:r>
          </a:p>
          <a:p>
            <a:r>
              <a:rPr lang="en-GB" sz="2400" dirty="0">
                <a:solidFill>
                  <a:schemeClr val="bg1"/>
                </a:solidFill>
                <a:ea typeface="+mn-lt"/>
                <a:cs typeface="+mn-lt"/>
                <a:hlinkClick r:id="rId2">
                  <a:extLst>
                    <a:ext uri="{A12FA001-AC4F-418D-AE19-62706E023703}">
                      <ahyp:hlinkClr xmlns:ahyp="http://schemas.microsoft.com/office/drawing/2018/hyperlinkcolor" val="tx"/>
                    </a:ext>
                  </a:extLst>
                </a:hlinkClick>
              </a:rPr>
              <a:t>https://www.csp.org.uk/present</a:t>
            </a:r>
            <a:r>
              <a:rPr lang="en-GB" sz="2400" dirty="0">
                <a:solidFill>
                  <a:schemeClr val="bg1"/>
                </a:solidFill>
                <a:ea typeface="+mn-lt"/>
                <a:cs typeface="+mn-lt"/>
              </a:rPr>
              <a:t> </a:t>
            </a:r>
            <a:endParaRPr lang="en-GB" sz="2400" dirty="0">
              <a:solidFill>
                <a:schemeClr val="bg1"/>
              </a:solidFill>
              <a:latin typeface="Arial"/>
              <a:cs typeface="Arial"/>
            </a:endParaRPr>
          </a:p>
          <a:p>
            <a:r>
              <a:rPr lang="en-GB" sz="2400" dirty="0">
                <a:solidFill>
                  <a:schemeClr val="bg1"/>
                </a:solidFill>
                <a:latin typeface="Arial"/>
                <a:cs typeface="Arial"/>
              </a:rPr>
              <a:t>Submission guidance</a:t>
            </a:r>
          </a:p>
          <a:p>
            <a:r>
              <a:rPr lang="en-GB" sz="2400" dirty="0">
                <a:solidFill>
                  <a:schemeClr val="bg1"/>
                </a:solidFill>
                <a:latin typeface="Arial"/>
                <a:cs typeface="Arial"/>
              </a:rPr>
              <a:t>Conference Themes</a:t>
            </a:r>
          </a:p>
          <a:p>
            <a:r>
              <a:rPr lang="en-GB" sz="2400" dirty="0">
                <a:solidFill>
                  <a:schemeClr val="bg1"/>
                </a:solidFill>
                <a:latin typeface="Arial"/>
                <a:cs typeface="Arial"/>
              </a:rPr>
              <a:t>Sign up to webinars and workshops</a:t>
            </a:r>
          </a:p>
          <a:p>
            <a:endParaRPr lang="en-GB">
              <a:solidFill>
                <a:schemeClr val="bg1"/>
              </a:solidFill>
              <a:latin typeface="Calibri" panose="020F0502020204030204"/>
              <a:cs typeface="Calibri"/>
            </a:endParaRPr>
          </a:p>
        </p:txBody>
      </p:sp>
      <p:pic>
        <p:nvPicPr>
          <p:cNvPr id="4" name="Picture 3" descr="A close up of a sign&#10;&#10;Description automatically generated">
            <a:extLst>
              <a:ext uri="{FF2B5EF4-FFF2-40B4-BE49-F238E27FC236}">
                <a16:creationId xmlns:a16="http://schemas.microsoft.com/office/drawing/2014/main" id="{317B8FED-AECE-E4C1-C14B-45BF6A095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89" y="5746403"/>
            <a:ext cx="5249841" cy="963333"/>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C7B1EF06-C559-6F6F-218B-0E27774AB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0829" y="0"/>
            <a:ext cx="1636012" cy="6858000"/>
          </a:xfrm>
          <a:prstGeom prst="rect">
            <a:avLst/>
          </a:prstGeom>
        </p:spPr>
      </p:pic>
      <p:pic>
        <p:nvPicPr>
          <p:cNvPr id="7" name="Picture 6">
            <a:extLst>
              <a:ext uri="{FF2B5EF4-FFF2-40B4-BE49-F238E27FC236}">
                <a16:creationId xmlns:a16="http://schemas.microsoft.com/office/drawing/2014/main" id="{58EC9FA7-44E6-1BD6-233E-9A4171A6D52C}"/>
              </a:ext>
            </a:extLst>
          </p:cNvPr>
          <p:cNvPicPr>
            <a:picLocks noChangeAspect="1"/>
          </p:cNvPicPr>
          <p:nvPr/>
        </p:nvPicPr>
        <p:blipFill rotWithShape="1">
          <a:blip r:embed="rId5"/>
          <a:srcRect r="6207" b="23850"/>
          <a:stretch/>
        </p:blipFill>
        <p:spPr>
          <a:xfrm>
            <a:off x="6095333" y="3508285"/>
            <a:ext cx="4797333" cy="1429163"/>
          </a:xfrm>
          <a:prstGeom prst="rect">
            <a:avLst/>
          </a:prstGeom>
        </p:spPr>
      </p:pic>
      <p:pic>
        <p:nvPicPr>
          <p:cNvPr id="5" name="Picture 4">
            <a:extLst>
              <a:ext uri="{FF2B5EF4-FFF2-40B4-BE49-F238E27FC236}">
                <a16:creationId xmlns:a16="http://schemas.microsoft.com/office/drawing/2014/main" id="{6575A7BE-83C9-158A-2438-324FE1FE373C}"/>
              </a:ext>
            </a:extLst>
          </p:cNvPr>
          <p:cNvPicPr>
            <a:picLocks noChangeAspect="1"/>
          </p:cNvPicPr>
          <p:nvPr/>
        </p:nvPicPr>
        <p:blipFill>
          <a:blip r:embed="rId6"/>
          <a:stretch>
            <a:fillRect/>
          </a:stretch>
        </p:blipFill>
        <p:spPr>
          <a:xfrm>
            <a:off x="9903892" y="502043"/>
            <a:ext cx="1897135" cy="2355064"/>
          </a:xfrm>
          <a:prstGeom prst="rect">
            <a:avLst/>
          </a:prstGeom>
        </p:spPr>
      </p:pic>
    </p:spTree>
    <p:extLst>
      <p:ext uri="{BB962C8B-B14F-4D97-AF65-F5344CB8AC3E}">
        <p14:creationId xmlns:p14="http://schemas.microsoft.com/office/powerpoint/2010/main" val="41679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1C659-2997-39CB-4FDA-596F02E1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8E461-E463-AA9A-4778-D18400512EEE}"/>
              </a:ext>
            </a:extLst>
          </p:cNvPr>
          <p:cNvSpPr>
            <a:spLocks noGrp="1"/>
          </p:cNvSpPr>
          <p:nvPr>
            <p:ph type="title"/>
          </p:nvPr>
        </p:nvSpPr>
        <p:spPr/>
        <p:txBody>
          <a:bodyPr/>
          <a:lstStyle/>
          <a:p>
            <a:r>
              <a:rPr lang="en-GB" sz="4000">
                <a:solidFill>
                  <a:schemeClr val="bg1"/>
                </a:solidFill>
                <a:latin typeface="Arial"/>
                <a:cs typeface="Arial"/>
              </a:rPr>
              <a:t>Main Conference Submissions</a:t>
            </a:r>
          </a:p>
        </p:txBody>
      </p:sp>
      <p:sp>
        <p:nvSpPr>
          <p:cNvPr id="3" name="Content Placeholder 2">
            <a:extLst>
              <a:ext uri="{FF2B5EF4-FFF2-40B4-BE49-F238E27FC236}">
                <a16:creationId xmlns:a16="http://schemas.microsoft.com/office/drawing/2014/main" id="{D571D96E-EB87-3296-E7B5-123871799BE9}"/>
              </a:ext>
            </a:extLst>
          </p:cNvPr>
          <p:cNvSpPr>
            <a:spLocks noGrp="1"/>
          </p:cNvSpPr>
          <p:nvPr>
            <p:ph idx="1"/>
          </p:nvPr>
        </p:nvSpPr>
        <p:spPr>
          <a:xfrm>
            <a:off x="838200" y="1825625"/>
            <a:ext cx="10515600" cy="3455988"/>
          </a:xfrm>
        </p:spPr>
        <p:txBody>
          <a:bodyPr vert="horz" lIns="91440" tIns="45720" rIns="91440" bIns="45720" rtlCol="0" anchor="t">
            <a:normAutofit/>
          </a:bodyPr>
          <a:lstStyle/>
          <a:p>
            <a:r>
              <a:rPr lang="en-GB" sz="2400">
                <a:solidFill>
                  <a:schemeClr val="bg1"/>
                </a:solidFill>
                <a:latin typeface="Arial"/>
                <a:cs typeface="Arial"/>
              </a:rPr>
              <a:t>We welcome submissions from people from all parts of the health and social care workforce </a:t>
            </a:r>
          </a:p>
          <a:p>
            <a:pPr lvl="1"/>
            <a:r>
              <a:rPr lang="en-GB" sz="2000">
                <a:solidFill>
                  <a:schemeClr val="bg1"/>
                </a:solidFill>
                <a:latin typeface="Arial"/>
                <a:cs typeface="Arial"/>
              </a:rPr>
              <a:t>Open: 8 January 2024</a:t>
            </a:r>
          </a:p>
          <a:p>
            <a:pPr lvl="1"/>
            <a:r>
              <a:rPr lang="en-GB" sz="2000">
                <a:solidFill>
                  <a:schemeClr val="bg1"/>
                </a:solidFill>
                <a:latin typeface="Arial"/>
                <a:cs typeface="Arial"/>
              </a:rPr>
              <a:t>Deadline: 3 April 2024 at 23:59</a:t>
            </a:r>
          </a:p>
          <a:p>
            <a:pPr lvl="1"/>
            <a:r>
              <a:rPr lang="en-GB" sz="2000">
                <a:solidFill>
                  <a:schemeClr val="bg1"/>
                </a:solidFill>
                <a:latin typeface="Arial"/>
                <a:cs typeface="Arial"/>
              </a:rPr>
              <a:t>Outcome: Mid-May 2024</a:t>
            </a:r>
          </a:p>
          <a:p>
            <a:endParaRPr lang="en-GB" sz="2400">
              <a:solidFill>
                <a:schemeClr val="bg1"/>
              </a:solidFill>
              <a:latin typeface="Arial"/>
              <a:cs typeface="Arial"/>
            </a:endParaRPr>
          </a:p>
          <a:p>
            <a:r>
              <a:rPr lang="en-GB" sz="2400">
                <a:solidFill>
                  <a:schemeClr val="bg1"/>
                </a:solidFill>
                <a:latin typeface="Arial"/>
                <a:cs typeface="Arial"/>
              </a:rPr>
              <a:t>Presenters must book a ticket to attend conference and present on their allocated day</a:t>
            </a:r>
          </a:p>
          <a:p>
            <a:endParaRPr lang="en-GB">
              <a:solidFill>
                <a:schemeClr val="bg1"/>
              </a:solidFill>
              <a:latin typeface="Calibri" panose="020F0502020204030204"/>
              <a:cs typeface="Calibri"/>
            </a:endParaRPr>
          </a:p>
        </p:txBody>
      </p:sp>
      <p:pic>
        <p:nvPicPr>
          <p:cNvPr id="4" name="Picture 3" descr="A close up of a sign&#10;&#10;Description automatically generated">
            <a:extLst>
              <a:ext uri="{FF2B5EF4-FFF2-40B4-BE49-F238E27FC236}">
                <a16:creationId xmlns:a16="http://schemas.microsoft.com/office/drawing/2014/main" id="{F2C9D29B-ABF4-3E1D-C5F4-4D4464838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5644958"/>
            <a:ext cx="6048330" cy="1109854"/>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74862EB0-DF5B-3EF0-D69D-1BBD33980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Tree>
    <p:extLst>
      <p:ext uri="{BB962C8B-B14F-4D97-AF65-F5344CB8AC3E}">
        <p14:creationId xmlns:p14="http://schemas.microsoft.com/office/powerpoint/2010/main" val="194433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119E6-4FE3-2BEC-A2D0-CCB08C7F0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834A4-3874-7B6F-7887-CB3D3051C6E8}"/>
              </a:ext>
            </a:extLst>
          </p:cNvPr>
          <p:cNvSpPr>
            <a:spLocks noGrp="1"/>
          </p:cNvSpPr>
          <p:nvPr>
            <p:ph type="title"/>
          </p:nvPr>
        </p:nvSpPr>
        <p:spPr/>
        <p:txBody>
          <a:bodyPr/>
          <a:lstStyle/>
          <a:p>
            <a:r>
              <a:rPr lang="en-GB" sz="4000">
                <a:solidFill>
                  <a:schemeClr val="bg1"/>
                </a:solidFill>
                <a:latin typeface="Arial"/>
                <a:cs typeface="Arial"/>
              </a:rPr>
              <a:t>Submission Form</a:t>
            </a:r>
          </a:p>
          <a:p>
            <a:endParaRPr lang="en-GB">
              <a:solidFill>
                <a:schemeClr val="bg1"/>
              </a:solidFill>
              <a:cs typeface="Calibri Light"/>
            </a:endParaRPr>
          </a:p>
        </p:txBody>
      </p:sp>
      <p:sp>
        <p:nvSpPr>
          <p:cNvPr id="3" name="Content Placeholder 2">
            <a:extLst>
              <a:ext uri="{FF2B5EF4-FFF2-40B4-BE49-F238E27FC236}">
                <a16:creationId xmlns:a16="http://schemas.microsoft.com/office/drawing/2014/main" id="{13866F82-E7CA-A2BD-D83C-11EFC83974DB}"/>
              </a:ext>
            </a:extLst>
          </p:cNvPr>
          <p:cNvSpPr>
            <a:spLocks noGrp="1"/>
          </p:cNvSpPr>
          <p:nvPr>
            <p:ph idx="1"/>
          </p:nvPr>
        </p:nvSpPr>
        <p:spPr>
          <a:xfrm>
            <a:off x="838200" y="1825625"/>
            <a:ext cx="10515600" cy="3455988"/>
          </a:xfrm>
        </p:spPr>
        <p:txBody>
          <a:bodyPr vert="horz" lIns="91440" tIns="45720" rIns="91440" bIns="45720" rtlCol="0" anchor="t">
            <a:normAutofit/>
          </a:bodyPr>
          <a:lstStyle/>
          <a:p>
            <a:endParaRPr lang="en-GB" sz="2400">
              <a:solidFill>
                <a:schemeClr val="bg1"/>
              </a:solidFill>
              <a:latin typeface="Arial"/>
              <a:cs typeface="Arial"/>
            </a:endParaRPr>
          </a:p>
          <a:p>
            <a:endParaRPr lang="en-GB" sz="2400">
              <a:solidFill>
                <a:schemeClr val="bg1"/>
              </a:solidFill>
              <a:latin typeface="Arial"/>
              <a:cs typeface="Arial"/>
            </a:endParaRPr>
          </a:p>
          <a:p>
            <a:endParaRPr lang="en-GB">
              <a:solidFill>
                <a:schemeClr val="bg1"/>
              </a:solidFill>
              <a:latin typeface="Calibri" panose="020F0502020204030204"/>
              <a:cs typeface="Calibri"/>
            </a:endParaRPr>
          </a:p>
        </p:txBody>
      </p:sp>
      <p:pic>
        <p:nvPicPr>
          <p:cNvPr id="4" name="Picture 3" descr="A close up of a sign&#10;&#10;Description automatically generated">
            <a:extLst>
              <a:ext uri="{FF2B5EF4-FFF2-40B4-BE49-F238E27FC236}">
                <a16:creationId xmlns:a16="http://schemas.microsoft.com/office/drawing/2014/main" id="{C1036A55-8D07-D285-E2F2-C16434ED5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021"/>
            <a:ext cx="5257800" cy="964793"/>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4829EBE8-7E28-E6A7-44A9-913771C8D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7" name="Picture 6">
            <a:extLst>
              <a:ext uri="{FF2B5EF4-FFF2-40B4-BE49-F238E27FC236}">
                <a16:creationId xmlns:a16="http://schemas.microsoft.com/office/drawing/2014/main" id="{44CF74FE-0135-695E-C50C-A6791E2BB781}"/>
              </a:ext>
            </a:extLst>
          </p:cNvPr>
          <p:cNvPicPr>
            <a:picLocks noChangeAspect="1"/>
          </p:cNvPicPr>
          <p:nvPr/>
        </p:nvPicPr>
        <p:blipFill>
          <a:blip r:embed="rId4"/>
          <a:stretch>
            <a:fillRect/>
          </a:stretch>
        </p:blipFill>
        <p:spPr>
          <a:xfrm>
            <a:off x="1676124" y="1274632"/>
            <a:ext cx="7788965" cy="3512098"/>
          </a:xfrm>
          <a:prstGeom prst="rect">
            <a:avLst/>
          </a:prstGeom>
        </p:spPr>
      </p:pic>
      <p:sp>
        <p:nvSpPr>
          <p:cNvPr id="8" name="TextBox 7">
            <a:extLst>
              <a:ext uri="{FF2B5EF4-FFF2-40B4-BE49-F238E27FC236}">
                <a16:creationId xmlns:a16="http://schemas.microsoft.com/office/drawing/2014/main" id="{E4ECC163-F21B-7BE5-5FAD-FEA38861DD67}"/>
              </a:ext>
            </a:extLst>
          </p:cNvPr>
          <p:cNvSpPr txBox="1"/>
          <p:nvPr/>
        </p:nvSpPr>
        <p:spPr>
          <a:xfrm>
            <a:off x="1023730" y="4770783"/>
            <a:ext cx="8438322" cy="646331"/>
          </a:xfrm>
          <a:prstGeom prst="rect">
            <a:avLst/>
          </a:prstGeom>
          <a:noFill/>
        </p:spPr>
        <p:txBody>
          <a:bodyPr wrap="square" rtlCol="0">
            <a:spAutoFit/>
          </a:bodyPr>
          <a:lstStyle/>
          <a:p>
            <a:r>
              <a:rPr lang="en-GB">
                <a:hlinkClick r:id="rId5"/>
              </a:rPr>
              <a:t>https://csp2024.abstractserver.com/submission/#/login</a:t>
            </a:r>
            <a:endParaRPr lang="en-GB"/>
          </a:p>
          <a:p>
            <a:r>
              <a:rPr lang="en-GB">
                <a:solidFill>
                  <a:schemeClr val="bg1"/>
                </a:solidFill>
              </a:rPr>
              <a:t>Support: </a:t>
            </a:r>
            <a:r>
              <a:rPr lang="en-GB">
                <a:solidFill>
                  <a:schemeClr val="bg1"/>
                </a:solidFill>
                <a:hlinkClick r:id="rId6"/>
              </a:rPr>
              <a:t>csp.abstracts@abstractserver.com</a:t>
            </a:r>
            <a:r>
              <a:rPr lang="en-GB">
                <a:solidFill>
                  <a:schemeClr val="bg1"/>
                </a:solidFill>
              </a:rPr>
              <a:t> </a:t>
            </a:r>
          </a:p>
        </p:txBody>
      </p:sp>
    </p:spTree>
    <p:extLst>
      <p:ext uri="{BB962C8B-B14F-4D97-AF65-F5344CB8AC3E}">
        <p14:creationId xmlns:p14="http://schemas.microsoft.com/office/powerpoint/2010/main" val="197156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D1D69"/>
        </a:solidFill>
        <a:effectLst/>
      </p:bgPr>
    </p:bg>
    <p:spTree>
      <p:nvGrpSpPr>
        <p:cNvPr id="1" name=""/>
        <p:cNvGrpSpPr/>
        <p:nvPr/>
      </p:nvGrpSpPr>
      <p:grpSpPr>
        <a:xfrm>
          <a:off x="0" y="0"/>
          <a:ext cx="0" cy="0"/>
          <a:chOff x="0" y="0"/>
          <a:chExt cx="0" cy="0"/>
        </a:xfrm>
      </p:grpSpPr>
      <p:pic>
        <p:nvPicPr>
          <p:cNvPr id="3" name="Picture 2" descr="A black and yellow background&#10;&#10;Description automatically generated">
            <a:extLst>
              <a:ext uri="{FF2B5EF4-FFF2-40B4-BE49-F238E27FC236}">
                <a16:creationId xmlns:a16="http://schemas.microsoft.com/office/drawing/2014/main" id="{D00D89E5-7B8A-31A5-DE0B-0B02F3B51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5" name="Content Placeholder 4">
            <a:extLst>
              <a:ext uri="{FF2B5EF4-FFF2-40B4-BE49-F238E27FC236}">
                <a16:creationId xmlns:a16="http://schemas.microsoft.com/office/drawing/2014/main" id="{CCB57689-5A2B-0045-4845-B119CA903356}"/>
              </a:ext>
            </a:extLst>
          </p:cNvPr>
          <p:cNvPicPr>
            <a:picLocks noGrp="1" noChangeAspect="1"/>
          </p:cNvPicPr>
          <p:nvPr>
            <p:ph idx="1"/>
          </p:nvPr>
        </p:nvPicPr>
        <p:blipFill>
          <a:blip r:embed="rId3"/>
          <a:stretch>
            <a:fillRect/>
          </a:stretch>
        </p:blipFill>
        <p:spPr>
          <a:xfrm>
            <a:off x="395663" y="446258"/>
            <a:ext cx="11393528" cy="5765469"/>
          </a:xfrm>
        </p:spPr>
      </p:pic>
    </p:spTree>
    <p:extLst>
      <p:ext uri="{BB962C8B-B14F-4D97-AF65-F5344CB8AC3E}">
        <p14:creationId xmlns:p14="http://schemas.microsoft.com/office/powerpoint/2010/main" val="39981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690914" y="366369"/>
            <a:ext cx="10515600" cy="1325563"/>
          </a:xfrm>
        </p:spPr>
        <p:txBody>
          <a:bodyPr/>
          <a:lstStyle/>
          <a:p>
            <a:r>
              <a:rPr lang="en-GB" sz="4000">
                <a:solidFill>
                  <a:schemeClr val="bg1"/>
                </a:solidFill>
                <a:latin typeface="Arial"/>
                <a:cs typeface="Arial"/>
              </a:rPr>
              <a:t>Presentation Type</a:t>
            </a:r>
            <a:endParaRPr lang="en-GB">
              <a:solidFill>
                <a:schemeClr val="bg1"/>
              </a:solidFill>
              <a:cs typeface="Calibri Light"/>
            </a:endParaRPr>
          </a:p>
        </p:txBody>
      </p:sp>
      <p:sp>
        <p:nvSpPr>
          <p:cNvPr id="3" name="Content Placeholder 2">
            <a:extLst>
              <a:ext uri="{FF2B5EF4-FFF2-40B4-BE49-F238E27FC236}">
                <a16:creationId xmlns:a16="http://schemas.microsoft.com/office/drawing/2014/main" id="{D5418EBA-0B53-913A-5EFB-684E951316F4}"/>
              </a:ext>
            </a:extLst>
          </p:cNvPr>
          <p:cNvSpPr>
            <a:spLocks noGrp="1"/>
          </p:cNvSpPr>
          <p:nvPr>
            <p:ph idx="1"/>
          </p:nvPr>
        </p:nvSpPr>
        <p:spPr>
          <a:xfrm>
            <a:off x="690914" y="1598559"/>
            <a:ext cx="5986782" cy="3455988"/>
          </a:xfrm>
        </p:spPr>
        <p:txBody>
          <a:bodyPr vert="horz" lIns="91440" tIns="45720" rIns="91440" bIns="45720" rtlCol="0" anchor="t">
            <a:normAutofit/>
          </a:bodyPr>
          <a:lstStyle/>
          <a:p>
            <a:pPr marL="0" indent="0">
              <a:buNone/>
            </a:pPr>
            <a:r>
              <a:rPr lang="en-GB" sz="2400" dirty="0">
                <a:solidFill>
                  <a:schemeClr val="bg1"/>
                </a:solidFill>
                <a:latin typeface="Arial"/>
                <a:cs typeface="Arial"/>
              </a:rPr>
              <a:t>Abstracts make up a large part of the conference programme.</a:t>
            </a:r>
          </a:p>
          <a:p>
            <a:pPr marL="0" indent="0">
              <a:buNone/>
            </a:pPr>
            <a:endParaRPr lang="en-GB" sz="2400">
              <a:solidFill>
                <a:schemeClr val="bg1"/>
              </a:solidFill>
              <a:latin typeface="Arial"/>
              <a:cs typeface="Arial"/>
            </a:endParaRPr>
          </a:p>
          <a:p>
            <a:r>
              <a:rPr lang="en-GB" sz="2400" dirty="0">
                <a:solidFill>
                  <a:schemeClr val="bg1"/>
                </a:solidFill>
                <a:latin typeface="Arial"/>
                <a:cs typeface="Arial"/>
              </a:rPr>
              <a:t>Platform: oral 15 minutes</a:t>
            </a:r>
          </a:p>
          <a:p>
            <a:r>
              <a:rPr lang="en-GB" sz="2400" dirty="0">
                <a:solidFill>
                  <a:schemeClr val="bg1"/>
                </a:solidFill>
                <a:latin typeface="Arial"/>
                <a:cs typeface="Arial"/>
              </a:rPr>
              <a:t>Rapid 5: oral 5 slides in 5 minutes</a:t>
            </a:r>
          </a:p>
          <a:p>
            <a:r>
              <a:rPr lang="en-GB" sz="2400" dirty="0">
                <a:solidFill>
                  <a:schemeClr val="bg1"/>
                </a:solidFill>
                <a:latin typeface="Arial"/>
                <a:cs typeface="Arial"/>
              </a:rPr>
              <a:t>Poster: printed poster </a:t>
            </a:r>
            <a:r>
              <a:rPr lang="en-GB" sz="2400" b="1" dirty="0">
                <a:solidFill>
                  <a:schemeClr val="bg1"/>
                </a:solidFill>
                <a:latin typeface="Arial"/>
                <a:cs typeface="Arial"/>
              </a:rPr>
              <a:t>and </a:t>
            </a:r>
            <a:r>
              <a:rPr lang="en-GB" sz="2400" dirty="0">
                <a:solidFill>
                  <a:schemeClr val="bg1"/>
                </a:solidFill>
                <a:latin typeface="Arial"/>
                <a:cs typeface="Arial"/>
              </a:rPr>
              <a:t>online e-Poster (3 months)</a:t>
            </a:r>
          </a:p>
          <a:p>
            <a:endParaRPr lang="en-GB" sz="2400">
              <a:solidFill>
                <a:schemeClr val="bg1"/>
              </a:solidFill>
              <a:latin typeface="Arial"/>
              <a:cs typeface="Arial"/>
            </a:endParaRPr>
          </a:p>
          <a:p>
            <a:endParaRPr lang="en-GB" sz="2400">
              <a:solidFill>
                <a:schemeClr val="bg1"/>
              </a:solidFill>
              <a:latin typeface="Arial"/>
              <a:cs typeface="Arial"/>
            </a:endParaRPr>
          </a:p>
          <a:p>
            <a:pPr marL="0" indent="0">
              <a:buNone/>
            </a:pPr>
            <a:endParaRPr lang="en-GB" sz="2400">
              <a:solidFill>
                <a:schemeClr val="bg1"/>
              </a:solidFill>
              <a:latin typeface="Arial"/>
              <a:cs typeface="Arial"/>
            </a:endParaRPr>
          </a:p>
          <a:p>
            <a:endParaRPr lang="en-GB">
              <a:solidFill>
                <a:schemeClr val="bg1"/>
              </a:solidFill>
              <a:cs typeface="Calibri"/>
            </a:endParaRPr>
          </a:p>
        </p:txBody>
      </p:sp>
      <p:pic>
        <p:nvPicPr>
          <p:cNvPr id="7" name="Picture 6" descr="A close up of a sign&#10;&#10;Description automatically generated">
            <a:extLst>
              <a:ext uri="{FF2B5EF4-FFF2-40B4-BE49-F238E27FC236}">
                <a16:creationId xmlns:a16="http://schemas.microsoft.com/office/drawing/2014/main" id="{DC49F213-B8A9-8621-588B-E4113B79C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5798174"/>
            <a:ext cx="5213350" cy="956637"/>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06BBD8C0-9FD7-55CD-3456-75549AA96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pic>
        <p:nvPicPr>
          <p:cNvPr id="5" name="Picture 4">
            <a:extLst>
              <a:ext uri="{FF2B5EF4-FFF2-40B4-BE49-F238E27FC236}">
                <a16:creationId xmlns:a16="http://schemas.microsoft.com/office/drawing/2014/main" id="{657A650A-7985-96B8-5DA2-BB6CCF31649A}"/>
              </a:ext>
            </a:extLst>
          </p:cNvPr>
          <p:cNvPicPr>
            <a:picLocks noChangeAspect="1"/>
          </p:cNvPicPr>
          <p:nvPr/>
        </p:nvPicPr>
        <p:blipFill>
          <a:blip r:embed="rId4"/>
          <a:stretch>
            <a:fillRect/>
          </a:stretch>
        </p:blipFill>
        <p:spPr>
          <a:xfrm>
            <a:off x="6677696" y="496662"/>
            <a:ext cx="5164840" cy="2910347"/>
          </a:xfrm>
          <a:prstGeom prst="rect">
            <a:avLst/>
          </a:prstGeom>
        </p:spPr>
      </p:pic>
      <p:pic>
        <p:nvPicPr>
          <p:cNvPr id="8" name="Picture 7">
            <a:extLst>
              <a:ext uri="{FF2B5EF4-FFF2-40B4-BE49-F238E27FC236}">
                <a16:creationId xmlns:a16="http://schemas.microsoft.com/office/drawing/2014/main" id="{1126AF11-9280-B034-2042-16F7149F5D71}"/>
              </a:ext>
            </a:extLst>
          </p:cNvPr>
          <p:cNvPicPr>
            <a:picLocks noChangeAspect="1"/>
          </p:cNvPicPr>
          <p:nvPr/>
        </p:nvPicPr>
        <p:blipFill>
          <a:blip r:embed="rId5"/>
          <a:stretch>
            <a:fillRect/>
          </a:stretch>
        </p:blipFill>
        <p:spPr>
          <a:xfrm>
            <a:off x="6700436" y="3646219"/>
            <a:ext cx="5142100" cy="2816655"/>
          </a:xfrm>
          <a:prstGeom prst="rect">
            <a:avLst/>
          </a:prstGeom>
        </p:spPr>
      </p:pic>
    </p:spTree>
    <p:extLst>
      <p:ext uri="{BB962C8B-B14F-4D97-AF65-F5344CB8AC3E}">
        <p14:creationId xmlns:p14="http://schemas.microsoft.com/office/powerpoint/2010/main" val="383929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545DD05-E95F-D707-F9E4-FCFD4C3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 y="5813130"/>
            <a:ext cx="5131849" cy="941682"/>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39C98E0F-198B-3622-0DF8-D01C233CC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250556" y="305086"/>
            <a:ext cx="10522057" cy="1335218"/>
          </a:xfrm>
        </p:spPr>
        <p:txBody>
          <a:bodyPr/>
          <a:lstStyle/>
          <a:p>
            <a:r>
              <a:rPr lang="en-GB" sz="4000">
                <a:solidFill>
                  <a:schemeClr val="bg1"/>
                </a:solidFill>
                <a:latin typeface="Arial"/>
                <a:cs typeface="Arial"/>
              </a:rPr>
              <a:t>Theme &amp; Methodology</a:t>
            </a:r>
          </a:p>
        </p:txBody>
      </p:sp>
      <p:sp>
        <p:nvSpPr>
          <p:cNvPr id="3" name="Content Placeholder 2">
            <a:extLst>
              <a:ext uri="{FF2B5EF4-FFF2-40B4-BE49-F238E27FC236}">
                <a16:creationId xmlns:a16="http://schemas.microsoft.com/office/drawing/2014/main" id="{D5418EBA-0B53-913A-5EFB-684E951316F4}"/>
              </a:ext>
            </a:extLst>
          </p:cNvPr>
          <p:cNvSpPr>
            <a:spLocks noGrp="1"/>
          </p:cNvSpPr>
          <p:nvPr>
            <p:ph idx="1"/>
          </p:nvPr>
        </p:nvSpPr>
        <p:spPr>
          <a:xfrm>
            <a:off x="838200" y="1825625"/>
            <a:ext cx="4429539" cy="2637045"/>
          </a:xfrm>
        </p:spPr>
        <p:txBody>
          <a:bodyPr vert="horz" lIns="91440" tIns="45720" rIns="91440" bIns="45720" rtlCol="0" anchor="t">
            <a:normAutofit/>
          </a:bodyPr>
          <a:lstStyle/>
          <a:p>
            <a:r>
              <a:rPr lang="en-GB" sz="2400">
                <a:solidFill>
                  <a:schemeClr val="bg1"/>
                </a:solidFill>
                <a:latin typeface="Arial"/>
                <a:cs typeface="Arial"/>
              </a:rPr>
              <a:t>Targeted action</a:t>
            </a:r>
          </a:p>
          <a:p>
            <a:r>
              <a:rPr lang="en-GB" sz="2400">
                <a:solidFill>
                  <a:schemeClr val="bg1"/>
                </a:solidFill>
                <a:latin typeface="Arial"/>
                <a:cs typeface="Arial"/>
              </a:rPr>
              <a:t>Comprehensive rehabilitation</a:t>
            </a:r>
          </a:p>
          <a:p>
            <a:r>
              <a:rPr lang="en-GB" sz="2400">
                <a:solidFill>
                  <a:schemeClr val="bg1"/>
                </a:solidFill>
                <a:latin typeface="Arial"/>
                <a:cs typeface="Arial"/>
              </a:rPr>
              <a:t>Building capacity</a:t>
            </a:r>
          </a:p>
          <a:p>
            <a:r>
              <a:rPr lang="en-GB" sz="2400">
                <a:solidFill>
                  <a:schemeClr val="bg1"/>
                </a:solidFill>
                <a:latin typeface="Arial"/>
                <a:cs typeface="Arial"/>
              </a:rPr>
              <a:t>Transformation and transition</a:t>
            </a:r>
          </a:p>
          <a:p>
            <a:r>
              <a:rPr lang="en-GB" sz="2400">
                <a:solidFill>
                  <a:schemeClr val="bg1"/>
                </a:solidFill>
                <a:latin typeface="Arial"/>
                <a:cs typeface="Arial"/>
              </a:rPr>
              <a:t>Evolving workforce</a:t>
            </a:r>
          </a:p>
          <a:p>
            <a:pPr marL="0" indent="0">
              <a:buNone/>
            </a:pPr>
            <a:endParaRPr lang="en-GB" sz="2400">
              <a:solidFill>
                <a:schemeClr val="bg1"/>
              </a:solidFill>
              <a:latin typeface="Arial"/>
              <a:cs typeface="Arial"/>
            </a:endParaRPr>
          </a:p>
          <a:p>
            <a:endParaRPr lang="en-GB">
              <a:solidFill>
                <a:schemeClr val="bg1"/>
              </a:solidFill>
              <a:cs typeface="Calibri"/>
            </a:endParaRPr>
          </a:p>
        </p:txBody>
      </p:sp>
      <p:sp>
        <p:nvSpPr>
          <p:cNvPr id="5" name="TextBox 4">
            <a:extLst>
              <a:ext uri="{FF2B5EF4-FFF2-40B4-BE49-F238E27FC236}">
                <a16:creationId xmlns:a16="http://schemas.microsoft.com/office/drawing/2014/main" id="{11524B42-E764-E771-31AC-52D1CC4D48FB}"/>
              </a:ext>
            </a:extLst>
          </p:cNvPr>
          <p:cNvSpPr txBox="1"/>
          <p:nvPr/>
        </p:nvSpPr>
        <p:spPr>
          <a:xfrm>
            <a:off x="6096000" y="1825625"/>
            <a:ext cx="4572000" cy="2877711"/>
          </a:xfrm>
          <a:prstGeom prst="rect">
            <a:avLst/>
          </a:prstGeom>
          <a:noFill/>
        </p:spPr>
        <p:txBody>
          <a:bodyPr wrap="square" lIns="91440" tIns="45720" rIns="91440" bIns="45720" rtlCol="0" anchor="t">
            <a:spAutoFit/>
          </a:bodyPr>
          <a:lstStyle/>
          <a:p>
            <a:pPr marL="274320" indent="-285750">
              <a:spcBef>
                <a:spcPts val="1000"/>
              </a:spcBef>
              <a:buFont typeface="Arial" panose="020B0604020202020204" pitchFamily="34" charset="0"/>
              <a:buChar char="•"/>
            </a:pPr>
            <a:r>
              <a:rPr lang="en-GB" sz="2400">
                <a:solidFill>
                  <a:schemeClr val="bg1"/>
                </a:solidFill>
                <a:latin typeface="Arial"/>
                <a:cs typeface="Arial"/>
              </a:rPr>
              <a:t>Qualitative</a:t>
            </a:r>
            <a:endParaRPr lang="en-US">
              <a:cs typeface="Calibri" panose="020F0502020204030204"/>
            </a:endParaRPr>
          </a:p>
          <a:p>
            <a:pPr marL="274320" indent="-285750">
              <a:spcBef>
                <a:spcPts val="1000"/>
              </a:spcBef>
              <a:buFont typeface="Arial" panose="020B0604020202020204" pitchFamily="34" charset="0"/>
              <a:buChar char="•"/>
            </a:pPr>
            <a:r>
              <a:rPr lang="en-GB" sz="2400">
                <a:solidFill>
                  <a:schemeClr val="bg1"/>
                </a:solidFill>
                <a:latin typeface="Arial"/>
                <a:cs typeface="Arial"/>
              </a:rPr>
              <a:t>Quantitative</a:t>
            </a:r>
          </a:p>
          <a:p>
            <a:pPr marL="274320" indent="-285750">
              <a:spcBef>
                <a:spcPts val="1000"/>
              </a:spcBef>
              <a:buFont typeface="Arial" panose="020B0604020202020204" pitchFamily="34" charset="0"/>
              <a:buChar char="•"/>
            </a:pPr>
            <a:r>
              <a:rPr lang="en-GB" sz="2400">
                <a:solidFill>
                  <a:schemeClr val="bg1"/>
                </a:solidFill>
                <a:latin typeface="Arial"/>
                <a:cs typeface="Arial"/>
              </a:rPr>
              <a:t>Mixed Methods</a:t>
            </a:r>
          </a:p>
          <a:p>
            <a:pPr marL="274320" indent="-285750">
              <a:spcBef>
                <a:spcPts val="1000"/>
              </a:spcBef>
              <a:buFont typeface="Arial" panose="020B0604020202020204" pitchFamily="34" charset="0"/>
              <a:buChar char="•"/>
            </a:pPr>
            <a:r>
              <a:rPr lang="en-GB" sz="2400">
                <a:solidFill>
                  <a:schemeClr val="bg1"/>
                </a:solidFill>
                <a:latin typeface="Arial"/>
                <a:cs typeface="Arial"/>
              </a:rPr>
              <a:t>Service evaluation, clinical audit, service improvement</a:t>
            </a:r>
          </a:p>
          <a:p>
            <a:pPr marL="0" indent="0">
              <a:buNone/>
            </a:pPr>
            <a:endParaRPr lang="en-GB" sz="1800">
              <a:solidFill>
                <a:schemeClr val="bg1"/>
              </a:solidFill>
              <a:latin typeface="Arial"/>
              <a:cs typeface="Arial"/>
            </a:endParaRPr>
          </a:p>
          <a:p>
            <a:endParaRPr lang="en-GB"/>
          </a:p>
        </p:txBody>
      </p:sp>
      <p:sp>
        <p:nvSpPr>
          <p:cNvPr id="7" name="TextBox 6">
            <a:extLst>
              <a:ext uri="{FF2B5EF4-FFF2-40B4-BE49-F238E27FC236}">
                <a16:creationId xmlns:a16="http://schemas.microsoft.com/office/drawing/2014/main" id="{E2B92C32-98A3-EF87-3B3A-E1FF4B19FBF4}"/>
              </a:ext>
            </a:extLst>
          </p:cNvPr>
          <p:cNvSpPr txBox="1"/>
          <p:nvPr/>
        </p:nvSpPr>
        <p:spPr>
          <a:xfrm>
            <a:off x="924339" y="4503935"/>
            <a:ext cx="9581322" cy="646331"/>
          </a:xfrm>
          <a:prstGeom prst="rect">
            <a:avLst/>
          </a:prstGeom>
          <a:noFill/>
        </p:spPr>
        <p:txBody>
          <a:bodyPr wrap="square" rtlCol="0">
            <a:spAutoFit/>
          </a:bodyPr>
          <a:lstStyle/>
          <a:p>
            <a:r>
              <a:rPr lang="en-GB" sz="1800">
                <a:solidFill>
                  <a:schemeClr val="bg1"/>
                </a:solidFill>
                <a:latin typeface="Arial"/>
                <a:cs typeface="Arial"/>
                <a:hlinkClick r:id="rId5"/>
              </a:rPr>
              <a:t>https://www.csp.org.uk/news-events/csp-annual-conference/conference-themes</a:t>
            </a:r>
            <a:r>
              <a:rPr lang="en-GB" sz="1800">
                <a:solidFill>
                  <a:schemeClr val="bg1"/>
                </a:solidFill>
                <a:latin typeface="Arial"/>
                <a:cs typeface="Arial"/>
              </a:rPr>
              <a:t> </a:t>
            </a:r>
          </a:p>
          <a:p>
            <a:endParaRPr lang="en-GB"/>
          </a:p>
        </p:txBody>
      </p:sp>
    </p:spTree>
    <p:extLst>
      <p:ext uri="{BB962C8B-B14F-4D97-AF65-F5344CB8AC3E}">
        <p14:creationId xmlns:p14="http://schemas.microsoft.com/office/powerpoint/2010/main" val="37208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D9F6-40E1-4E9A-9B4B-8CFBBF611B08}"/>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545DD05-E95F-D707-F9E4-FCFD4C3FE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0" y="5831622"/>
            <a:ext cx="4573270" cy="839184"/>
          </a:xfrm>
          <a:prstGeom prst="rect">
            <a:avLst/>
          </a:prstGeom>
        </p:spPr>
      </p:pic>
      <p:pic>
        <p:nvPicPr>
          <p:cNvPr id="6" name="Picture 5" descr="A black and yellow background&#10;&#10;Description automatically generated">
            <a:extLst>
              <a:ext uri="{FF2B5EF4-FFF2-40B4-BE49-F238E27FC236}">
                <a16:creationId xmlns:a16="http://schemas.microsoft.com/office/drawing/2014/main" id="{39C98E0F-198B-3622-0DF8-D01C233CC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
        <p:nvSpPr>
          <p:cNvPr id="2" name="Title 1">
            <a:extLst>
              <a:ext uri="{FF2B5EF4-FFF2-40B4-BE49-F238E27FC236}">
                <a16:creationId xmlns:a16="http://schemas.microsoft.com/office/drawing/2014/main" id="{C9F25F2D-AAAD-AB26-FAED-E79337114F8B}"/>
              </a:ext>
            </a:extLst>
          </p:cNvPr>
          <p:cNvSpPr>
            <a:spLocks noGrp="1"/>
          </p:cNvSpPr>
          <p:nvPr>
            <p:ph type="title"/>
          </p:nvPr>
        </p:nvSpPr>
        <p:spPr>
          <a:xfrm>
            <a:off x="250556" y="305086"/>
            <a:ext cx="10522057" cy="1042122"/>
          </a:xfrm>
        </p:spPr>
        <p:txBody>
          <a:bodyPr/>
          <a:lstStyle/>
          <a:p>
            <a:r>
              <a:rPr lang="en-GB" sz="4000">
                <a:solidFill>
                  <a:schemeClr val="bg1"/>
                </a:solidFill>
                <a:latin typeface="Arial"/>
                <a:cs typeface="Arial"/>
              </a:rPr>
              <a:t>Permissions</a:t>
            </a:r>
          </a:p>
        </p:txBody>
      </p:sp>
      <p:sp>
        <p:nvSpPr>
          <p:cNvPr id="5" name="TextBox 4">
            <a:extLst>
              <a:ext uri="{FF2B5EF4-FFF2-40B4-BE49-F238E27FC236}">
                <a16:creationId xmlns:a16="http://schemas.microsoft.com/office/drawing/2014/main" id="{11524B42-E764-E771-31AC-52D1CC4D48FB}"/>
              </a:ext>
            </a:extLst>
          </p:cNvPr>
          <p:cNvSpPr txBox="1"/>
          <p:nvPr/>
        </p:nvSpPr>
        <p:spPr>
          <a:xfrm>
            <a:off x="1319581" y="1135880"/>
            <a:ext cx="10415377" cy="4154984"/>
          </a:xfrm>
          <a:prstGeom prst="rect">
            <a:avLst/>
          </a:prstGeom>
          <a:noFill/>
        </p:spPr>
        <p:txBody>
          <a:bodyPr wrap="square" lIns="91440" tIns="45720" rIns="91440" bIns="45720" rtlCol="0" anchor="t">
            <a:spAutoFit/>
          </a:bodyPr>
          <a:lstStyle/>
          <a:p>
            <a:endParaRPr lang="en-GB" sz="2400">
              <a:solidFill>
                <a:schemeClr val="bg1"/>
              </a:solidFill>
            </a:endParaRPr>
          </a:p>
          <a:p>
            <a:r>
              <a:rPr lang="en-GB" sz="2000" dirty="0">
                <a:solidFill>
                  <a:schemeClr val="bg1"/>
                </a:solidFill>
                <a:latin typeface="Arial"/>
                <a:cs typeface="Arial"/>
              </a:rPr>
              <a:t>Ethics </a:t>
            </a:r>
          </a:p>
          <a:p>
            <a:pPr marL="800100" lvl="1" indent="-342900">
              <a:buFont typeface="Arial" panose="020B0604020202020204" pitchFamily="34" charset="0"/>
              <a:buChar char="•"/>
            </a:pPr>
            <a:r>
              <a:rPr lang="en-GB" sz="2000" dirty="0">
                <a:solidFill>
                  <a:schemeClr val="bg1"/>
                </a:solidFill>
                <a:latin typeface="Arial"/>
                <a:cs typeface="Arial"/>
              </a:rPr>
              <a:t>Legal requirement for research with patients</a:t>
            </a:r>
            <a:endParaRPr lang="en-US" sz="2000" dirty="0">
              <a:solidFill>
                <a:schemeClr val="bg1"/>
              </a:solidFill>
              <a:latin typeface="Arial"/>
              <a:cs typeface="Arial"/>
            </a:endParaRPr>
          </a:p>
          <a:p>
            <a:pPr marL="800100" lvl="1" indent="-342900">
              <a:buFont typeface="Arial,Sans-Serif"/>
              <a:buChar char="•"/>
            </a:pPr>
            <a:r>
              <a:rPr lang="en-GB" sz="2000" dirty="0">
                <a:solidFill>
                  <a:schemeClr val="bg1"/>
                </a:solidFill>
                <a:latin typeface="Arial"/>
                <a:cs typeface="Arial"/>
              </a:rPr>
              <a:t>Provide: Ethics body/number/ date. </a:t>
            </a:r>
            <a:endParaRPr lang="en-US" sz="2000" dirty="0">
              <a:solidFill>
                <a:schemeClr val="bg1"/>
              </a:solidFill>
              <a:latin typeface="Arial"/>
              <a:cs typeface="Arial"/>
            </a:endParaRPr>
          </a:p>
          <a:p>
            <a:pPr marL="800100" lvl="1" indent="-342900">
              <a:buFont typeface="Arial,Sans-Serif"/>
              <a:buChar char="•"/>
            </a:pPr>
            <a:r>
              <a:rPr lang="en-GB" sz="2000" dirty="0">
                <a:solidFill>
                  <a:schemeClr val="bg1"/>
                </a:solidFill>
                <a:latin typeface="Arial"/>
                <a:cs typeface="Arial"/>
              </a:rPr>
              <a:t>HRA decision making tool: </a:t>
            </a:r>
            <a:r>
              <a:rPr lang="en-GB" sz="2000" dirty="0">
                <a:solidFill>
                  <a:schemeClr val="bg1"/>
                </a:solidFill>
                <a:latin typeface="Arial"/>
                <a:cs typeface="Calibri"/>
                <a:hlinkClick r:id="rId5">
                  <a:extLst>
                    <a:ext uri="{A12FA001-AC4F-418D-AE19-62706E023703}">
                      <ahyp:hlinkClr xmlns:ahyp="http://schemas.microsoft.com/office/drawing/2018/hyperlinkcolor" val="tx"/>
                    </a:ext>
                  </a:extLst>
                </a:hlinkClick>
              </a:rPr>
              <a:t>http://www.hra-decisiontools.org.uk/research/</a:t>
            </a:r>
            <a:r>
              <a:rPr lang="en-GB" sz="2000" dirty="0">
                <a:solidFill>
                  <a:schemeClr val="bg1"/>
                </a:solidFill>
                <a:latin typeface="Arial"/>
                <a:cs typeface="Calibri"/>
              </a:rPr>
              <a:t> </a:t>
            </a:r>
            <a:endParaRPr lang="en-US" sz="2000" dirty="0">
              <a:solidFill>
                <a:schemeClr val="bg1"/>
              </a:solidFill>
              <a:latin typeface="Arial"/>
              <a:cs typeface="Arial"/>
            </a:endParaRPr>
          </a:p>
          <a:p>
            <a:pPr lvl="1"/>
            <a:endParaRPr lang="en-GB" sz="2000" dirty="0">
              <a:solidFill>
                <a:schemeClr val="bg1"/>
              </a:solidFill>
              <a:latin typeface="Arial"/>
              <a:cs typeface="Arial"/>
            </a:endParaRPr>
          </a:p>
          <a:p>
            <a:r>
              <a:rPr lang="en-GB" sz="2000" dirty="0">
                <a:solidFill>
                  <a:schemeClr val="bg1"/>
                </a:solidFill>
                <a:latin typeface="Arial"/>
                <a:cs typeface="Arial"/>
              </a:rPr>
              <a:t>Audit or Quality Improvement Registration</a:t>
            </a:r>
            <a:endParaRPr lang="en-US" sz="2000" dirty="0">
              <a:solidFill>
                <a:schemeClr val="bg1"/>
              </a:solidFill>
              <a:latin typeface="Arial"/>
              <a:cs typeface="Arial"/>
            </a:endParaRPr>
          </a:p>
          <a:p>
            <a:pPr marL="800100" lvl="1" indent="-342900">
              <a:buFont typeface="Arial,Sans-Serif"/>
              <a:buChar char="•"/>
            </a:pPr>
            <a:r>
              <a:rPr lang="en-GB" sz="2000" dirty="0">
                <a:solidFill>
                  <a:schemeClr val="bg1"/>
                </a:solidFill>
                <a:latin typeface="Arial"/>
                <a:cs typeface="Arial"/>
              </a:rPr>
              <a:t>Note registration number and date</a:t>
            </a:r>
          </a:p>
          <a:p>
            <a:pPr lvl="1"/>
            <a:endParaRPr lang="en-US" sz="2000" dirty="0">
              <a:solidFill>
                <a:schemeClr val="bg1"/>
              </a:solidFill>
              <a:latin typeface="Arial"/>
              <a:cs typeface="Arial"/>
            </a:endParaRPr>
          </a:p>
          <a:p>
            <a:r>
              <a:rPr lang="en-GB" sz="2000" dirty="0">
                <a:solidFill>
                  <a:schemeClr val="bg1"/>
                </a:solidFill>
                <a:latin typeface="Arial"/>
                <a:cs typeface="Arial"/>
              </a:rPr>
              <a:t>If not needed, justify e.g., systematic review, analysis of published data</a:t>
            </a:r>
          </a:p>
          <a:p>
            <a:endParaRPr lang="en-GB" sz="2000" dirty="0">
              <a:solidFill>
                <a:schemeClr val="bg1"/>
              </a:solidFill>
              <a:latin typeface="Arial"/>
              <a:cs typeface="Arial"/>
            </a:endParaRPr>
          </a:p>
          <a:p>
            <a:r>
              <a:rPr lang="en-GB" sz="2000" dirty="0">
                <a:solidFill>
                  <a:schemeClr val="bg1"/>
                </a:solidFill>
                <a:latin typeface="Arial"/>
                <a:cs typeface="Arial"/>
              </a:rPr>
              <a:t>Acknowledge Funding</a:t>
            </a:r>
          </a:p>
          <a:p>
            <a:pPr marL="742950" lvl="1" indent="-285750">
              <a:buFont typeface="Arial" panose="020B0604020202020204" pitchFamily="34" charset="0"/>
              <a:buChar char="•"/>
            </a:pPr>
            <a:r>
              <a:rPr lang="en-GB" sz="2000" dirty="0">
                <a:solidFill>
                  <a:schemeClr val="bg1"/>
                </a:solidFill>
                <a:latin typeface="Arial"/>
                <a:cs typeface="Arial"/>
              </a:rPr>
              <a:t>Transparency </a:t>
            </a:r>
            <a:endParaRPr lang="en-GB" sz="2000">
              <a:solidFill>
                <a:schemeClr val="bg1"/>
              </a:solidFill>
            </a:endParaRPr>
          </a:p>
        </p:txBody>
      </p:sp>
    </p:spTree>
    <p:extLst>
      <p:ext uri="{BB962C8B-B14F-4D97-AF65-F5344CB8AC3E}">
        <p14:creationId xmlns:p14="http://schemas.microsoft.com/office/powerpoint/2010/main" val="291446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1D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BE72-54A5-FC8C-8AC0-0E13108181AB}"/>
              </a:ext>
            </a:extLst>
          </p:cNvPr>
          <p:cNvSpPr>
            <a:spLocks noGrp="1"/>
          </p:cNvSpPr>
          <p:nvPr>
            <p:ph type="title"/>
          </p:nvPr>
        </p:nvSpPr>
        <p:spPr/>
        <p:txBody>
          <a:bodyPr/>
          <a:lstStyle/>
          <a:p>
            <a:r>
              <a:rPr lang="en-GB" dirty="0">
                <a:solidFill>
                  <a:schemeClr val="bg1"/>
                </a:solidFill>
                <a:ea typeface="Calibri Light"/>
                <a:cs typeface="Calibri Light"/>
              </a:rPr>
              <a:t>Abstract – Sections </a:t>
            </a:r>
            <a:endParaRPr lang="en-GB" dirty="0">
              <a:solidFill>
                <a:schemeClr val="bg1"/>
              </a:solidFill>
            </a:endParaRPr>
          </a:p>
        </p:txBody>
      </p:sp>
      <p:sp>
        <p:nvSpPr>
          <p:cNvPr id="3" name="Content Placeholder 2">
            <a:extLst>
              <a:ext uri="{FF2B5EF4-FFF2-40B4-BE49-F238E27FC236}">
                <a16:creationId xmlns:a16="http://schemas.microsoft.com/office/drawing/2014/main" id="{9DE8CFF2-B18A-9C6D-C74D-E5DCC580B557}"/>
              </a:ext>
            </a:extLst>
          </p:cNvPr>
          <p:cNvSpPr>
            <a:spLocks noGrp="1"/>
          </p:cNvSpPr>
          <p:nvPr>
            <p:ph idx="1"/>
          </p:nvPr>
        </p:nvSpPr>
        <p:spPr>
          <a:xfrm>
            <a:off x="1315598" y="1761361"/>
            <a:ext cx="8899793" cy="4351338"/>
          </a:xfrm>
        </p:spPr>
        <p:txBody>
          <a:bodyPr vert="horz" lIns="91440" tIns="45720" rIns="91440" bIns="45720" rtlCol="0" anchor="t">
            <a:normAutofit/>
          </a:bodyPr>
          <a:lstStyle/>
          <a:p>
            <a:r>
              <a:rPr lang="en-GB" dirty="0">
                <a:solidFill>
                  <a:schemeClr val="bg1"/>
                </a:solidFill>
                <a:ea typeface="+mn-lt"/>
                <a:cs typeface="+mn-lt"/>
              </a:rPr>
              <a:t>Before you begin – read instructions</a:t>
            </a:r>
          </a:p>
          <a:p>
            <a:r>
              <a:rPr lang="en-GB" dirty="0">
                <a:solidFill>
                  <a:schemeClr val="bg1"/>
                </a:solidFill>
                <a:ea typeface="+mn-lt"/>
                <a:cs typeface="+mn-lt"/>
              </a:rPr>
              <a:t>Title </a:t>
            </a:r>
            <a:endParaRPr lang="en-GB" dirty="0">
              <a:solidFill>
                <a:schemeClr val="bg1"/>
              </a:solidFill>
            </a:endParaRPr>
          </a:p>
          <a:p>
            <a:r>
              <a:rPr lang="en-GB" dirty="0">
                <a:solidFill>
                  <a:schemeClr val="bg1"/>
                </a:solidFill>
                <a:ea typeface="+mn-lt"/>
                <a:cs typeface="+mn-lt"/>
              </a:rPr>
              <a:t>Purpose, </a:t>
            </a:r>
          </a:p>
          <a:p>
            <a:r>
              <a:rPr lang="en-GB" dirty="0">
                <a:solidFill>
                  <a:schemeClr val="bg1"/>
                </a:solidFill>
                <a:ea typeface="+mn-lt"/>
                <a:cs typeface="+mn-lt"/>
              </a:rPr>
              <a:t>Methods, </a:t>
            </a:r>
          </a:p>
          <a:p>
            <a:r>
              <a:rPr lang="en-GB" dirty="0">
                <a:solidFill>
                  <a:schemeClr val="bg1"/>
                </a:solidFill>
                <a:ea typeface="+mn-lt"/>
                <a:cs typeface="+mn-lt"/>
              </a:rPr>
              <a:t>Results, </a:t>
            </a:r>
          </a:p>
          <a:p>
            <a:r>
              <a:rPr lang="en-GB" dirty="0">
                <a:solidFill>
                  <a:schemeClr val="bg1"/>
                </a:solidFill>
                <a:ea typeface="+mn-lt"/>
                <a:cs typeface="+mn-lt"/>
              </a:rPr>
              <a:t>Conclusions</a:t>
            </a:r>
          </a:p>
          <a:p>
            <a:r>
              <a:rPr lang="en-GB" dirty="0">
                <a:solidFill>
                  <a:schemeClr val="bg1"/>
                </a:solidFill>
                <a:ea typeface="+mn-lt"/>
                <a:cs typeface="+mn-lt"/>
              </a:rPr>
              <a:t>Potential impact of your project</a:t>
            </a:r>
            <a:endParaRPr lang="en-GB" dirty="0">
              <a:solidFill>
                <a:schemeClr val="bg1"/>
              </a:solidFill>
              <a:ea typeface="Calibri"/>
              <a:cs typeface="Calibri"/>
            </a:endParaRPr>
          </a:p>
          <a:p>
            <a:r>
              <a:rPr lang="en-US" dirty="0">
                <a:solidFill>
                  <a:schemeClr val="bg1"/>
                </a:solidFill>
                <a:ea typeface="Calibri"/>
                <a:cs typeface="Calibri"/>
              </a:rPr>
              <a:t>Remember: you should convey a message</a:t>
            </a:r>
          </a:p>
          <a:p>
            <a:endParaRPr lang="en-GB">
              <a:cs typeface="Calibri"/>
            </a:endParaRPr>
          </a:p>
        </p:txBody>
      </p:sp>
      <p:pic>
        <p:nvPicPr>
          <p:cNvPr id="5" name="Picture 4" descr="A black and yellow background&#10;&#10;Description automatically generated">
            <a:extLst>
              <a:ext uri="{FF2B5EF4-FFF2-40B4-BE49-F238E27FC236}">
                <a16:creationId xmlns:a16="http://schemas.microsoft.com/office/drawing/2014/main" id="{78F8CD90-5943-11E2-C840-A7C3195BF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42862"/>
            <a:ext cx="1646237" cy="6900862"/>
          </a:xfrm>
          <a:prstGeom prst="rect">
            <a:avLst/>
          </a:prstGeom>
        </p:spPr>
      </p:pic>
    </p:spTree>
    <p:extLst>
      <p:ext uri="{BB962C8B-B14F-4D97-AF65-F5344CB8AC3E}">
        <p14:creationId xmlns:p14="http://schemas.microsoft.com/office/powerpoint/2010/main" val="2238274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b59026-363d-407a-b4f0-27af45aebe62" xsi:nil="true"/>
    <lcf76f155ced4ddcb4097134ff3c332f xmlns="c6dcc42b-974c-4fc5-b0db-0af364461525">
      <Terms xmlns="http://schemas.microsoft.com/office/infopath/2007/PartnerControls"/>
    </lcf76f155ced4ddcb4097134ff3c332f>
    <SharedWithUsers xmlns="f5b59026-363d-407a-b4f0-27af45aebe62">
      <UserInfo>
        <DisplayName>c.sinani</DisplayName>
        <AccountId>276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260AA898717F40AFDA3A52F2CA38E1" ma:contentTypeVersion="15" ma:contentTypeDescription="Create a new document." ma:contentTypeScope="" ma:versionID="75335276ad1433c5193a51d04288087f">
  <xsd:schema xmlns:xsd="http://www.w3.org/2001/XMLSchema" xmlns:xs="http://www.w3.org/2001/XMLSchema" xmlns:p="http://schemas.microsoft.com/office/2006/metadata/properties" xmlns:ns2="c6dcc42b-974c-4fc5-b0db-0af364461525" xmlns:ns3="f5b59026-363d-407a-b4f0-27af45aebe62" targetNamespace="http://schemas.microsoft.com/office/2006/metadata/properties" ma:root="true" ma:fieldsID="4906eaefee404a3c2aebd26d9db62d78" ns2:_="" ns3:_="">
    <xsd:import namespace="c6dcc42b-974c-4fc5-b0db-0af364461525"/>
    <xsd:import namespace="f5b59026-363d-407a-b4f0-27af45aeb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cc42b-974c-4fc5-b0db-0af364461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b59026-363d-407a-b4f0-27af45aeb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01ae87f-79af-455e-8801-a35f381b0de6}" ma:internalName="TaxCatchAll" ma:showField="CatchAllData" ma:web="f5b59026-363d-407a-b4f0-27af45aebe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96ED51-8FC5-4D08-A43E-2A75119CE5EF}">
  <ds:schemaRefs>
    <ds:schemaRef ds:uri="http://schemas.microsoft.com/sharepoint/v3/contenttype/forms"/>
  </ds:schemaRefs>
</ds:datastoreItem>
</file>

<file path=customXml/itemProps2.xml><?xml version="1.0" encoding="utf-8"?>
<ds:datastoreItem xmlns:ds="http://schemas.openxmlformats.org/officeDocument/2006/customXml" ds:itemID="{EB856E67-236C-4980-8ED1-BAD01F89A267}">
  <ds:schemaRefs>
    <ds:schemaRef ds:uri="c6dcc42b-974c-4fc5-b0db-0af364461525"/>
    <ds:schemaRef ds:uri="f5b59026-363d-407a-b4f0-27af45aebe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CB3AB0-0AA9-439B-A965-FA5E9BFD3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cc42b-974c-4fc5-b0db-0af364461525"/>
    <ds:schemaRef ds:uri="f5b59026-363d-407a-b4f0-27af45aeb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8</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Top Tips for Writing Abstracts</vt:lpstr>
      <vt:lpstr>Abstracts - Getting Started </vt:lpstr>
      <vt:lpstr>Main Conference Submissions</vt:lpstr>
      <vt:lpstr>Submission Form </vt:lpstr>
      <vt:lpstr>PowerPoint Presentation</vt:lpstr>
      <vt:lpstr>Presentation Type</vt:lpstr>
      <vt:lpstr>Theme &amp; Methodology</vt:lpstr>
      <vt:lpstr>Permissions</vt:lpstr>
      <vt:lpstr>Abstract – Sections </vt:lpstr>
      <vt:lpstr>Selection criteria</vt:lpstr>
      <vt:lpstr>PowerPoint Presentation</vt:lpstr>
      <vt:lpstr>Review</vt:lpstr>
      <vt:lpstr>Additional Information</vt:lpstr>
      <vt:lpstr>Author Information</vt:lpstr>
      <vt:lpstr>Affirmation</vt:lpstr>
      <vt:lpstr>PowerPoint Presentation</vt:lpstr>
      <vt:lpstr>Key Takeaway Messages </vt:lpstr>
      <vt:lpstr>CSP Annual Conference Programme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Mann</dc:creator>
  <cp:revision>625</cp:revision>
  <dcterms:created xsi:type="dcterms:W3CDTF">2023-01-05T16:28:11Z</dcterms:created>
  <dcterms:modified xsi:type="dcterms:W3CDTF">2024-03-12T10:09:18Z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0x010100FC260AA898717F40AFDA3A52F2CA38E1</vt:lpwstr>
  </property>
  <property fmtid="{D5CDD505-2E9C-101B-9397-08002B2CF9AE}" pid="3" name="MediaServiceImageTags">
    <vt:lpwstr/>
  </property>
</Properties>
</file>