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35"/>
  </p:notesMasterIdLst>
  <p:handoutMasterIdLst>
    <p:handoutMasterId r:id="rId36"/>
  </p:handoutMasterIdLst>
  <p:sldIdLst>
    <p:sldId id="742" r:id="rId4"/>
    <p:sldId id="2147378241" r:id="rId5"/>
    <p:sldId id="2147378242" r:id="rId6"/>
    <p:sldId id="2147378243" r:id="rId7"/>
    <p:sldId id="2147378244" r:id="rId8"/>
    <p:sldId id="261" r:id="rId9"/>
    <p:sldId id="262" r:id="rId10"/>
    <p:sldId id="263" r:id="rId11"/>
    <p:sldId id="265" r:id="rId12"/>
    <p:sldId id="268" r:id="rId13"/>
    <p:sldId id="269" r:id="rId14"/>
    <p:sldId id="270" r:id="rId15"/>
    <p:sldId id="2147378245" r:id="rId16"/>
    <p:sldId id="272" r:id="rId17"/>
    <p:sldId id="273" r:id="rId18"/>
    <p:sldId id="274" r:id="rId19"/>
    <p:sldId id="2147378247" r:id="rId20"/>
    <p:sldId id="2147378246" r:id="rId21"/>
    <p:sldId id="2147378250" r:id="rId22"/>
    <p:sldId id="266" r:id="rId23"/>
    <p:sldId id="2147378248" r:id="rId24"/>
    <p:sldId id="267" r:id="rId25"/>
    <p:sldId id="2147378249" r:id="rId26"/>
    <p:sldId id="2147378240" r:id="rId27"/>
    <p:sldId id="2147378251" r:id="rId28"/>
    <p:sldId id="2147378252" r:id="rId29"/>
    <p:sldId id="257" r:id="rId30"/>
    <p:sldId id="258" r:id="rId31"/>
    <p:sldId id="259" r:id="rId32"/>
    <p:sldId id="260" r:id="rId33"/>
    <p:sldId id="836" r:id="rId34"/>
  </p:sldIdLst>
  <p:sldSz cx="12192000" cy="6858000"/>
  <p:notesSz cx="6797675" cy="9926638"/>
  <p:defaultTextStyle>
    <a:defPPr>
      <a:defRPr lang="en-GB"/>
    </a:defPPr>
    <a:lvl1pPr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CC"/>
    <a:srgbClr val="FF99FF"/>
    <a:srgbClr val="FF66FF"/>
    <a:srgbClr val="66FF33"/>
    <a:srgbClr val="006699"/>
    <a:srgbClr val="666699"/>
    <a:srgbClr val="2A5E82"/>
    <a:srgbClr val="979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2798F-0D85-4269-BB07-9BCF75F4F0C6}" v="140" dt="2023-06-07T09:14:03.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4660"/>
  </p:normalViewPr>
  <p:slideViewPr>
    <p:cSldViewPr>
      <p:cViewPr varScale="1">
        <p:scale>
          <a:sx n="104" d="100"/>
          <a:sy n="104" d="100"/>
        </p:scale>
        <p:origin x="180" y="102"/>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4366A-AE45-7643-AD89-3F3B28837803}"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GB"/>
        </a:p>
      </dgm:t>
    </dgm:pt>
    <dgm:pt modelId="{7F15BDEA-C6C4-3F4E-AB46-EE543E8A38CA}">
      <dgm:prSet phldrT="[Text]" custT="1"/>
      <dgm:spPr>
        <a:solidFill>
          <a:srgbClr val="E75D53"/>
        </a:solidFill>
      </dgm:spPr>
      <dgm:t>
        <a:bodyPr/>
        <a:lstStyle/>
        <a:p>
          <a:r>
            <a:rPr lang="en-GB" sz="1200" dirty="0">
              <a:latin typeface="Lato" panose="020F0502020204030203" pitchFamily="34" charset="77"/>
              <a:cs typeface="Arial" panose="020B0604020202020204" pitchFamily="34" charset="0"/>
            </a:rPr>
            <a:t> ARC Wessex </a:t>
          </a:r>
        </a:p>
        <a:p>
          <a:r>
            <a:rPr lang="en-GB" sz="1200" dirty="0">
              <a:latin typeface="Lato" panose="020F0502020204030203" pitchFamily="34" charset="77"/>
              <a:cs typeface="Arial" panose="020B0604020202020204" pitchFamily="34" charset="0"/>
            </a:rPr>
            <a:t>Research programme</a:t>
          </a:r>
        </a:p>
      </dgm:t>
    </dgm:pt>
    <dgm:pt modelId="{95896EE4-5B08-A44A-8D01-515A4798AFAE}" type="parTrans" cxnId="{93D6EB67-8B98-2D46-9D48-572938BB336D}">
      <dgm:prSet/>
      <dgm:spPr/>
      <dgm:t>
        <a:bodyPr/>
        <a:lstStyle/>
        <a:p>
          <a:endParaRPr lang="en-GB"/>
        </a:p>
      </dgm:t>
    </dgm:pt>
    <dgm:pt modelId="{D58594F9-60D2-7647-A6BA-BEF529685273}" type="sibTrans" cxnId="{93D6EB67-8B98-2D46-9D48-572938BB336D}">
      <dgm:prSet/>
      <dgm:spPr/>
      <dgm:t>
        <a:bodyPr/>
        <a:lstStyle/>
        <a:p>
          <a:endParaRPr lang="en-GB"/>
        </a:p>
      </dgm:t>
    </dgm:pt>
    <dgm:pt modelId="{96024043-71DB-BF4F-9DB0-BA59C50DAAD5}">
      <dgm:prSet phldrT="[Text]" custT="1"/>
      <dgm:spPr>
        <a:solidFill>
          <a:srgbClr val="46A86C"/>
        </a:solidFill>
      </dgm:spPr>
      <dgm:t>
        <a:bodyPr/>
        <a:lstStyle/>
        <a:p>
          <a:r>
            <a:rPr lang="en-GB" sz="900" dirty="0">
              <a:latin typeface="Arial" panose="020B0604020202020204" pitchFamily="34" charset="0"/>
              <a:cs typeface="Arial" panose="020B0604020202020204" pitchFamily="34" charset="0"/>
            </a:rPr>
            <a:t>Ageing &amp; </a:t>
          </a:r>
          <a:r>
            <a:rPr lang="en-GB" sz="900" dirty="0">
              <a:latin typeface="Lato" panose="020F0502020204030203" pitchFamily="34" charset="77"/>
              <a:cs typeface="Arial" panose="020B0604020202020204" pitchFamily="34" charset="0"/>
            </a:rPr>
            <a:t>Dementia</a:t>
          </a:r>
        </a:p>
      </dgm:t>
    </dgm:pt>
    <dgm:pt modelId="{BC9847D9-D1A1-BB45-ACA7-4B78ED323867}" type="parTrans" cxnId="{F673B152-73F4-7848-BAE8-364AB8FC85DA}">
      <dgm:prSet/>
      <dgm:spPr/>
      <dgm:t>
        <a:bodyPr/>
        <a:lstStyle/>
        <a:p>
          <a:endParaRPr lang="en-GB"/>
        </a:p>
      </dgm:t>
    </dgm:pt>
    <dgm:pt modelId="{608FB624-2DB6-0042-86C9-C9AB54D736A8}" type="sibTrans" cxnId="{F673B152-73F4-7848-BAE8-364AB8FC85DA}">
      <dgm:prSet/>
      <dgm:spPr/>
      <dgm:t>
        <a:bodyPr/>
        <a:lstStyle/>
        <a:p>
          <a:endParaRPr lang="en-GB"/>
        </a:p>
      </dgm:t>
    </dgm:pt>
    <dgm:pt modelId="{53F664A1-2EE6-F14B-BE93-4F5AA36A1D4C}">
      <dgm:prSet phldrT="[Text]" custT="1"/>
      <dgm:spPr>
        <a:solidFill>
          <a:srgbClr val="35A9AF"/>
        </a:solidFill>
      </dgm:spPr>
      <dgm:t>
        <a:bodyPr/>
        <a:lstStyle/>
        <a:p>
          <a:r>
            <a:rPr lang="en-GB" sz="900" dirty="0">
              <a:latin typeface="Lato" panose="020F0502020204030203" pitchFamily="34" charset="77"/>
              <a:cs typeface="Arial" panose="020B0604020202020204" pitchFamily="34" charset="0"/>
            </a:rPr>
            <a:t>Long-term</a:t>
          </a:r>
          <a:r>
            <a:rPr lang="en-GB" sz="900" dirty="0">
              <a:latin typeface="Arial" panose="020B0604020202020204" pitchFamily="34" charset="0"/>
              <a:cs typeface="Arial" panose="020B0604020202020204" pitchFamily="34" charset="0"/>
            </a:rPr>
            <a:t> Conditions</a:t>
          </a:r>
        </a:p>
      </dgm:t>
    </dgm:pt>
    <dgm:pt modelId="{4DFE1830-6206-D842-80DD-1F4E611FAA3B}" type="parTrans" cxnId="{D95AAD39-6FAB-CE45-A9D1-1CEE6BC3B69A}">
      <dgm:prSet/>
      <dgm:spPr/>
      <dgm:t>
        <a:bodyPr/>
        <a:lstStyle/>
        <a:p>
          <a:endParaRPr lang="en-GB"/>
        </a:p>
      </dgm:t>
    </dgm:pt>
    <dgm:pt modelId="{82E193B5-0649-5343-A295-69589BD529AD}" type="sibTrans" cxnId="{D95AAD39-6FAB-CE45-A9D1-1CEE6BC3B69A}">
      <dgm:prSet/>
      <dgm:spPr/>
      <dgm:t>
        <a:bodyPr/>
        <a:lstStyle/>
        <a:p>
          <a:endParaRPr lang="en-GB"/>
        </a:p>
      </dgm:t>
    </dgm:pt>
    <dgm:pt modelId="{CFC2A3C2-5E28-FD4C-B706-9A9D955FE6A9}">
      <dgm:prSet custT="1"/>
      <dgm:spPr>
        <a:solidFill>
          <a:srgbClr val="FED381"/>
        </a:solidFill>
      </dgm:spPr>
      <dgm:t>
        <a:bodyPr/>
        <a:lstStyle/>
        <a:p>
          <a:r>
            <a:rPr lang="en-GB" sz="900" dirty="0">
              <a:solidFill>
                <a:schemeClr val="tx1">
                  <a:lumMod val="65000"/>
                  <a:lumOff val="35000"/>
                </a:schemeClr>
              </a:solidFill>
              <a:latin typeface="Arial" panose="020B0604020202020204" pitchFamily="34" charset="0"/>
              <a:cs typeface="Arial" panose="020B0604020202020204" pitchFamily="34" charset="0"/>
            </a:rPr>
            <a:t>Workforce &amp; Health Systems</a:t>
          </a:r>
        </a:p>
      </dgm:t>
    </dgm:pt>
    <dgm:pt modelId="{87D354D8-8B88-144B-B0DF-13AB3A35DC8B}" type="parTrans" cxnId="{E2055D2C-601B-5847-9199-34CFA8CB12C0}">
      <dgm:prSet/>
      <dgm:spPr/>
      <dgm:t>
        <a:bodyPr/>
        <a:lstStyle/>
        <a:p>
          <a:endParaRPr lang="en-GB"/>
        </a:p>
      </dgm:t>
    </dgm:pt>
    <dgm:pt modelId="{65BDD6B3-50B6-7042-8D26-BAEF557C736D}" type="sibTrans" cxnId="{E2055D2C-601B-5847-9199-34CFA8CB12C0}">
      <dgm:prSet/>
      <dgm:spPr/>
      <dgm:t>
        <a:bodyPr/>
        <a:lstStyle/>
        <a:p>
          <a:endParaRPr lang="en-GB"/>
        </a:p>
      </dgm:t>
    </dgm:pt>
    <dgm:pt modelId="{15B0CD6D-58DC-4340-AAD1-A55AD1684B1B}">
      <dgm:prSet phldrT="[Text]" custT="1"/>
      <dgm:spPr>
        <a:solidFill>
          <a:srgbClr val="6569AB"/>
        </a:solidFill>
      </dgm:spPr>
      <dgm:t>
        <a:bodyPr/>
        <a:lstStyle/>
        <a:p>
          <a:r>
            <a:rPr lang="en-GB" sz="900" dirty="0">
              <a:latin typeface="Arial" panose="020B0604020202020204" pitchFamily="34" charset="0"/>
              <a:cs typeface="Arial" panose="020B0604020202020204" pitchFamily="34" charset="0"/>
            </a:rPr>
            <a:t>Healthy </a:t>
          </a:r>
          <a:r>
            <a:rPr lang="en-GB" sz="900" dirty="0">
              <a:latin typeface="Lato" panose="020F0502020204030203" pitchFamily="34" charset="77"/>
              <a:cs typeface="Arial" panose="020B0604020202020204" pitchFamily="34" charset="0"/>
            </a:rPr>
            <a:t>Communities</a:t>
          </a:r>
        </a:p>
      </dgm:t>
    </dgm:pt>
    <dgm:pt modelId="{571DE59F-B913-CA43-96C5-7CC5054D4A5A}" type="parTrans" cxnId="{4201DD0C-E8BF-1C40-A91F-A7BAC70FBF07}">
      <dgm:prSet/>
      <dgm:spPr/>
      <dgm:t>
        <a:bodyPr/>
        <a:lstStyle/>
        <a:p>
          <a:endParaRPr lang="en-GB"/>
        </a:p>
      </dgm:t>
    </dgm:pt>
    <dgm:pt modelId="{9D990788-B2FF-CE4E-8299-9ACE20F2A61A}" type="sibTrans" cxnId="{4201DD0C-E8BF-1C40-A91F-A7BAC70FBF07}">
      <dgm:prSet/>
      <dgm:spPr/>
      <dgm:t>
        <a:bodyPr/>
        <a:lstStyle/>
        <a:p>
          <a:endParaRPr lang="en-GB"/>
        </a:p>
      </dgm:t>
    </dgm:pt>
    <dgm:pt modelId="{67A0A396-B3E9-7A4A-833F-C62A34A10DF7}" type="pres">
      <dgm:prSet presAssocID="{0964366A-AE45-7643-AD89-3F3B28837803}" presName="Name0" presStyleCnt="0">
        <dgm:presLayoutVars>
          <dgm:chMax val="1"/>
          <dgm:chPref val="1"/>
        </dgm:presLayoutVars>
      </dgm:prSet>
      <dgm:spPr/>
    </dgm:pt>
    <dgm:pt modelId="{DD605F21-9140-2F4A-B67F-B063834940AF}" type="pres">
      <dgm:prSet presAssocID="{7F15BDEA-C6C4-3F4E-AB46-EE543E8A38CA}" presName="Parent" presStyleLbl="node0" presStyleIdx="0" presStyleCnt="1" custLinFactNeighborX="4090" custLinFactNeighborY="-404">
        <dgm:presLayoutVars>
          <dgm:chMax val="5"/>
          <dgm:chPref val="5"/>
        </dgm:presLayoutVars>
      </dgm:prSet>
      <dgm:spPr/>
    </dgm:pt>
    <dgm:pt modelId="{075E195F-F34A-CF48-A034-7B2D8518ACB6}" type="pres">
      <dgm:prSet presAssocID="{7F15BDEA-C6C4-3F4E-AB46-EE543E8A38CA}" presName="Accent1" presStyleLbl="node1" presStyleIdx="0" presStyleCnt="17" custLinFactX="100000" custLinFactY="200000" custLinFactNeighborX="145482" custLinFactNeighborY="254942"/>
      <dgm:spPr>
        <a:solidFill>
          <a:srgbClr val="6667B2"/>
        </a:solidFill>
      </dgm:spPr>
    </dgm:pt>
    <dgm:pt modelId="{1C817E7A-88D8-C648-BC94-02C17848FF04}" type="pres">
      <dgm:prSet presAssocID="{7F15BDEA-C6C4-3F4E-AB46-EE543E8A38CA}" presName="Accent2" presStyleLbl="node1" presStyleIdx="1" presStyleCnt="17"/>
      <dgm:spPr>
        <a:solidFill>
          <a:srgbClr val="FED586"/>
        </a:solidFill>
      </dgm:spPr>
    </dgm:pt>
    <dgm:pt modelId="{C39C8A8C-99DC-A047-951D-D3273D2E8171}" type="pres">
      <dgm:prSet presAssocID="{7F15BDEA-C6C4-3F4E-AB46-EE543E8A38CA}" presName="Accent3" presStyleLbl="node1" presStyleIdx="2" presStyleCnt="17" custLinFactX="95364" custLinFactY="16613" custLinFactNeighborX="100000" custLinFactNeighborY="100000"/>
      <dgm:spPr>
        <a:solidFill>
          <a:srgbClr val="6569AB"/>
        </a:solidFill>
      </dgm:spPr>
    </dgm:pt>
    <dgm:pt modelId="{CB63FD85-2F83-2A4E-AF73-603DC661D646}" type="pres">
      <dgm:prSet presAssocID="{7F15BDEA-C6C4-3F4E-AB46-EE543E8A38CA}" presName="Accent4" presStyleLbl="node1" presStyleIdx="3" presStyleCnt="17"/>
      <dgm:spPr>
        <a:solidFill>
          <a:srgbClr val="FED586"/>
        </a:solidFill>
      </dgm:spPr>
    </dgm:pt>
    <dgm:pt modelId="{F8BCC31F-9394-1D49-949D-2B1FB5092AF4}" type="pres">
      <dgm:prSet presAssocID="{7F15BDEA-C6C4-3F4E-AB46-EE543E8A38CA}" presName="Accent5" presStyleLbl="node1" presStyleIdx="4" presStyleCnt="17" custLinFactX="239365" custLinFactNeighborX="300000" custLinFactNeighborY="-37777"/>
      <dgm:spPr>
        <a:solidFill>
          <a:srgbClr val="2EA9B0"/>
        </a:solidFill>
      </dgm:spPr>
    </dgm:pt>
    <dgm:pt modelId="{64801607-DC36-2C4B-8927-6902BAEAA227}" type="pres">
      <dgm:prSet presAssocID="{7F15BDEA-C6C4-3F4E-AB46-EE543E8A38CA}" presName="Accent6" presStyleLbl="node1" presStyleIdx="5" presStyleCnt="17"/>
      <dgm:spPr>
        <a:solidFill>
          <a:srgbClr val="46A86C"/>
        </a:solidFill>
      </dgm:spPr>
    </dgm:pt>
    <dgm:pt modelId="{AF2CFA7B-92CA-8B49-80EE-E7E5F8229FDD}" type="pres">
      <dgm:prSet presAssocID="{96024043-71DB-BF4F-9DB0-BA59C50DAAD5}" presName="Child1" presStyleLbl="node1" presStyleIdx="6" presStyleCnt="17" custScaleX="119603" custScaleY="119590" custLinFactNeighborX="70749" custLinFactNeighborY="-36008">
        <dgm:presLayoutVars>
          <dgm:chMax val="0"/>
          <dgm:chPref val="0"/>
        </dgm:presLayoutVars>
      </dgm:prSet>
      <dgm:spPr/>
    </dgm:pt>
    <dgm:pt modelId="{CB109B9D-3499-1E42-8E52-4D3ACAEEE1E3}" type="pres">
      <dgm:prSet presAssocID="{96024043-71DB-BF4F-9DB0-BA59C50DAAD5}" presName="Accent7" presStyleCnt="0"/>
      <dgm:spPr/>
    </dgm:pt>
    <dgm:pt modelId="{A8D8FD55-A29A-1C4D-89B1-CCFA474E2A31}" type="pres">
      <dgm:prSet presAssocID="{96024043-71DB-BF4F-9DB0-BA59C50DAAD5}" presName="AccentHold1" presStyleLbl="node1" presStyleIdx="7" presStyleCnt="17" custLinFactX="200000" custLinFactY="-100000" custLinFactNeighborX="203752" custLinFactNeighborY="-177856"/>
      <dgm:spPr>
        <a:solidFill>
          <a:srgbClr val="2EA9B0"/>
        </a:solidFill>
      </dgm:spPr>
    </dgm:pt>
    <dgm:pt modelId="{FE108FCE-60A7-B142-BAB9-090C760C6D7D}" type="pres">
      <dgm:prSet presAssocID="{96024043-71DB-BF4F-9DB0-BA59C50DAAD5}" presName="Accent8" presStyleCnt="0"/>
      <dgm:spPr/>
    </dgm:pt>
    <dgm:pt modelId="{69DFE70A-5ECE-3C44-B0D5-5657E8C75FAC}" type="pres">
      <dgm:prSet presAssocID="{96024043-71DB-BF4F-9DB0-BA59C50DAAD5}" presName="AccentHold2" presStyleLbl="node1" presStyleIdx="8" presStyleCnt="17" custLinFactX="100000" custLinFactNeighborX="107579" custLinFactNeighborY="-56041"/>
      <dgm:spPr>
        <a:solidFill>
          <a:srgbClr val="46A86C"/>
        </a:solidFill>
      </dgm:spPr>
    </dgm:pt>
    <dgm:pt modelId="{527D30E5-2588-FD41-911A-227941C98E36}" type="pres">
      <dgm:prSet presAssocID="{53F664A1-2EE6-F14B-BE93-4F5AA36A1D4C}" presName="Child2" presStyleLbl="node1" presStyleIdx="9" presStyleCnt="17" custScaleX="119603" custScaleY="119590" custLinFactNeighborX="-44543" custLinFactNeighborY="2587">
        <dgm:presLayoutVars>
          <dgm:chMax val="0"/>
          <dgm:chPref val="0"/>
        </dgm:presLayoutVars>
      </dgm:prSet>
      <dgm:spPr/>
    </dgm:pt>
    <dgm:pt modelId="{B0947731-EE13-D645-95B3-F3BA9E405324}" type="pres">
      <dgm:prSet presAssocID="{53F664A1-2EE6-F14B-BE93-4F5AA36A1D4C}" presName="Accent9" presStyleCnt="0"/>
      <dgm:spPr/>
    </dgm:pt>
    <dgm:pt modelId="{DE5C3012-475D-F941-9C58-090E41679416}" type="pres">
      <dgm:prSet presAssocID="{53F664A1-2EE6-F14B-BE93-4F5AA36A1D4C}" presName="AccentHold1" presStyleLbl="node1" presStyleIdx="10" presStyleCnt="17" custLinFactX="-63966" custLinFactNeighborX="-100000" custLinFactNeighborY="-48839"/>
      <dgm:spPr>
        <a:solidFill>
          <a:srgbClr val="35A9AF"/>
        </a:solidFill>
      </dgm:spPr>
    </dgm:pt>
    <dgm:pt modelId="{83F91C1B-0750-1E41-BC49-1107043A5DCA}" type="pres">
      <dgm:prSet presAssocID="{53F664A1-2EE6-F14B-BE93-4F5AA36A1D4C}" presName="Accent10" presStyleCnt="0"/>
      <dgm:spPr/>
    </dgm:pt>
    <dgm:pt modelId="{80AA1541-6993-2B49-BC9B-E5EE21833866}" type="pres">
      <dgm:prSet presAssocID="{53F664A1-2EE6-F14B-BE93-4F5AA36A1D4C}" presName="AccentHold2" presStyleLbl="node1" presStyleIdx="11" presStyleCnt="17" custLinFactX="200000" custLinFactY="-267273" custLinFactNeighborX="234353" custLinFactNeighborY="-300000"/>
      <dgm:spPr>
        <a:solidFill>
          <a:srgbClr val="46A86C"/>
        </a:solidFill>
      </dgm:spPr>
    </dgm:pt>
    <dgm:pt modelId="{DD2C3552-B27D-C04F-ACC7-11C3C7D6EE78}" type="pres">
      <dgm:prSet presAssocID="{53F664A1-2EE6-F14B-BE93-4F5AA36A1D4C}" presName="Accent11" presStyleCnt="0"/>
      <dgm:spPr/>
    </dgm:pt>
    <dgm:pt modelId="{1A6F7DC3-84DF-0F46-934B-57E674E7101C}" type="pres">
      <dgm:prSet presAssocID="{53F664A1-2EE6-F14B-BE93-4F5AA36A1D4C}" presName="AccentHold3" presStyleLbl="node1" presStyleIdx="12" presStyleCnt="17" custLinFactNeighborX="87570" custLinFactNeighborY="-59140"/>
      <dgm:spPr>
        <a:solidFill>
          <a:srgbClr val="FED586"/>
        </a:solidFill>
      </dgm:spPr>
    </dgm:pt>
    <dgm:pt modelId="{1F0C324B-3D05-A048-B7DC-6886F6955C3F}" type="pres">
      <dgm:prSet presAssocID="{15B0CD6D-58DC-4340-AAD1-A55AD1684B1B}" presName="Child3" presStyleLbl="node1" presStyleIdx="13" presStyleCnt="17" custScaleX="119603" custScaleY="119590" custLinFactX="-25708" custLinFactNeighborX="-100000" custLinFactNeighborY="-31713">
        <dgm:presLayoutVars>
          <dgm:chMax val="0"/>
          <dgm:chPref val="0"/>
        </dgm:presLayoutVars>
      </dgm:prSet>
      <dgm:spPr/>
    </dgm:pt>
    <dgm:pt modelId="{F4524BE9-15E3-0746-999D-25BAB2940BA7}" type="pres">
      <dgm:prSet presAssocID="{15B0CD6D-58DC-4340-AAD1-A55AD1684B1B}" presName="Accent12" presStyleCnt="0"/>
      <dgm:spPr/>
    </dgm:pt>
    <dgm:pt modelId="{D38D1D48-B184-5645-A0A3-AE2732E9AEDB}" type="pres">
      <dgm:prSet presAssocID="{15B0CD6D-58DC-4340-AAD1-A55AD1684B1B}" presName="AccentHold1" presStyleLbl="node1" presStyleIdx="14" presStyleCnt="17"/>
      <dgm:spPr>
        <a:solidFill>
          <a:srgbClr val="6569AB"/>
        </a:solidFill>
      </dgm:spPr>
    </dgm:pt>
    <dgm:pt modelId="{E9CDA902-E8B5-9E40-B672-6F546F25DF33}" type="pres">
      <dgm:prSet presAssocID="{CFC2A3C2-5E28-FD4C-B706-9A9D955FE6A9}" presName="Child4" presStyleLbl="node1" presStyleIdx="15" presStyleCnt="17" custScaleX="119603" custScaleY="119590" custLinFactNeighborX="-20224" custLinFactNeighborY="-61302">
        <dgm:presLayoutVars>
          <dgm:chMax val="0"/>
          <dgm:chPref val="0"/>
        </dgm:presLayoutVars>
      </dgm:prSet>
      <dgm:spPr/>
    </dgm:pt>
    <dgm:pt modelId="{1E17613E-1376-B34E-ABBA-886C70CF5289}" type="pres">
      <dgm:prSet presAssocID="{CFC2A3C2-5E28-FD4C-B706-9A9D955FE6A9}" presName="Accent13" presStyleCnt="0"/>
      <dgm:spPr/>
    </dgm:pt>
    <dgm:pt modelId="{D8E95632-06CC-F246-AF98-CC4229D7227D}" type="pres">
      <dgm:prSet presAssocID="{CFC2A3C2-5E28-FD4C-B706-9A9D955FE6A9}" presName="AccentHold1" presStyleLbl="node1" presStyleIdx="16" presStyleCnt="17"/>
      <dgm:spPr>
        <a:solidFill>
          <a:srgbClr val="FED586"/>
        </a:solidFill>
      </dgm:spPr>
    </dgm:pt>
  </dgm:ptLst>
  <dgm:cxnLst>
    <dgm:cxn modelId="{50434A03-C604-9544-9EE9-C06DA0CF23EF}" type="presOf" srcId="{96024043-71DB-BF4F-9DB0-BA59C50DAAD5}" destId="{AF2CFA7B-92CA-8B49-80EE-E7E5F8229FDD}" srcOrd="0" destOrd="0" presId="urn:microsoft.com/office/officeart/2009/3/layout/CircleRelationship"/>
    <dgm:cxn modelId="{3C9C7B0A-7271-CC4E-959C-1040417236A4}" type="presOf" srcId="{53F664A1-2EE6-F14B-BE93-4F5AA36A1D4C}" destId="{527D30E5-2588-FD41-911A-227941C98E36}" srcOrd="0" destOrd="0" presId="urn:microsoft.com/office/officeart/2009/3/layout/CircleRelationship"/>
    <dgm:cxn modelId="{4201DD0C-E8BF-1C40-A91F-A7BAC70FBF07}" srcId="{7F15BDEA-C6C4-3F4E-AB46-EE543E8A38CA}" destId="{15B0CD6D-58DC-4340-AAD1-A55AD1684B1B}" srcOrd="2" destOrd="0" parTransId="{571DE59F-B913-CA43-96C5-7CC5054D4A5A}" sibTransId="{9D990788-B2FF-CE4E-8299-9ACE20F2A61A}"/>
    <dgm:cxn modelId="{E2055D2C-601B-5847-9199-34CFA8CB12C0}" srcId="{7F15BDEA-C6C4-3F4E-AB46-EE543E8A38CA}" destId="{CFC2A3C2-5E28-FD4C-B706-9A9D955FE6A9}" srcOrd="3" destOrd="0" parTransId="{87D354D8-8B88-144B-B0DF-13AB3A35DC8B}" sibTransId="{65BDD6B3-50B6-7042-8D26-BAEF557C736D}"/>
    <dgm:cxn modelId="{D95AAD39-6FAB-CE45-A9D1-1CEE6BC3B69A}" srcId="{7F15BDEA-C6C4-3F4E-AB46-EE543E8A38CA}" destId="{53F664A1-2EE6-F14B-BE93-4F5AA36A1D4C}" srcOrd="1" destOrd="0" parTransId="{4DFE1830-6206-D842-80DD-1F4E611FAA3B}" sibTransId="{82E193B5-0649-5343-A295-69589BD529AD}"/>
    <dgm:cxn modelId="{93D6EB67-8B98-2D46-9D48-572938BB336D}" srcId="{0964366A-AE45-7643-AD89-3F3B28837803}" destId="{7F15BDEA-C6C4-3F4E-AB46-EE543E8A38CA}" srcOrd="0" destOrd="0" parTransId="{95896EE4-5B08-A44A-8D01-515A4798AFAE}" sibTransId="{D58594F9-60D2-7647-A6BA-BEF529685273}"/>
    <dgm:cxn modelId="{E57E994D-243A-CC41-87F5-F15B515A3A20}" type="presOf" srcId="{0964366A-AE45-7643-AD89-3F3B28837803}" destId="{67A0A396-B3E9-7A4A-833F-C62A34A10DF7}" srcOrd="0" destOrd="0" presId="urn:microsoft.com/office/officeart/2009/3/layout/CircleRelationship"/>
    <dgm:cxn modelId="{0930F24E-A0CE-1247-8424-106882F112AB}" type="presOf" srcId="{7F15BDEA-C6C4-3F4E-AB46-EE543E8A38CA}" destId="{DD605F21-9140-2F4A-B67F-B063834940AF}" srcOrd="0" destOrd="0" presId="urn:microsoft.com/office/officeart/2009/3/layout/CircleRelationship"/>
    <dgm:cxn modelId="{F673B152-73F4-7848-BAE8-364AB8FC85DA}" srcId="{7F15BDEA-C6C4-3F4E-AB46-EE543E8A38CA}" destId="{96024043-71DB-BF4F-9DB0-BA59C50DAAD5}" srcOrd="0" destOrd="0" parTransId="{BC9847D9-D1A1-BB45-ACA7-4B78ED323867}" sibTransId="{608FB624-2DB6-0042-86C9-C9AB54D736A8}"/>
    <dgm:cxn modelId="{2C509682-DA1B-5D41-AB42-7E3DAFF1D5B9}" type="presOf" srcId="{CFC2A3C2-5E28-FD4C-B706-9A9D955FE6A9}" destId="{E9CDA902-E8B5-9E40-B672-6F546F25DF33}" srcOrd="0" destOrd="0" presId="urn:microsoft.com/office/officeart/2009/3/layout/CircleRelationship"/>
    <dgm:cxn modelId="{A11C09B4-78EF-4B44-93F7-395580FEF0A6}" type="presOf" srcId="{15B0CD6D-58DC-4340-AAD1-A55AD1684B1B}" destId="{1F0C324B-3D05-A048-B7DC-6886F6955C3F}" srcOrd="0" destOrd="0" presId="urn:microsoft.com/office/officeart/2009/3/layout/CircleRelationship"/>
    <dgm:cxn modelId="{40926220-A4F8-EF4C-A742-84D38A786E0B}" type="presParOf" srcId="{67A0A396-B3E9-7A4A-833F-C62A34A10DF7}" destId="{DD605F21-9140-2F4A-B67F-B063834940AF}" srcOrd="0" destOrd="0" presId="urn:microsoft.com/office/officeart/2009/3/layout/CircleRelationship"/>
    <dgm:cxn modelId="{17BA05B3-5765-A44A-96C2-06091EB5255E}" type="presParOf" srcId="{67A0A396-B3E9-7A4A-833F-C62A34A10DF7}" destId="{075E195F-F34A-CF48-A034-7B2D8518ACB6}" srcOrd="1" destOrd="0" presId="urn:microsoft.com/office/officeart/2009/3/layout/CircleRelationship"/>
    <dgm:cxn modelId="{BA240550-FCFA-C540-AD43-15EB9DFA03C4}" type="presParOf" srcId="{67A0A396-B3E9-7A4A-833F-C62A34A10DF7}" destId="{1C817E7A-88D8-C648-BC94-02C17848FF04}" srcOrd="2" destOrd="0" presId="urn:microsoft.com/office/officeart/2009/3/layout/CircleRelationship"/>
    <dgm:cxn modelId="{3D649AFE-1553-E247-AA86-D7438C570655}" type="presParOf" srcId="{67A0A396-B3E9-7A4A-833F-C62A34A10DF7}" destId="{C39C8A8C-99DC-A047-951D-D3273D2E8171}" srcOrd="3" destOrd="0" presId="urn:microsoft.com/office/officeart/2009/3/layout/CircleRelationship"/>
    <dgm:cxn modelId="{082BAF96-EE67-964C-8365-01290B0E177D}" type="presParOf" srcId="{67A0A396-B3E9-7A4A-833F-C62A34A10DF7}" destId="{CB63FD85-2F83-2A4E-AF73-603DC661D646}" srcOrd="4" destOrd="0" presId="urn:microsoft.com/office/officeart/2009/3/layout/CircleRelationship"/>
    <dgm:cxn modelId="{D5C577FD-26C5-1C49-80BB-E7E6C23E6AEE}" type="presParOf" srcId="{67A0A396-B3E9-7A4A-833F-C62A34A10DF7}" destId="{F8BCC31F-9394-1D49-949D-2B1FB5092AF4}" srcOrd="5" destOrd="0" presId="urn:microsoft.com/office/officeart/2009/3/layout/CircleRelationship"/>
    <dgm:cxn modelId="{49494290-F717-5440-B958-01F503D92C15}" type="presParOf" srcId="{67A0A396-B3E9-7A4A-833F-C62A34A10DF7}" destId="{64801607-DC36-2C4B-8927-6902BAEAA227}" srcOrd="6" destOrd="0" presId="urn:microsoft.com/office/officeart/2009/3/layout/CircleRelationship"/>
    <dgm:cxn modelId="{C38FB7CB-607C-B041-BBCE-89DDFF818DFF}" type="presParOf" srcId="{67A0A396-B3E9-7A4A-833F-C62A34A10DF7}" destId="{AF2CFA7B-92CA-8B49-80EE-E7E5F8229FDD}" srcOrd="7" destOrd="0" presId="urn:microsoft.com/office/officeart/2009/3/layout/CircleRelationship"/>
    <dgm:cxn modelId="{6A469B54-DDE0-F54E-9CAA-F10A04CBFBDF}" type="presParOf" srcId="{67A0A396-B3E9-7A4A-833F-C62A34A10DF7}" destId="{CB109B9D-3499-1E42-8E52-4D3ACAEEE1E3}" srcOrd="8" destOrd="0" presId="urn:microsoft.com/office/officeart/2009/3/layout/CircleRelationship"/>
    <dgm:cxn modelId="{84F0ABBE-E066-554B-8BAD-A9A6025F316B}" type="presParOf" srcId="{CB109B9D-3499-1E42-8E52-4D3ACAEEE1E3}" destId="{A8D8FD55-A29A-1C4D-89B1-CCFA474E2A31}" srcOrd="0" destOrd="0" presId="urn:microsoft.com/office/officeart/2009/3/layout/CircleRelationship"/>
    <dgm:cxn modelId="{0DFB2BD9-F89B-1B43-AA67-43513C9E4008}" type="presParOf" srcId="{67A0A396-B3E9-7A4A-833F-C62A34A10DF7}" destId="{FE108FCE-60A7-B142-BAB9-090C760C6D7D}" srcOrd="9" destOrd="0" presId="urn:microsoft.com/office/officeart/2009/3/layout/CircleRelationship"/>
    <dgm:cxn modelId="{BD0B5C9E-DE29-7040-82B4-663283F578DE}" type="presParOf" srcId="{FE108FCE-60A7-B142-BAB9-090C760C6D7D}" destId="{69DFE70A-5ECE-3C44-B0D5-5657E8C75FAC}" srcOrd="0" destOrd="0" presId="urn:microsoft.com/office/officeart/2009/3/layout/CircleRelationship"/>
    <dgm:cxn modelId="{47CC4D10-D74D-7841-8720-2E6EFA7530A4}" type="presParOf" srcId="{67A0A396-B3E9-7A4A-833F-C62A34A10DF7}" destId="{527D30E5-2588-FD41-911A-227941C98E36}" srcOrd="10" destOrd="0" presId="urn:microsoft.com/office/officeart/2009/3/layout/CircleRelationship"/>
    <dgm:cxn modelId="{046D331B-23EA-C040-B6E5-6ECE6F7A1D7B}" type="presParOf" srcId="{67A0A396-B3E9-7A4A-833F-C62A34A10DF7}" destId="{B0947731-EE13-D645-95B3-F3BA9E405324}" srcOrd="11" destOrd="0" presId="urn:microsoft.com/office/officeart/2009/3/layout/CircleRelationship"/>
    <dgm:cxn modelId="{BF492507-A7D9-5C41-B49C-B5DDC405683D}" type="presParOf" srcId="{B0947731-EE13-D645-95B3-F3BA9E405324}" destId="{DE5C3012-475D-F941-9C58-090E41679416}" srcOrd="0" destOrd="0" presId="urn:microsoft.com/office/officeart/2009/3/layout/CircleRelationship"/>
    <dgm:cxn modelId="{04CFDE3D-7D50-8644-BFB6-7111E1FA4FEF}" type="presParOf" srcId="{67A0A396-B3E9-7A4A-833F-C62A34A10DF7}" destId="{83F91C1B-0750-1E41-BC49-1107043A5DCA}" srcOrd="12" destOrd="0" presId="urn:microsoft.com/office/officeart/2009/3/layout/CircleRelationship"/>
    <dgm:cxn modelId="{92B512A6-B8C8-AE4E-B13C-C8100CC8D486}" type="presParOf" srcId="{83F91C1B-0750-1E41-BC49-1107043A5DCA}" destId="{80AA1541-6993-2B49-BC9B-E5EE21833866}" srcOrd="0" destOrd="0" presId="urn:microsoft.com/office/officeart/2009/3/layout/CircleRelationship"/>
    <dgm:cxn modelId="{F30F4D1D-0756-BC4D-BCBF-B027F3DFFD90}" type="presParOf" srcId="{67A0A396-B3E9-7A4A-833F-C62A34A10DF7}" destId="{DD2C3552-B27D-C04F-ACC7-11C3C7D6EE78}" srcOrd="13" destOrd="0" presId="urn:microsoft.com/office/officeart/2009/3/layout/CircleRelationship"/>
    <dgm:cxn modelId="{FBB596F1-54D5-D842-AD6F-2A6FC959B5D9}" type="presParOf" srcId="{DD2C3552-B27D-C04F-ACC7-11C3C7D6EE78}" destId="{1A6F7DC3-84DF-0F46-934B-57E674E7101C}" srcOrd="0" destOrd="0" presId="urn:microsoft.com/office/officeart/2009/3/layout/CircleRelationship"/>
    <dgm:cxn modelId="{7B6319B6-E184-8741-B243-76CDD0248E1E}" type="presParOf" srcId="{67A0A396-B3E9-7A4A-833F-C62A34A10DF7}" destId="{1F0C324B-3D05-A048-B7DC-6886F6955C3F}" srcOrd="14" destOrd="0" presId="urn:microsoft.com/office/officeart/2009/3/layout/CircleRelationship"/>
    <dgm:cxn modelId="{BAC07859-97A7-074B-A3DA-BA5F86A665D5}" type="presParOf" srcId="{67A0A396-B3E9-7A4A-833F-C62A34A10DF7}" destId="{F4524BE9-15E3-0746-999D-25BAB2940BA7}" srcOrd="15" destOrd="0" presId="urn:microsoft.com/office/officeart/2009/3/layout/CircleRelationship"/>
    <dgm:cxn modelId="{C116C73F-0BF1-9B4E-84F2-003F8BAE2688}" type="presParOf" srcId="{F4524BE9-15E3-0746-999D-25BAB2940BA7}" destId="{D38D1D48-B184-5645-A0A3-AE2732E9AEDB}" srcOrd="0" destOrd="0" presId="urn:microsoft.com/office/officeart/2009/3/layout/CircleRelationship"/>
    <dgm:cxn modelId="{13E99AB6-4545-114C-B72F-4F44E8278194}" type="presParOf" srcId="{67A0A396-B3E9-7A4A-833F-C62A34A10DF7}" destId="{E9CDA902-E8B5-9E40-B672-6F546F25DF33}" srcOrd="16" destOrd="0" presId="urn:microsoft.com/office/officeart/2009/3/layout/CircleRelationship"/>
    <dgm:cxn modelId="{18ABA481-ED67-3E40-AA01-9F6B9B076A65}" type="presParOf" srcId="{67A0A396-B3E9-7A4A-833F-C62A34A10DF7}" destId="{1E17613E-1376-B34E-ABBA-886C70CF5289}" srcOrd="17" destOrd="0" presId="urn:microsoft.com/office/officeart/2009/3/layout/CircleRelationship"/>
    <dgm:cxn modelId="{964B343E-55A4-5844-8CC6-4740F4C1374D}" type="presParOf" srcId="{1E17613E-1376-B34E-ABBA-886C70CF5289}" destId="{D8E95632-06CC-F246-AF98-CC4229D7227D}" srcOrd="0" destOrd="0" presId="urn:microsoft.com/office/officeart/2009/3/layout/CircleRelationship"/>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59E84-3F94-8848-A7F1-9BF7CAE0C373}"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GB"/>
        </a:p>
      </dgm:t>
    </dgm:pt>
    <dgm:pt modelId="{D952E6C5-1D88-B842-8032-495BC467CF4B}">
      <dgm:prSet phldrT="[Text]"/>
      <dgm:spPr>
        <a:solidFill>
          <a:srgbClr val="193E72"/>
        </a:solidFill>
      </dgm:spPr>
      <dgm:t>
        <a:bodyPr/>
        <a:lstStyle/>
        <a:p>
          <a:r>
            <a:rPr lang="en-GB" dirty="0"/>
            <a:t>Collaborations</a:t>
          </a:r>
        </a:p>
      </dgm:t>
    </dgm:pt>
    <dgm:pt modelId="{EB827C1B-DF4C-8C4E-9ED7-F862CCEAE4E2}" type="parTrans" cxnId="{ADB695BE-8DE0-C848-B7DD-7FE4DC7C98D0}">
      <dgm:prSet/>
      <dgm:spPr/>
      <dgm:t>
        <a:bodyPr/>
        <a:lstStyle/>
        <a:p>
          <a:endParaRPr lang="en-GB"/>
        </a:p>
      </dgm:t>
    </dgm:pt>
    <dgm:pt modelId="{56F0E46B-21D7-5148-80BA-CB37F743AC42}" type="sibTrans" cxnId="{ADB695BE-8DE0-C848-B7DD-7FE4DC7C98D0}">
      <dgm:prSet/>
      <dgm:spPr/>
      <dgm:t>
        <a:bodyPr/>
        <a:lstStyle/>
        <a:p>
          <a:endParaRPr lang="en-GB"/>
        </a:p>
      </dgm:t>
    </dgm:pt>
    <dgm:pt modelId="{6CECA956-A838-3940-9581-0F967F29B7AF}">
      <dgm:prSet phldrT="[Text]"/>
      <dgm:spPr>
        <a:solidFill>
          <a:srgbClr val="193E72"/>
        </a:solidFill>
        <a:ln>
          <a:noFill/>
        </a:ln>
      </dgm:spPr>
      <dgm:t>
        <a:bodyPr/>
        <a:lstStyle/>
        <a:p>
          <a:r>
            <a:rPr lang="en-GB" dirty="0"/>
            <a:t>South East RDS</a:t>
          </a:r>
        </a:p>
      </dgm:t>
    </dgm:pt>
    <dgm:pt modelId="{39962B8F-F5AD-A641-B8FA-B7DB679E1728}" type="parTrans" cxnId="{6033002F-9E88-B148-ACEC-0904258B896F}">
      <dgm:prSet/>
      <dgm:spPr/>
      <dgm:t>
        <a:bodyPr/>
        <a:lstStyle/>
        <a:p>
          <a:endParaRPr lang="en-GB"/>
        </a:p>
      </dgm:t>
    </dgm:pt>
    <dgm:pt modelId="{69D5E6AA-E98A-4040-B437-B972D5C25395}" type="sibTrans" cxnId="{6033002F-9E88-B148-ACEC-0904258B896F}">
      <dgm:prSet/>
      <dgm:spPr>
        <a:solidFill>
          <a:schemeClr val="tx1">
            <a:lumMod val="50000"/>
            <a:lumOff val="50000"/>
          </a:schemeClr>
        </a:solidFill>
      </dgm:spPr>
      <dgm:t>
        <a:bodyPr/>
        <a:lstStyle/>
        <a:p>
          <a:endParaRPr lang="en-GB"/>
        </a:p>
      </dgm:t>
    </dgm:pt>
    <dgm:pt modelId="{1A6D2FF3-9F8E-344F-82A6-9FDBB95ECA8C}">
      <dgm:prSet phldrT="[Text]"/>
      <dgm:spPr>
        <a:solidFill>
          <a:srgbClr val="F8D105"/>
        </a:solidFill>
      </dgm:spPr>
      <dgm:t>
        <a:bodyPr/>
        <a:lstStyle/>
        <a:p>
          <a:r>
            <a:rPr lang="en-GB" dirty="0">
              <a:solidFill>
                <a:srgbClr val="7030A0"/>
              </a:solidFill>
            </a:rPr>
            <a:t>Wessex AHSN</a:t>
          </a:r>
        </a:p>
      </dgm:t>
    </dgm:pt>
    <dgm:pt modelId="{75930C7F-E733-5747-92FD-D8464D635875}" type="parTrans" cxnId="{BD4951CA-8AF3-4C4C-A307-9F8986819567}">
      <dgm:prSet/>
      <dgm:spPr/>
      <dgm:t>
        <a:bodyPr/>
        <a:lstStyle/>
        <a:p>
          <a:endParaRPr lang="en-GB"/>
        </a:p>
      </dgm:t>
    </dgm:pt>
    <dgm:pt modelId="{72E39FF9-6C99-5B42-BD3F-D225B2B52263}" type="sibTrans" cxnId="{BD4951CA-8AF3-4C4C-A307-9F8986819567}">
      <dgm:prSet/>
      <dgm:spPr>
        <a:solidFill>
          <a:schemeClr val="tx1">
            <a:lumMod val="50000"/>
            <a:lumOff val="50000"/>
          </a:schemeClr>
        </a:solidFill>
      </dgm:spPr>
      <dgm:t>
        <a:bodyPr/>
        <a:lstStyle/>
        <a:p>
          <a:endParaRPr lang="en-GB"/>
        </a:p>
      </dgm:t>
    </dgm:pt>
    <dgm:pt modelId="{298E156E-75AF-0141-B802-ACC1D80982EC}">
      <dgm:prSet phldrT="[Text]"/>
      <dgm:spPr>
        <a:solidFill>
          <a:srgbClr val="193E72"/>
        </a:solidFill>
      </dgm:spPr>
      <dgm:t>
        <a:bodyPr/>
        <a:lstStyle/>
        <a:p>
          <a:r>
            <a:rPr lang="en-GB" dirty="0"/>
            <a:t>CRN Wessex</a:t>
          </a:r>
        </a:p>
      </dgm:t>
    </dgm:pt>
    <dgm:pt modelId="{8355E881-710A-6A43-BB27-AC2AF2BD64EA}" type="parTrans" cxnId="{29D8ABD1-1AE1-334C-8E92-1403BA447791}">
      <dgm:prSet/>
      <dgm:spPr/>
      <dgm:t>
        <a:bodyPr/>
        <a:lstStyle/>
        <a:p>
          <a:endParaRPr lang="en-GB"/>
        </a:p>
      </dgm:t>
    </dgm:pt>
    <dgm:pt modelId="{036C0535-B073-344E-9845-A37723FF3B79}" type="sibTrans" cxnId="{29D8ABD1-1AE1-334C-8E92-1403BA447791}">
      <dgm:prSet/>
      <dgm:spPr>
        <a:solidFill>
          <a:schemeClr val="tx1">
            <a:lumMod val="50000"/>
            <a:lumOff val="50000"/>
          </a:schemeClr>
        </a:solidFill>
      </dgm:spPr>
      <dgm:t>
        <a:bodyPr/>
        <a:lstStyle/>
        <a:p>
          <a:endParaRPr lang="en-GB"/>
        </a:p>
      </dgm:t>
    </dgm:pt>
    <dgm:pt modelId="{EB64CEAA-F45A-9848-82A1-70CF86F03292}">
      <dgm:prSet phldrT="[Text]"/>
      <dgm:spPr>
        <a:solidFill>
          <a:srgbClr val="005BB2"/>
        </a:solidFill>
      </dgm:spPr>
      <dgm:t>
        <a:bodyPr/>
        <a:lstStyle/>
        <a:p>
          <a:r>
            <a:rPr lang="en-GB" dirty="0"/>
            <a:t>NHSEI</a:t>
          </a:r>
        </a:p>
      </dgm:t>
    </dgm:pt>
    <dgm:pt modelId="{3E07169B-E15F-734B-AC79-F409D3C21BEB}" type="parTrans" cxnId="{5EEF1464-C0D7-EE46-A14F-7DD5E9179C6D}">
      <dgm:prSet/>
      <dgm:spPr/>
      <dgm:t>
        <a:bodyPr/>
        <a:lstStyle/>
        <a:p>
          <a:endParaRPr lang="en-GB"/>
        </a:p>
      </dgm:t>
    </dgm:pt>
    <dgm:pt modelId="{ACA4E852-C894-4746-AE56-3C65D95507FE}" type="sibTrans" cxnId="{5EEF1464-C0D7-EE46-A14F-7DD5E9179C6D}">
      <dgm:prSet/>
      <dgm:spPr>
        <a:solidFill>
          <a:schemeClr val="tx1">
            <a:lumMod val="50000"/>
            <a:lumOff val="50000"/>
          </a:schemeClr>
        </a:solidFill>
      </dgm:spPr>
      <dgm:t>
        <a:bodyPr/>
        <a:lstStyle/>
        <a:p>
          <a:endParaRPr lang="en-GB"/>
        </a:p>
      </dgm:t>
    </dgm:pt>
    <dgm:pt modelId="{3B0F1B5A-5B65-2B4F-B2DF-69A8FF8EDE9C}">
      <dgm:prSet custT="1"/>
      <dgm:spPr>
        <a:solidFill>
          <a:srgbClr val="193E72"/>
        </a:solidFill>
      </dgm:spPr>
      <dgm:t>
        <a:bodyPr/>
        <a:lstStyle/>
        <a:p>
          <a:r>
            <a:rPr lang="en-GB" sz="400" dirty="0"/>
            <a:t>Southampton BRC</a:t>
          </a:r>
        </a:p>
      </dgm:t>
    </dgm:pt>
    <dgm:pt modelId="{052ABF2D-0EE5-8049-8072-BFCF90D38C00}" type="parTrans" cxnId="{C4112FAB-4B8B-D24F-9178-45950700F235}">
      <dgm:prSet/>
      <dgm:spPr/>
      <dgm:t>
        <a:bodyPr/>
        <a:lstStyle/>
        <a:p>
          <a:endParaRPr lang="en-GB"/>
        </a:p>
      </dgm:t>
    </dgm:pt>
    <dgm:pt modelId="{F4743D4D-EA60-A44C-8D37-54E99603CC51}" type="sibTrans" cxnId="{C4112FAB-4B8B-D24F-9178-45950700F235}">
      <dgm:prSet/>
      <dgm:spPr>
        <a:solidFill>
          <a:schemeClr val="tx1">
            <a:lumMod val="50000"/>
            <a:lumOff val="50000"/>
          </a:schemeClr>
        </a:solidFill>
      </dgm:spPr>
      <dgm:t>
        <a:bodyPr/>
        <a:lstStyle/>
        <a:p>
          <a:endParaRPr lang="en-GB"/>
        </a:p>
      </dgm:t>
    </dgm:pt>
    <dgm:pt modelId="{E33CA067-C77A-114C-A0E1-3DE2F012CE86}">
      <dgm:prSet/>
      <dgm:spPr>
        <a:solidFill>
          <a:srgbClr val="005BB2"/>
        </a:solidFill>
      </dgm:spPr>
      <dgm:t>
        <a:bodyPr/>
        <a:lstStyle/>
        <a:p>
          <a:r>
            <a:rPr lang="en-GB" dirty="0"/>
            <a:t>Health Education England</a:t>
          </a:r>
        </a:p>
      </dgm:t>
    </dgm:pt>
    <dgm:pt modelId="{CB0EC102-3E16-FC48-9F56-A445C4D8FEC1}" type="parTrans" cxnId="{99239924-8803-4D4C-BE2E-608D282B5B35}">
      <dgm:prSet/>
      <dgm:spPr/>
      <dgm:t>
        <a:bodyPr/>
        <a:lstStyle/>
        <a:p>
          <a:endParaRPr lang="en-GB"/>
        </a:p>
      </dgm:t>
    </dgm:pt>
    <dgm:pt modelId="{02E271FC-C8AD-F04E-8FC1-3D6B7BFC60DF}" type="sibTrans" cxnId="{99239924-8803-4D4C-BE2E-608D282B5B35}">
      <dgm:prSet/>
      <dgm:spPr>
        <a:solidFill>
          <a:schemeClr val="tx1">
            <a:lumMod val="50000"/>
            <a:lumOff val="50000"/>
          </a:schemeClr>
        </a:solidFill>
      </dgm:spPr>
      <dgm:t>
        <a:bodyPr/>
        <a:lstStyle/>
        <a:p>
          <a:endParaRPr lang="en-GB"/>
        </a:p>
      </dgm:t>
    </dgm:pt>
    <dgm:pt modelId="{766513BF-A90D-2941-A951-54AF6ECC00CC}">
      <dgm:prSet custT="1"/>
      <dgm:spPr>
        <a:solidFill>
          <a:schemeClr val="tx1">
            <a:lumMod val="50000"/>
            <a:lumOff val="50000"/>
          </a:schemeClr>
        </a:solidFill>
      </dgm:spPr>
      <dgm:t>
        <a:bodyPr/>
        <a:lstStyle/>
        <a:p>
          <a:r>
            <a:rPr lang="en-GB" sz="400" dirty="0"/>
            <a:t>Southampton Academy of Research</a:t>
          </a:r>
        </a:p>
      </dgm:t>
    </dgm:pt>
    <dgm:pt modelId="{B365727F-6462-684D-ADB6-015E4A447205}" type="parTrans" cxnId="{356BD8BE-592D-0047-8B6B-F777872D08FA}">
      <dgm:prSet/>
      <dgm:spPr/>
      <dgm:t>
        <a:bodyPr/>
        <a:lstStyle/>
        <a:p>
          <a:endParaRPr lang="en-GB"/>
        </a:p>
      </dgm:t>
    </dgm:pt>
    <dgm:pt modelId="{467D99BC-EE5F-3F45-9FB9-8946CF7F080B}" type="sibTrans" cxnId="{356BD8BE-592D-0047-8B6B-F777872D08FA}">
      <dgm:prSet/>
      <dgm:spPr>
        <a:solidFill>
          <a:schemeClr val="tx1">
            <a:lumMod val="50000"/>
            <a:lumOff val="50000"/>
          </a:schemeClr>
        </a:solidFill>
      </dgm:spPr>
      <dgm:t>
        <a:bodyPr/>
        <a:lstStyle/>
        <a:p>
          <a:endParaRPr lang="en-GB"/>
        </a:p>
      </dgm:t>
    </dgm:pt>
    <dgm:pt modelId="{81AB2D27-B2EE-444D-AD56-1F23645E2B2B}">
      <dgm:prSet/>
      <dgm:spPr>
        <a:solidFill>
          <a:srgbClr val="193E72"/>
        </a:solidFill>
      </dgm:spPr>
      <dgm:t>
        <a:bodyPr/>
        <a:lstStyle/>
        <a:p>
          <a:pPr algn="ctr"/>
          <a:r>
            <a:rPr lang="en-GB" dirty="0"/>
            <a:t>ARCs</a:t>
          </a:r>
        </a:p>
      </dgm:t>
    </dgm:pt>
    <dgm:pt modelId="{76C94EF0-1671-094B-928B-2FA8885E870F}" type="parTrans" cxnId="{EDB9372D-47B9-7646-9464-EB36CF1B455E}">
      <dgm:prSet/>
      <dgm:spPr/>
      <dgm:t>
        <a:bodyPr/>
        <a:lstStyle/>
        <a:p>
          <a:endParaRPr lang="en-GB"/>
        </a:p>
      </dgm:t>
    </dgm:pt>
    <dgm:pt modelId="{B4A1F78E-74EE-F340-B000-1AE49D857A76}" type="sibTrans" cxnId="{EDB9372D-47B9-7646-9464-EB36CF1B455E}">
      <dgm:prSet/>
      <dgm:spPr>
        <a:solidFill>
          <a:schemeClr val="tx1">
            <a:lumMod val="50000"/>
            <a:lumOff val="50000"/>
          </a:schemeClr>
        </a:solidFill>
      </dgm:spPr>
      <dgm:t>
        <a:bodyPr/>
        <a:lstStyle/>
        <a:p>
          <a:endParaRPr lang="en-GB"/>
        </a:p>
      </dgm:t>
    </dgm:pt>
    <dgm:pt modelId="{AE3299F3-00E5-D241-A8AC-3D4C9E378994}">
      <dgm:prSet/>
      <dgm:spPr>
        <a:solidFill>
          <a:schemeClr val="tx1">
            <a:lumMod val="50000"/>
            <a:lumOff val="50000"/>
          </a:schemeClr>
        </a:solidFill>
      </dgm:spPr>
      <dgm:t>
        <a:bodyPr/>
        <a:lstStyle/>
        <a:p>
          <a:r>
            <a:rPr lang="en-US" dirty="0"/>
            <a:t>Wessex Patient &amp; Public Involvement Network</a:t>
          </a:r>
          <a:endParaRPr lang="en-GB" dirty="0"/>
        </a:p>
      </dgm:t>
    </dgm:pt>
    <dgm:pt modelId="{0F594633-F70B-CE4A-BE14-896AD59663F9}" type="parTrans" cxnId="{995A23CC-EE95-F940-86F9-40F00A955400}">
      <dgm:prSet/>
      <dgm:spPr/>
      <dgm:t>
        <a:bodyPr/>
        <a:lstStyle/>
        <a:p>
          <a:endParaRPr lang="en-GB"/>
        </a:p>
      </dgm:t>
    </dgm:pt>
    <dgm:pt modelId="{F2D70372-C476-D64E-BE66-9F64E910EC8A}" type="sibTrans" cxnId="{995A23CC-EE95-F940-86F9-40F00A955400}">
      <dgm:prSet/>
      <dgm:spPr>
        <a:solidFill>
          <a:schemeClr val="tx1">
            <a:lumMod val="50000"/>
            <a:lumOff val="50000"/>
          </a:schemeClr>
        </a:solidFill>
      </dgm:spPr>
      <dgm:t>
        <a:bodyPr/>
        <a:lstStyle/>
        <a:p>
          <a:endParaRPr lang="en-GB"/>
        </a:p>
      </dgm:t>
    </dgm:pt>
    <dgm:pt modelId="{6CF40AF7-5154-D042-9D68-38E2101791AB}" type="pres">
      <dgm:prSet presAssocID="{5DB59E84-3F94-8848-A7F1-9BF7CAE0C373}" presName="Name0" presStyleCnt="0">
        <dgm:presLayoutVars>
          <dgm:chMax val="1"/>
          <dgm:dir/>
          <dgm:animLvl val="ctr"/>
          <dgm:resizeHandles val="exact"/>
        </dgm:presLayoutVars>
      </dgm:prSet>
      <dgm:spPr/>
    </dgm:pt>
    <dgm:pt modelId="{15AB5245-66F9-3942-878E-B7D6CDA60D95}" type="pres">
      <dgm:prSet presAssocID="{D952E6C5-1D88-B842-8032-495BC467CF4B}" presName="centerShape" presStyleLbl="node0" presStyleIdx="0" presStyleCnt="1"/>
      <dgm:spPr/>
    </dgm:pt>
    <dgm:pt modelId="{674487C7-6C30-7D42-A063-FC5867307637}" type="pres">
      <dgm:prSet presAssocID="{6CECA956-A838-3940-9581-0F967F29B7AF}" presName="node" presStyleLbl="node1" presStyleIdx="0" presStyleCnt="9">
        <dgm:presLayoutVars>
          <dgm:bulletEnabled val="1"/>
        </dgm:presLayoutVars>
      </dgm:prSet>
      <dgm:spPr/>
    </dgm:pt>
    <dgm:pt modelId="{564BF05E-FFD1-A541-9813-CCAD1A6D2140}" type="pres">
      <dgm:prSet presAssocID="{6CECA956-A838-3940-9581-0F967F29B7AF}" presName="dummy" presStyleCnt="0"/>
      <dgm:spPr/>
    </dgm:pt>
    <dgm:pt modelId="{595C6FAE-E6B0-894B-B28A-09B292B3A479}" type="pres">
      <dgm:prSet presAssocID="{69D5E6AA-E98A-4040-B437-B972D5C25395}" presName="sibTrans" presStyleLbl="sibTrans2D1" presStyleIdx="0" presStyleCnt="9"/>
      <dgm:spPr/>
    </dgm:pt>
    <dgm:pt modelId="{8DEFFB18-9B41-9943-9767-4431C5B19526}" type="pres">
      <dgm:prSet presAssocID="{AE3299F3-00E5-D241-A8AC-3D4C9E378994}" presName="node" presStyleLbl="node1" presStyleIdx="1" presStyleCnt="9">
        <dgm:presLayoutVars>
          <dgm:bulletEnabled val="1"/>
        </dgm:presLayoutVars>
      </dgm:prSet>
      <dgm:spPr/>
    </dgm:pt>
    <dgm:pt modelId="{8DA72CD5-E6C3-A348-A52D-0852526BFF2A}" type="pres">
      <dgm:prSet presAssocID="{AE3299F3-00E5-D241-A8AC-3D4C9E378994}" presName="dummy" presStyleCnt="0"/>
      <dgm:spPr/>
    </dgm:pt>
    <dgm:pt modelId="{01DBEEAA-17B2-7A4E-A2E0-6CDB18EF601E}" type="pres">
      <dgm:prSet presAssocID="{F2D70372-C476-D64E-BE66-9F64E910EC8A}" presName="sibTrans" presStyleLbl="sibTrans2D1" presStyleIdx="1" presStyleCnt="9"/>
      <dgm:spPr/>
    </dgm:pt>
    <dgm:pt modelId="{40639803-10CF-CF45-8909-F4125A556F8B}" type="pres">
      <dgm:prSet presAssocID="{81AB2D27-B2EE-444D-AD56-1F23645E2B2B}" presName="node" presStyleLbl="node1" presStyleIdx="2" presStyleCnt="9">
        <dgm:presLayoutVars>
          <dgm:bulletEnabled val="1"/>
        </dgm:presLayoutVars>
      </dgm:prSet>
      <dgm:spPr/>
    </dgm:pt>
    <dgm:pt modelId="{9E2A523D-8E0D-F946-BC70-56D72F01EBD5}" type="pres">
      <dgm:prSet presAssocID="{81AB2D27-B2EE-444D-AD56-1F23645E2B2B}" presName="dummy" presStyleCnt="0"/>
      <dgm:spPr/>
    </dgm:pt>
    <dgm:pt modelId="{55F221A5-0CCD-2442-84B7-F4FB62DDEDFE}" type="pres">
      <dgm:prSet presAssocID="{B4A1F78E-74EE-F340-B000-1AE49D857A76}" presName="sibTrans" presStyleLbl="sibTrans2D1" presStyleIdx="2" presStyleCnt="9"/>
      <dgm:spPr/>
    </dgm:pt>
    <dgm:pt modelId="{AD06AA25-95B1-C546-81B0-30B2047CAA56}" type="pres">
      <dgm:prSet presAssocID="{3B0F1B5A-5B65-2B4F-B2DF-69A8FF8EDE9C}" presName="node" presStyleLbl="node1" presStyleIdx="3" presStyleCnt="9">
        <dgm:presLayoutVars>
          <dgm:bulletEnabled val="1"/>
        </dgm:presLayoutVars>
      </dgm:prSet>
      <dgm:spPr/>
    </dgm:pt>
    <dgm:pt modelId="{80320F01-5D83-6A40-B00C-D25C705ECC00}" type="pres">
      <dgm:prSet presAssocID="{3B0F1B5A-5B65-2B4F-B2DF-69A8FF8EDE9C}" presName="dummy" presStyleCnt="0"/>
      <dgm:spPr/>
    </dgm:pt>
    <dgm:pt modelId="{3F81D932-A81F-5249-BF2B-1AD0A2AA3E70}" type="pres">
      <dgm:prSet presAssocID="{F4743D4D-EA60-A44C-8D37-54E99603CC51}" presName="sibTrans" presStyleLbl="sibTrans2D1" presStyleIdx="3" presStyleCnt="9"/>
      <dgm:spPr/>
    </dgm:pt>
    <dgm:pt modelId="{477BE5C2-6A61-7B4B-8B8B-4204B7586C7F}" type="pres">
      <dgm:prSet presAssocID="{766513BF-A90D-2941-A951-54AF6ECC00CC}" presName="node" presStyleLbl="node1" presStyleIdx="4" presStyleCnt="9">
        <dgm:presLayoutVars>
          <dgm:bulletEnabled val="1"/>
        </dgm:presLayoutVars>
      </dgm:prSet>
      <dgm:spPr/>
    </dgm:pt>
    <dgm:pt modelId="{A8E65403-8B9F-1C48-8E18-D386F094A181}" type="pres">
      <dgm:prSet presAssocID="{766513BF-A90D-2941-A951-54AF6ECC00CC}" presName="dummy" presStyleCnt="0"/>
      <dgm:spPr/>
    </dgm:pt>
    <dgm:pt modelId="{86873273-2467-8F4B-BA44-A9A0530F446C}" type="pres">
      <dgm:prSet presAssocID="{467D99BC-EE5F-3F45-9FB9-8946CF7F080B}" presName="sibTrans" presStyleLbl="sibTrans2D1" presStyleIdx="4" presStyleCnt="9"/>
      <dgm:spPr/>
    </dgm:pt>
    <dgm:pt modelId="{EFC50394-2D6D-8D40-81EC-587F9FC9C360}" type="pres">
      <dgm:prSet presAssocID="{E33CA067-C77A-114C-A0E1-3DE2F012CE86}" presName="node" presStyleLbl="node1" presStyleIdx="5" presStyleCnt="9">
        <dgm:presLayoutVars>
          <dgm:bulletEnabled val="1"/>
        </dgm:presLayoutVars>
      </dgm:prSet>
      <dgm:spPr/>
    </dgm:pt>
    <dgm:pt modelId="{92CB6FFE-E1C1-6B4F-9AA1-321147129FDC}" type="pres">
      <dgm:prSet presAssocID="{E33CA067-C77A-114C-A0E1-3DE2F012CE86}" presName="dummy" presStyleCnt="0"/>
      <dgm:spPr/>
    </dgm:pt>
    <dgm:pt modelId="{4A0B3F6C-40C8-4341-8C41-605D30853F0E}" type="pres">
      <dgm:prSet presAssocID="{02E271FC-C8AD-F04E-8FC1-3D6B7BFC60DF}" presName="sibTrans" presStyleLbl="sibTrans2D1" presStyleIdx="5" presStyleCnt="9"/>
      <dgm:spPr/>
    </dgm:pt>
    <dgm:pt modelId="{53DF307E-E4C0-CD42-8367-B5E93C092531}" type="pres">
      <dgm:prSet presAssocID="{1A6D2FF3-9F8E-344F-82A6-9FDBB95ECA8C}" presName="node" presStyleLbl="node1" presStyleIdx="6" presStyleCnt="9">
        <dgm:presLayoutVars>
          <dgm:bulletEnabled val="1"/>
        </dgm:presLayoutVars>
      </dgm:prSet>
      <dgm:spPr/>
    </dgm:pt>
    <dgm:pt modelId="{65326593-EACC-7548-AF57-F83E65FE8162}" type="pres">
      <dgm:prSet presAssocID="{1A6D2FF3-9F8E-344F-82A6-9FDBB95ECA8C}" presName="dummy" presStyleCnt="0"/>
      <dgm:spPr/>
    </dgm:pt>
    <dgm:pt modelId="{17347F39-15E9-5040-9666-A95871DDC2D9}" type="pres">
      <dgm:prSet presAssocID="{72E39FF9-6C99-5B42-BD3F-D225B2B52263}" presName="sibTrans" presStyleLbl="sibTrans2D1" presStyleIdx="6" presStyleCnt="9"/>
      <dgm:spPr/>
    </dgm:pt>
    <dgm:pt modelId="{C3A287B3-3AD1-6D47-B862-07C084E4FD32}" type="pres">
      <dgm:prSet presAssocID="{298E156E-75AF-0141-B802-ACC1D80982EC}" presName="node" presStyleLbl="node1" presStyleIdx="7" presStyleCnt="9">
        <dgm:presLayoutVars>
          <dgm:bulletEnabled val="1"/>
        </dgm:presLayoutVars>
      </dgm:prSet>
      <dgm:spPr/>
    </dgm:pt>
    <dgm:pt modelId="{AE7F91FB-190E-6B4B-92A5-50D4426E5AA0}" type="pres">
      <dgm:prSet presAssocID="{298E156E-75AF-0141-B802-ACC1D80982EC}" presName="dummy" presStyleCnt="0"/>
      <dgm:spPr/>
    </dgm:pt>
    <dgm:pt modelId="{1535C13E-FCAF-0D40-995C-557B5ED479DC}" type="pres">
      <dgm:prSet presAssocID="{036C0535-B073-344E-9845-A37723FF3B79}" presName="sibTrans" presStyleLbl="sibTrans2D1" presStyleIdx="7" presStyleCnt="9"/>
      <dgm:spPr/>
    </dgm:pt>
    <dgm:pt modelId="{320EB52A-D62A-474F-B8AB-4B1979D11076}" type="pres">
      <dgm:prSet presAssocID="{EB64CEAA-F45A-9848-82A1-70CF86F03292}" presName="node" presStyleLbl="node1" presStyleIdx="8" presStyleCnt="9">
        <dgm:presLayoutVars>
          <dgm:bulletEnabled val="1"/>
        </dgm:presLayoutVars>
      </dgm:prSet>
      <dgm:spPr/>
    </dgm:pt>
    <dgm:pt modelId="{E93FEEBB-5740-DB4D-8935-491D62DFBFC7}" type="pres">
      <dgm:prSet presAssocID="{EB64CEAA-F45A-9848-82A1-70CF86F03292}" presName="dummy" presStyleCnt="0"/>
      <dgm:spPr/>
    </dgm:pt>
    <dgm:pt modelId="{225761A2-180B-B642-9A3B-E3500F4E6DCA}" type="pres">
      <dgm:prSet presAssocID="{ACA4E852-C894-4746-AE56-3C65D95507FE}" presName="sibTrans" presStyleLbl="sibTrans2D1" presStyleIdx="8" presStyleCnt="9"/>
      <dgm:spPr/>
    </dgm:pt>
  </dgm:ptLst>
  <dgm:cxnLst>
    <dgm:cxn modelId="{E6730D07-B702-FD41-8A89-AB345C409EAB}" type="presOf" srcId="{298E156E-75AF-0141-B802-ACC1D80982EC}" destId="{C3A287B3-3AD1-6D47-B862-07C084E4FD32}" srcOrd="0" destOrd="0" presId="urn:microsoft.com/office/officeart/2005/8/layout/radial6"/>
    <dgm:cxn modelId="{EE521122-AEAE-3247-AF89-CA31F122896A}" type="presOf" srcId="{467D99BC-EE5F-3F45-9FB9-8946CF7F080B}" destId="{86873273-2467-8F4B-BA44-A9A0530F446C}" srcOrd="0" destOrd="0" presId="urn:microsoft.com/office/officeart/2005/8/layout/radial6"/>
    <dgm:cxn modelId="{99239924-8803-4D4C-BE2E-608D282B5B35}" srcId="{D952E6C5-1D88-B842-8032-495BC467CF4B}" destId="{E33CA067-C77A-114C-A0E1-3DE2F012CE86}" srcOrd="5" destOrd="0" parTransId="{CB0EC102-3E16-FC48-9F56-A445C4D8FEC1}" sibTransId="{02E271FC-C8AD-F04E-8FC1-3D6B7BFC60DF}"/>
    <dgm:cxn modelId="{466B9E2A-ADEF-B949-89AF-FF68CEC3ABBB}" type="presOf" srcId="{3B0F1B5A-5B65-2B4F-B2DF-69A8FF8EDE9C}" destId="{AD06AA25-95B1-C546-81B0-30B2047CAA56}" srcOrd="0" destOrd="0" presId="urn:microsoft.com/office/officeart/2005/8/layout/radial6"/>
    <dgm:cxn modelId="{C4EBA42B-0959-7F44-BE72-A1DC7BA9100A}" type="presOf" srcId="{ACA4E852-C894-4746-AE56-3C65D95507FE}" destId="{225761A2-180B-B642-9A3B-E3500F4E6DCA}" srcOrd="0" destOrd="0" presId="urn:microsoft.com/office/officeart/2005/8/layout/radial6"/>
    <dgm:cxn modelId="{EDB9372D-47B9-7646-9464-EB36CF1B455E}" srcId="{D952E6C5-1D88-B842-8032-495BC467CF4B}" destId="{81AB2D27-B2EE-444D-AD56-1F23645E2B2B}" srcOrd="2" destOrd="0" parTransId="{76C94EF0-1671-094B-928B-2FA8885E870F}" sibTransId="{B4A1F78E-74EE-F340-B000-1AE49D857A76}"/>
    <dgm:cxn modelId="{6033002F-9E88-B148-ACEC-0904258B896F}" srcId="{D952E6C5-1D88-B842-8032-495BC467CF4B}" destId="{6CECA956-A838-3940-9581-0F967F29B7AF}" srcOrd="0" destOrd="0" parTransId="{39962B8F-F5AD-A641-B8FA-B7DB679E1728}" sibTransId="{69D5E6AA-E98A-4040-B437-B972D5C25395}"/>
    <dgm:cxn modelId="{8C5B6A35-AB28-5D43-8E34-17EB0E4D081C}" type="presOf" srcId="{81AB2D27-B2EE-444D-AD56-1F23645E2B2B}" destId="{40639803-10CF-CF45-8909-F4125A556F8B}" srcOrd="0" destOrd="0" presId="urn:microsoft.com/office/officeart/2005/8/layout/radial6"/>
    <dgm:cxn modelId="{FA6D7336-E8C8-6048-A12E-2F1A33D34BCD}" type="presOf" srcId="{036C0535-B073-344E-9845-A37723FF3B79}" destId="{1535C13E-FCAF-0D40-995C-557B5ED479DC}" srcOrd="0" destOrd="0" presId="urn:microsoft.com/office/officeart/2005/8/layout/radial6"/>
    <dgm:cxn modelId="{6B95203E-9AB7-964D-87E5-EA219C798313}" type="presOf" srcId="{1A6D2FF3-9F8E-344F-82A6-9FDBB95ECA8C}" destId="{53DF307E-E4C0-CD42-8367-B5E93C092531}" srcOrd="0" destOrd="0" presId="urn:microsoft.com/office/officeart/2005/8/layout/radial6"/>
    <dgm:cxn modelId="{4EF0CF5F-EE7A-FB46-A808-D962FDC2ADCC}" type="presOf" srcId="{B4A1F78E-74EE-F340-B000-1AE49D857A76}" destId="{55F221A5-0CCD-2442-84B7-F4FB62DDEDFE}" srcOrd="0" destOrd="0" presId="urn:microsoft.com/office/officeart/2005/8/layout/radial6"/>
    <dgm:cxn modelId="{C0919A63-7799-784F-BB9E-676F72DA6748}" type="presOf" srcId="{AE3299F3-00E5-D241-A8AC-3D4C9E378994}" destId="{8DEFFB18-9B41-9943-9767-4431C5B19526}" srcOrd="0" destOrd="0" presId="urn:microsoft.com/office/officeart/2005/8/layout/radial6"/>
    <dgm:cxn modelId="{5EEF1464-C0D7-EE46-A14F-7DD5E9179C6D}" srcId="{D952E6C5-1D88-B842-8032-495BC467CF4B}" destId="{EB64CEAA-F45A-9848-82A1-70CF86F03292}" srcOrd="8" destOrd="0" parTransId="{3E07169B-E15F-734B-AC79-F409D3C21BEB}" sibTransId="{ACA4E852-C894-4746-AE56-3C65D95507FE}"/>
    <dgm:cxn modelId="{4B5E576C-F7B5-8D47-BF8B-CB6406AD90F9}" type="presOf" srcId="{F4743D4D-EA60-A44C-8D37-54E99603CC51}" destId="{3F81D932-A81F-5249-BF2B-1AD0A2AA3E70}" srcOrd="0" destOrd="0" presId="urn:microsoft.com/office/officeart/2005/8/layout/radial6"/>
    <dgm:cxn modelId="{BD44E09F-FF46-3348-BC98-7EA12ADB53E6}" type="presOf" srcId="{F2D70372-C476-D64E-BE66-9F64E910EC8A}" destId="{01DBEEAA-17B2-7A4E-A2E0-6CDB18EF601E}" srcOrd="0" destOrd="0" presId="urn:microsoft.com/office/officeart/2005/8/layout/radial6"/>
    <dgm:cxn modelId="{C4112FAB-4B8B-D24F-9178-45950700F235}" srcId="{D952E6C5-1D88-B842-8032-495BC467CF4B}" destId="{3B0F1B5A-5B65-2B4F-B2DF-69A8FF8EDE9C}" srcOrd="3" destOrd="0" parTransId="{052ABF2D-0EE5-8049-8072-BFCF90D38C00}" sibTransId="{F4743D4D-EA60-A44C-8D37-54E99603CC51}"/>
    <dgm:cxn modelId="{48CC7AAB-0DEE-9C4A-977D-D092280E227E}" type="presOf" srcId="{6CECA956-A838-3940-9581-0F967F29B7AF}" destId="{674487C7-6C30-7D42-A063-FC5867307637}" srcOrd="0" destOrd="0" presId="urn:microsoft.com/office/officeart/2005/8/layout/radial6"/>
    <dgm:cxn modelId="{241A55B6-C878-D64B-8DF2-F3AE7BF4F957}" type="presOf" srcId="{766513BF-A90D-2941-A951-54AF6ECC00CC}" destId="{477BE5C2-6A61-7B4B-8B8B-4204B7586C7F}" srcOrd="0" destOrd="0" presId="urn:microsoft.com/office/officeart/2005/8/layout/radial6"/>
    <dgm:cxn modelId="{ADB695BE-8DE0-C848-B7DD-7FE4DC7C98D0}" srcId="{5DB59E84-3F94-8848-A7F1-9BF7CAE0C373}" destId="{D952E6C5-1D88-B842-8032-495BC467CF4B}" srcOrd="0" destOrd="0" parTransId="{EB827C1B-DF4C-8C4E-9ED7-F862CCEAE4E2}" sibTransId="{56F0E46B-21D7-5148-80BA-CB37F743AC42}"/>
    <dgm:cxn modelId="{356BD8BE-592D-0047-8B6B-F777872D08FA}" srcId="{D952E6C5-1D88-B842-8032-495BC467CF4B}" destId="{766513BF-A90D-2941-A951-54AF6ECC00CC}" srcOrd="4" destOrd="0" parTransId="{B365727F-6462-684D-ADB6-015E4A447205}" sibTransId="{467D99BC-EE5F-3F45-9FB9-8946CF7F080B}"/>
    <dgm:cxn modelId="{BD4951CA-8AF3-4C4C-A307-9F8986819567}" srcId="{D952E6C5-1D88-B842-8032-495BC467CF4B}" destId="{1A6D2FF3-9F8E-344F-82A6-9FDBB95ECA8C}" srcOrd="6" destOrd="0" parTransId="{75930C7F-E733-5747-92FD-D8464D635875}" sibTransId="{72E39FF9-6C99-5B42-BD3F-D225B2B52263}"/>
    <dgm:cxn modelId="{995A23CC-EE95-F940-86F9-40F00A955400}" srcId="{D952E6C5-1D88-B842-8032-495BC467CF4B}" destId="{AE3299F3-00E5-D241-A8AC-3D4C9E378994}" srcOrd="1" destOrd="0" parTransId="{0F594633-F70B-CE4A-BE14-896AD59663F9}" sibTransId="{F2D70372-C476-D64E-BE66-9F64E910EC8A}"/>
    <dgm:cxn modelId="{8DFA87D1-99D8-8348-9163-8BE51C5E53A7}" type="presOf" srcId="{E33CA067-C77A-114C-A0E1-3DE2F012CE86}" destId="{EFC50394-2D6D-8D40-81EC-587F9FC9C360}" srcOrd="0" destOrd="0" presId="urn:microsoft.com/office/officeart/2005/8/layout/radial6"/>
    <dgm:cxn modelId="{29D8ABD1-1AE1-334C-8E92-1403BA447791}" srcId="{D952E6C5-1D88-B842-8032-495BC467CF4B}" destId="{298E156E-75AF-0141-B802-ACC1D80982EC}" srcOrd="7" destOrd="0" parTransId="{8355E881-710A-6A43-BB27-AC2AF2BD64EA}" sibTransId="{036C0535-B073-344E-9845-A37723FF3B79}"/>
    <dgm:cxn modelId="{E51B63DB-8DBB-2E43-A077-40961622CE58}" type="presOf" srcId="{02E271FC-C8AD-F04E-8FC1-3D6B7BFC60DF}" destId="{4A0B3F6C-40C8-4341-8C41-605D30853F0E}" srcOrd="0" destOrd="0" presId="urn:microsoft.com/office/officeart/2005/8/layout/radial6"/>
    <dgm:cxn modelId="{E4AD6FDD-E85A-D74E-B72E-74D0215D22B1}" type="presOf" srcId="{72E39FF9-6C99-5B42-BD3F-D225B2B52263}" destId="{17347F39-15E9-5040-9666-A95871DDC2D9}" srcOrd="0" destOrd="0" presId="urn:microsoft.com/office/officeart/2005/8/layout/radial6"/>
    <dgm:cxn modelId="{268585DE-3554-DB4B-9902-90B76A3980F5}" type="presOf" srcId="{D952E6C5-1D88-B842-8032-495BC467CF4B}" destId="{15AB5245-66F9-3942-878E-B7D6CDA60D95}" srcOrd="0" destOrd="0" presId="urn:microsoft.com/office/officeart/2005/8/layout/radial6"/>
    <dgm:cxn modelId="{430901E0-4517-6C4F-9906-1F97DF818C92}" type="presOf" srcId="{69D5E6AA-E98A-4040-B437-B972D5C25395}" destId="{595C6FAE-E6B0-894B-B28A-09B292B3A479}" srcOrd="0" destOrd="0" presId="urn:microsoft.com/office/officeart/2005/8/layout/radial6"/>
    <dgm:cxn modelId="{CD934BE2-164A-BF41-AC2F-D326800FE816}" type="presOf" srcId="{EB64CEAA-F45A-9848-82A1-70CF86F03292}" destId="{320EB52A-D62A-474F-B8AB-4B1979D11076}" srcOrd="0" destOrd="0" presId="urn:microsoft.com/office/officeart/2005/8/layout/radial6"/>
    <dgm:cxn modelId="{127B7BE4-5433-E148-887F-71A810A9CC7B}" type="presOf" srcId="{5DB59E84-3F94-8848-A7F1-9BF7CAE0C373}" destId="{6CF40AF7-5154-D042-9D68-38E2101791AB}" srcOrd="0" destOrd="0" presId="urn:microsoft.com/office/officeart/2005/8/layout/radial6"/>
    <dgm:cxn modelId="{70EDEE43-E305-F24F-A844-1F24B26DDE3E}" type="presParOf" srcId="{6CF40AF7-5154-D042-9D68-38E2101791AB}" destId="{15AB5245-66F9-3942-878E-B7D6CDA60D95}" srcOrd="0" destOrd="0" presId="urn:microsoft.com/office/officeart/2005/8/layout/radial6"/>
    <dgm:cxn modelId="{96FF62CD-B8FF-2640-A556-A5D776820A2C}" type="presParOf" srcId="{6CF40AF7-5154-D042-9D68-38E2101791AB}" destId="{674487C7-6C30-7D42-A063-FC5867307637}" srcOrd="1" destOrd="0" presId="urn:microsoft.com/office/officeart/2005/8/layout/radial6"/>
    <dgm:cxn modelId="{A5DC1FAF-F36D-B945-AAEC-A4D2C02DA6C8}" type="presParOf" srcId="{6CF40AF7-5154-D042-9D68-38E2101791AB}" destId="{564BF05E-FFD1-A541-9813-CCAD1A6D2140}" srcOrd="2" destOrd="0" presId="urn:microsoft.com/office/officeart/2005/8/layout/radial6"/>
    <dgm:cxn modelId="{106EA1E5-9A40-8040-BB33-D8F1D786BFA0}" type="presParOf" srcId="{6CF40AF7-5154-D042-9D68-38E2101791AB}" destId="{595C6FAE-E6B0-894B-B28A-09B292B3A479}" srcOrd="3" destOrd="0" presId="urn:microsoft.com/office/officeart/2005/8/layout/radial6"/>
    <dgm:cxn modelId="{712D6C53-8E54-9746-8B88-5DCC520BE9A8}" type="presParOf" srcId="{6CF40AF7-5154-D042-9D68-38E2101791AB}" destId="{8DEFFB18-9B41-9943-9767-4431C5B19526}" srcOrd="4" destOrd="0" presId="urn:microsoft.com/office/officeart/2005/8/layout/radial6"/>
    <dgm:cxn modelId="{9099BA76-7606-A540-9015-B11433A258B6}" type="presParOf" srcId="{6CF40AF7-5154-D042-9D68-38E2101791AB}" destId="{8DA72CD5-E6C3-A348-A52D-0852526BFF2A}" srcOrd="5" destOrd="0" presId="urn:microsoft.com/office/officeart/2005/8/layout/radial6"/>
    <dgm:cxn modelId="{D20F2546-EC22-EE4E-85ED-1090BFB41D86}" type="presParOf" srcId="{6CF40AF7-5154-D042-9D68-38E2101791AB}" destId="{01DBEEAA-17B2-7A4E-A2E0-6CDB18EF601E}" srcOrd="6" destOrd="0" presId="urn:microsoft.com/office/officeart/2005/8/layout/radial6"/>
    <dgm:cxn modelId="{E5A65D47-6A7A-B942-9FFA-2C5710096605}" type="presParOf" srcId="{6CF40AF7-5154-D042-9D68-38E2101791AB}" destId="{40639803-10CF-CF45-8909-F4125A556F8B}" srcOrd="7" destOrd="0" presId="urn:microsoft.com/office/officeart/2005/8/layout/radial6"/>
    <dgm:cxn modelId="{B8F084F5-7D6C-9242-8077-AA9C2F4F6F17}" type="presParOf" srcId="{6CF40AF7-5154-D042-9D68-38E2101791AB}" destId="{9E2A523D-8E0D-F946-BC70-56D72F01EBD5}" srcOrd="8" destOrd="0" presId="urn:microsoft.com/office/officeart/2005/8/layout/radial6"/>
    <dgm:cxn modelId="{F829E721-2BAA-7F43-840A-7680F5421694}" type="presParOf" srcId="{6CF40AF7-5154-D042-9D68-38E2101791AB}" destId="{55F221A5-0CCD-2442-84B7-F4FB62DDEDFE}" srcOrd="9" destOrd="0" presId="urn:microsoft.com/office/officeart/2005/8/layout/radial6"/>
    <dgm:cxn modelId="{7D5F08E4-ED33-934E-A5DA-78D05FDF2321}" type="presParOf" srcId="{6CF40AF7-5154-D042-9D68-38E2101791AB}" destId="{AD06AA25-95B1-C546-81B0-30B2047CAA56}" srcOrd="10" destOrd="0" presId="urn:microsoft.com/office/officeart/2005/8/layout/radial6"/>
    <dgm:cxn modelId="{CA1E8CF4-B4E1-6547-A465-513080EEF458}" type="presParOf" srcId="{6CF40AF7-5154-D042-9D68-38E2101791AB}" destId="{80320F01-5D83-6A40-B00C-D25C705ECC00}" srcOrd="11" destOrd="0" presId="urn:microsoft.com/office/officeart/2005/8/layout/radial6"/>
    <dgm:cxn modelId="{35DF52D9-4736-FB45-8A60-8BB97B55BD29}" type="presParOf" srcId="{6CF40AF7-5154-D042-9D68-38E2101791AB}" destId="{3F81D932-A81F-5249-BF2B-1AD0A2AA3E70}" srcOrd="12" destOrd="0" presId="urn:microsoft.com/office/officeart/2005/8/layout/radial6"/>
    <dgm:cxn modelId="{B9FDE88B-5DD4-414B-9C4A-B44599034B90}" type="presParOf" srcId="{6CF40AF7-5154-D042-9D68-38E2101791AB}" destId="{477BE5C2-6A61-7B4B-8B8B-4204B7586C7F}" srcOrd="13" destOrd="0" presId="urn:microsoft.com/office/officeart/2005/8/layout/radial6"/>
    <dgm:cxn modelId="{E7A4FD65-7695-F24B-A997-FE29B9C68AD0}" type="presParOf" srcId="{6CF40AF7-5154-D042-9D68-38E2101791AB}" destId="{A8E65403-8B9F-1C48-8E18-D386F094A181}" srcOrd="14" destOrd="0" presId="urn:microsoft.com/office/officeart/2005/8/layout/radial6"/>
    <dgm:cxn modelId="{F1DC28BC-9D2D-A34F-A999-E8A4576D1202}" type="presParOf" srcId="{6CF40AF7-5154-D042-9D68-38E2101791AB}" destId="{86873273-2467-8F4B-BA44-A9A0530F446C}" srcOrd="15" destOrd="0" presId="urn:microsoft.com/office/officeart/2005/8/layout/radial6"/>
    <dgm:cxn modelId="{0BCAF579-0236-7542-8234-646ABFC94B41}" type="presParOf" srcId="{6CF40AF7-5154-D042-9D68-38E2101791AB}" destId="{EFC50394-2D6D-8D40-81EC-587F9FC9C360}" srcOrd="16" destOrd="0" presId="urn:microsoft.com/office/officeart/2005/8/layout/radial6"/>
    <dgm:cxn modelId="{14F283AA-250D-1845-BF7B-F890314FD865}" type="presParOf" srcId="{6CF40AF7-5154-D042-9D68-38E2101791AB}" destId="{92CB6FFE-E1C1-6B4F-9AA1-321147129FDC}" srcOrd="17" destOrd="0" presId="urn:microsoft.com/office/officeart/2005/8/layout/radial6"/>
    <dgm:cxn modelId="{6100E078-F287-3742-BFCF-FB75DD412F2D}" type="presParOf" srcId="{6CF40AF7-5154-D042-9D68-38E2101791AB}" destId="{4A0B3F6C-40C8-4341-8C41-605D30853F0E}" srcOrd="18" destOrd="0" presId="urn:microsoft.com/office/officeart/2005/8/layout/radial6"/>
    <dgm:cxn modelId="{4E525F9D-32F6-2C44-A42D-D0A17623961D}" type="presParOf" srcId="{6CF40AF7-5154-D042-9D68-38E2101791AB}" destId="{53DF307E-E4C0-CD42-8367-B5E93C092531}" srcOrd="19" destOrd="0" presId="urn:microsoft.com/office/officeart/2005/8/layout/radial6"/>
    <dgm:cxn modelId="{D635F1CE-8C4C-3643-93BF-73E907FD5F76}" type="presParOf" srcId="{6CF40AF7-5154-D042-9D68-38E2101791AB}" destId="{65326593-EACC-7548-AF57-F83E65FE8162}" srcOrd="20" destOrd="0" presId="urn:microsoft.com/office/officeart/2005/8/layout/radial6"/>
    <dgm:cxn modelId="{F914029E-6DB3-514E-85B8-1D7CB249F39B}" type="presParOf" srcId="{6CF40AF7-5154-D042-9D68-38E2101791AB}" destId="{17347F39-15E9-5040-9666-A95871DDC2D9}" srcOrd="21" destOrd="0" presId="urn:microsoft.com/office/officeart/2005/8/layout/radial6"/>
    <dgm:cxn modelId="{34C08066-7F71-9946-8B56-93874AF5C37A}" type="presParOf" srcId="{6CF40AF7-5154-D042-9D68-38E2101791AB}" destId="{C3A287B3-3AD1-6D47-B862-07C084E4FD32}" srcOrd="22" destOrd="0" presId="urn:microsoft.com/office/officeart/2005/8/layout/radial6"/>
    <dgm:cxn modelId="{A8866052-F8A9-934F-B412-0A8B4E617C6E}" type="presParOf" srcId="{6CF40AF7-5154-D042-9D68-38E2101791AB}" destId="{AE7F91FB-190E-6B4B-92A5-50D4426E5AA0}" srcOrd="23" destOrd="0" presId="urn:microsoft.com/office/officeart/2005/8/layout/radial6"/>
    <dgm:cxn modelId="{225DE6D1-FD4E-6D48-82FD-F8B1C0213B23}" type="presParOf" srcId="{6CF40AF7-5154-D042-9D68-38E2101791AB}" destId="{1535C13E-FCAF-0D40-995C-557B5ED479DC}" srcOrd="24" destOrd="0" presId="urn:microsoft.com/office/officeart/2005/8/layout/radial6"/>
    <dgm:cxn modelId="{BA6A9561-A840-DF4D-83FC-68A6B8F92132}" type="presParOf" srcId="{6CF40AF7-5154-D042-9D68-38E2101791AB}" destId="{320EB52A-D62A-474F-B8AB-4B1979D11076}" srcOrd="25" destOrd="0" presId="urn:microsoft.com/office/officeart/2005/8/layout/radial6"/>
    <dgm:cxn modelId="{6227A273-7BB0-5A47-8A18-3A0F7041D508}" type="presParOf" srcId="{6CF40AF7-5154-D042-9D68-38E2101791AB}" destId="{E93FEEBB-5740-DB4D-8935-491D62DFBFC7}" srcOrd="26" destOrd="0" presId="urn:microsoft.com/office/officeart/2005/8/layout/radial6"/>
    <dgm:cxn modelId="{8D5FD787-CDDF-1D45-9227-9319778488B5}" type="presParOf" srcId="{6CF40AF7-5154-D042-9D68-38E2101791AB}" destId="{225761A2-180B-B642-9A3B-E3500F4E6DCA}" srcOrd="27" destOrd="0" presId="urn:microsoft.com/office/officeart/2005/8/layout/radial6"/>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6CCAA-B100-664B-917F-958C57A42238}" type="doc">
      <dgm:prSet loTypeId="urn:microsoft.com/office/officeart/2005/8/layout/hChevron3" loCatId="" qsTypeId="urn:microsoft.com/office/officeart/2005/8/quickstyle/simple2" qsCatId="simple" csTypeId="urn:microsoft.com/office/officeart/2005/8/colors/accent2_2" csCatId="accent2" phldr="1"/>
      <dgm:spPr/>
      <dgm:t>
        <a:bodyPr/>
        <a:lstStyle/>
        <a:p>
          <a:endParaRPr lang="en-GB"/>
        </a:p>
      </dgm:t>
    </dgm:pt>
    <dgm:pt modelId="{76978981-E8EB-9840-A60E-037DE8D40295}">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Invention</a:t>
          </a:r>
        </a:p>
      </dgm:t>
    </dgm:pt>
    <dgm:pt modelId="{F7FBF397-58EA-0E40-B925-31650BD08129}" type="par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457B183-A300-E54A-898F-BB5C92A895FE}" type="sib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DBE18252-0AA9-0742-9A6D-9F8C5E6D3C25}">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Evaluation</a:t>
          </a:r>
        </a:p>
      </dgm:t>
    </dgm:pt>
    <dgm:pt modelId="{DF9D80EF-8BF4-494D-B61E-A0BBC5CFB5C7}" type="par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B0AF4B1-5959-7849-8739-E3DCD373BB60}" type="sib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AAA91126-F9B6-244B-8453-DDD5EF9115E9}">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Adoption &amp; spread</a:t>
          </a:r>
        </a:p>
      </dgm:t>
    </dgm:pt>
    <dgm:pt modelId="{B253CF50-0EF3-3D49-8CA9-2CD0D0084347}" type="par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1E01E9-AA9E-6544-8B45-A820E176720D}" type="sib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7CC1B1-6EC6-804B-88C9-59C5C4749549}" type="pres">
      <dgm:prSet presAssocID="{C2C6CCAA-B100-664B-917F-958C57A42238}" presName="Name0" presStyleCnt="0">
        <dgm:presLayoutVars>
          <dgm:dir/>
          <dgm:resizeHandles val="exact"/>
        </dgm:presLayoutVars>
      </dgm:prSet>
      <dgm:spPr/>
    </dgm:pt>
    <dgm:pt modelId="{77B4AA8C-F71E-BF4F-9A2D-EFBB23BF9855}" type="pres">
      <dgm:prSet presAssocID="{76978981-E8EB-9840-A60E-037DE8D40295}" presName="parTxOnly" presStyleLbl="node1" presStyleIdx="0" presStyleCnt="3" custScaleY="99987">
        <dgm:presLayoutVars>
          <dgm:bulletEnabled val="1"/>
        </dgm:presLayoutVars>
      </dgm:prSet>
      <dgm:spPr/>
    </dgm:pt>
    <dgm:pt modelId="{BC97DDCD-DCF0-B64B-9EC5-6654CF737D89}" type="pres">
      <dgm:prSet presAssocID="{9457B183-A300-E54A-898F-BB5C92A895FE}" presName="parSpace" presStyleCnt="0"/>
      <dgm:spPr/>
    </dgm:pt>
    <dgm:pt modelId="{B0C55800-80D2-6344-8B4F-8516C2896E3A}" type="pres">
      <dgm:prSet presAssocID="{DBE18252-0AA9-0742-9A6D-9F8C5E6D3C25}" presName="parTxOnly" presStyleLbl="node1" presStyleIdx="1" presStyleCnt="3" custScaleY="99987">
        <dgm:presLayoutVars>
          <dgm:bulletEnabled val="1"/>
        </dgm:presLayoutVars>
      </dgm:prSet>
      <dgm:spPr/>
    </dgm:pt>
    <dgm:pt modelId="{C92CD3F1-2314-0B4C-B21F-1155B4D05AA2}" type="pres">
      <dgm:prSet presAssocID="{9B0AF4B1-5959-7849-8739-E3DCD373BB60}" presName="parSpace" presStyleCnt="0"/>
      <dgm:spPr/>
    </dgm:pt>
    <dgm:pt modelId="{8339C8CD-047F-0345-9438-AF673DB7935B}" type="pres">
      <dgm:prSet presAssocID="{AAA91126-F9B6-244B-8453-DDD5EF9115E9}" presName="parTxOnly" presStyleLbl="node1" presStyleIdx="2" presStyleCnt="3" custScaleY="99987" custLinFactNeighborX="37872" custLinFactNeighborY="6482">
        <dgm:presLayoutVars>
          <dgm:bulletEnabled val="1"/>
        </dgm:presLayoutVars>
      </dgm:prSet>
      <dgm:spPr/>
    </dgm:pt>
  </dgm:ptLst>
  <dgm:cxnLst>
    <dgm:cxn modelId="{C5036072-CC74-0545-BF5D-025CED775083}" srcId="{C2C6CCAA-B100-664B-917F-958C57A42238}" destId="{AAA91126-F9B6-244B-8453-DDD5EF9115E9}" srcOrd="2" destOrd="0" parTransId="{B253CF50-0EF3-3D49-8CA9-2CD0D0084347}" sibTransId="{F21E01E9-AA9E-6544-8B45-A820E176720D}"/>
    <dgm:cxn modelId="{EAB3757A-9D5A-3B4F-B679-CDE7865C50D0}" type="presOf" srcId="{C2C6CCAA-B100-664B-917F-958C57A42238}" destId="{F27CC1B1-6EC6-804B-88C9-59C5C4749549}" srcOrd="0" destOrd="0" presId="urn:microsoft.com/office/officeart/2005/8/layout/hChevron3"/>
    <dgm:cxn modelId="{464C1A83-3E44-7343-BF16-83D2284D22B9}" type="presOf" srcId="{DBE18252-0AA9-0742-9A6D-9F8C5E6D3C25}" destId="{B0C55800-80D2-6344-8B4F-8516C2896E3A}" srcOrd="0" destOrd="0" presId="urn:microsoft.com/office/officeart/2005/8/layout/hChevron3"/>
    <dgm:cxn modelId="{AF738284-DB44-7047-9C93-8308230EEF3C}" srcId="{C2C6CCAA-B100-664B-917F-958C57A42238}" destId="{76978981-E8EB-9840-A60E-037DE8D40295}" srcOrd="0" destOrd="0" parTransId="{F7FBF397-58EA-0E40-B925-31650BD08129}" sibTransId="{9457B183-A300-E54A-898F-BB5C92A895FE}"/>
    <dgm:cxn modelId="{3E4C01A3-6E45-1B42-9B0B-9C0DBE77F345}" type="presOf" srcId="{AAA91126-F9B6-244B-8453-DDD5EF9115E9}" destId="{8339C8CD-047F-0345-9438-AF673DB7935B}" srcOrd="0" destOrd="0" presId="urn:microsoft.com/office/officeart/2005/8/layout/hChevron3"/>
    <dgm:cxn modelId="{6C37CDA3-CD47-9A49-9351-C04B10DEC2B0}" type="presOf" srcId="{76978981-E8EB-9840-A60E-037DE8D40295}" destId="{77B4AA8C-F71E-BF4F-9A2D-EFBB23BF9855}" srcOrd="0" destOrd="0" presId="urn:microsoft.com/office/officeart/2005/8/layout/hChevron3"/>
    <dgm:cxn modelId="{0809FAEE-28F1-354E-82C5-8FEB453F2F3C}" srcId="{C2C6CCAA-B100-664B-917F-958C57A42238}" destId="{DBE18252-0AA9-0742-9A6D-9F8C5E6D3C25}" srcOrd="1" destOrd="0" parTransId="{DF9D80EF-8BF4-494D-B61E-A0BBC5CFB5C7}" sibTransId="{9B0AF4B1-5959-7849-8739-E3DCD373BB60}"/>
    <dgm:cxn modelId="{BCF588C8-CFFD-8B42-A26F-3BAD02609524}" type="presParOf" srcId="{F27CC1B1-6EC6-804B-88C9-59C5C4749549}" destId="{77B4AA8C-F71E-BF4F-9A2D-EFBB23BF9855}" srcOrd="0" destOrd="0" presId="urn:microsoft.com/office/officeart/2005/8/layout/hChevron3"/>
    <dgm:cxn modelId="{18B42AEC-4331-8847-AF96-980F31ADFC45}" type="presParOf" srcId="{F27CC1B1-6EC6-804B-88C9-59C5C4749549}" destId="{BC97DDCD-DCF0-B64B-9EC5-6654CF737D89}" srcOrd="1" destOrd="0" presId="urn:microsoft.com/office/officeart/2005/8/layout/hChevron3"/>
    <dgm:cxn modelId="{4199D2D1-3856-C244-8E01-D19121F8F119}" type="presParOf" srcId="{F27CC1B1-6EC6-804B-88C9-59C5C4749549}" destId="{B0C55800-80D2-6344-8B4F-8516C2896E3A}" srcOrd="2" destOrd="0" presId="urn:microsoft.com/office/officeart/2005/8/layout/hChevron3"/>
    <dgm:cxn modelId="{FAD4B779-0C32-1043-B62A-1284EBD5A90F}" type="presParOf" srcId="{F27CC1B1-6EC6-804B-88C9-59C5C4749549}" destId="{C92CD3F1-2314-0B4C-B21F-1155B4D05AA2}" srcOrd="3" destOrd="0" presId="urn:microsoft.com/office/officeart/2005/8/layout/hChevron3"/>
    <dgm:cxn modelId="{62BC363A-E494-B045-82B0-566240044479}" type="presParOf" srcId="{F27CC1B1-6EC6-804B-88C9-59C5C4749549}" destId="{8339C8CD-047F-0345-9438-AF673DB7935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2C6CCAA-B100-664B-917F-958C57A42238}" type="doc">
      <dgm:prSet loTypeId="urn:microsoft.com/office/officeart/2005/8/layout/hChevron3" loCatId="" qsTypeId="urn:microsoft.com/office/officeart/2005/8/quickstyle/simple2" qsCatId="simple" csTypeId="urn:microsoft.com/office/officeart/2005/8/colors/accent2_2" csCatId="accent2" phldr="1"/>
      <dgm:spPr/>
      <dgm:t>
        <a:bodyPr/>
        <a:lstStyle/>
        <a:p>
          <a:endParaRPr lang="en-GB"/>
        </a:p>
      </dgm:t>
    </dgm:pt>
    <dgm:pt modelId="{76978981-E8EB-9840-A60E-037DE8D40295}">
      <dgm:prSet phldrT="[Text]"/>
      <dgm:spPr>
        <a:solidFill>
          <a:srgbClr val="0070BA"/>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Discover</a:t>
          </a:r>
        </a:p>
      </dgm:t>
    </dgm:pt>
    <dgm:pt modelId="{F7FBF397-58EA-0E40-B925-31650BD08129}" type="par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457B183-A300-E54A-898F-BB5C92A895FE}" type="sib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DBE18252-0AA9-0742-9A6D-9F8C5E6D3C25}">
      <dgm:prSet phldrT="[Text]"/>
      <dgm:spPr>
        <a:solidFill>
          <a:srgbClr val="39BBCF"/>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Develop</a:t>
          </a:r>
        </a:p>
      </dgm:t>
    </dgm:pt>
    <dgm:pt modelId="{DF9D80EF-8BF4-494D-B61E-A0BBC5CFB5C7}" type="par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B0AF4B1-5959-7849-8739-E3DCD373BB60}" type="sib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AAA91126-F9B6-244B-8453-DDD5EF9115E9}">
      <dgm:prSet phldrT="[Text]"/>
      <dgm:spPr>
        <a:solidFill>
          <a:srgbClr val="8CC63F"/>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Deploy</a:t>
          </a:r>
        </a:p>
      </dgm:t>
    </dgm:pt>
    <dgm:pt modelId="{B253CF50-0EF3-3D49-8CA9-2CD0D0084347}" type="par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1E01E9-AA9E-6544-8B45-A820E176720D}" type="sib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7CC1B1-6EC6-804B-88C9-59C5C4749549}" type="pres">
      <dgm:prSet presAssocID="{C2C6CCAA-B100-664B-917F-958C57A42238}" presName="Name0" presStyleCnt="0">
        <dgm:presLayoutVars>
          <dgm:dir/>
          <dgm:resizeHandles val="exact"/>
        </dgm:presLayoutVars>
      </dgm:prSet>
      <dgm:spPr/>
    </dgm:pt>
    <dgm:pt modelId="{77B4AA8C-F71E-BF4F-9A2D-EFBB23BF9855}" type="pres">
      <dgm:prSet presAssocID="{76978981-E8EB-9840-A60E-037DE8D40295}" presName="parTxOnly" presStyleLbl="node1" presStyleIdx="0" presStyleCnt="3" custScaleY="99987" custLinFactNeighborX="-572" custLinFactNeighborY="24645">
        <dgm:presLayoutVars>
          <dgm:bulletEnabled val="1"/>
        </dgm:presLayoutVars>
      </dgm:prSet>
      <dgm:spPr/>
    </dgm:pt>
    <dgm:pt modelId="{BC97DDCD-DCF0-B64B-9EC5-6654CF737D89}" type="pres">
      <dgm:prSet presAssocID="{9457B183-A300-E54A-898F-BB5C92A895FE}" presName="parSpace" presStyleCnt="0"/>
      <dgm:spPr/>
    </dgm:pt>
    <dgm:pt modelId="{B0C55800-80D2-6344-8B4F-8516C2896E3A}" type="pres">
      <dgm:prSet presAssocID="{DBE18252-0AA9-0742-9A6D-9F8C5E6D3C25}" presName="parTxOnly" presStyleLbl="node1" presStyleIdx="1" presStyleCnt="3" custScaleY="99987">
        <dgm:presLayoutVars>
          <dgm:bulletEnabled val="1"/>
        </dgm:presLayoutVars>
      </dgm:prSet>
      <dgm:spPr/>
    </dgm:pt>
    <dgm:pt modelId="{C92CD3F1-2314-0B4C-B21F-1155B4D05AA2}" type="pres">
      <dgm:prSet presAssocID="{9B0AF4B1-5959-7849-8739-E3DCD373BB60}" presName="parSpace" presStyleCnt="0"/>
      <dgm:spPr/>
    </dgm:pt>
    <dgm:pt modelId="{8339C8CD-047F-0345-9438-AF673DB7935B}" type="pres">
      <dgm:prSet presAssocID="{AAA91126-F9B6-244B-8453-DDD5EF9115E9}" presName="parTxOnly" presStyleLbl="node1" presStyleIdx="2" presStyleCnt="3" custScaleY="99987" custLinFactNeighborX="37872" custLinFactNeighborY="6482">
        <dgm:presLayoutVars>
          <dgm:bulletEnabled val="1"/>
        </dgm:presLayoutVars>
      </dgm:prSet>
      <dgm:spPr/>
    </dgm:pt>
  </dgm:ptLst>
  <dgm:cxnLst>
    <dgm:cxn modelId="{C5036072-CC74-0545-BF5D-025CED775083}" srcId="{C2C6CCAA-B100-664B-917F-958C57A42238}" destId="{AAA91126-F9B6-244B-8453-DDD5EF9115E9}" srcOrd="2" destOrd="0" parTransId="{B253CF50-0EF3-3D49-8CA9-2CD0D0084347}" sibTransId="{F21E01E9-AA9E-6544-8B45-A820E176720D}"/>
    <dgm:cxn modelId="{EAB3757A-9D5A-3B4F-B679-CDE7865C50D0}" type="presOf" srcId="{C2C6CCAA-B100-664B-917F-958C57A42238}" destId="{F27CC1B1-6EC6-804B-88C9-59C5C4749549}" srcOrd="0" destOrd="0" presId="urn:microsoft.com/office/officeart/2005/8/layout/hChevron3"/>
    <dgm:cxn modelId="{464C1A83-3E44-7343-BF16-83D2284D22B9}" type="presOf" srcId="{DBE18252-0AA9-0742-9A6D-9F8C5E6D3C25}" destId="{B0C55800-80D2-6344-8B4F-8516C2896E3A}" srcOrd="0" destOrd="0" presId="urn:microsoft.com/office/officeart/2005/8/layout/hChevron3"/>
    <dgm:cxn modelId="{AF738284-DB44-7047-9C93-8308230EEF3C}" srcId="{C2C6CCAA-B100-664B-917F-958C57A42238}" destId="{76978981-E8EB-9840-A60E-037DE8D40295}" srcOrd="0" destOrd="0" parTransId="{F7FBF397-58EA-0E40-B925-31650BD08129}" sibTransId="{9457B183-A300-E54A-898F-BB5C92A895FE}"/>
    <dgm:cxn modelId="{3E4C01A3-6E45-1B42-9B0B-9C0DBE77F345}" type="presOf" srcId="{AAA91126-F9B6-244B-8453-DDD5EF9115E9}" destId="{8339C8CD-047F-0345-9438-AF673DB7935B}" srcOrd="0" destOrd="0" presId="urn:microsoft.com/office/officeart/2005/8/layout/hChevron3"/>
    <dgm:cxn modelId="{6C37CDA3-CD47-9A49-9351-C04B10DEC2B0}" type="presOf" srcId="{76978981-E8EB-9840-A60E-037DE8D40295}" destId="{77B4AA8C-F71E-BF4F-9A2D-EFBB23BF9855}" srcOrd="0" destOrd="0" presId="urn:microsoft.com/office/officeart/2005/8/layout/hChevron3"/>
    <dgm:cxn modelId="{0809FAEE-28F1-354E-82C5-8FEB453F2F3C}" srcId="{C2C6CCAA-B100-664B-917F-958C57A42238}" destId="{DBE18252-0AA9-0742-9A6D-9F8C5E6D3C25}" srcOrd="1" destOrd="0" parTransId="{DF9D80EF-8BF4-494D-B61E-A0BBC5CFB5C7}" sibTransId="{9B0AF4B1-5959-7849-8739-E3DCD373BB60}"/>
    <dgm:cxn modelId="{BCF588C8-CFFD-8B42-A26F-3BAD02609524}" type="presParOf" srcId="{F27CC1B1-6EC6-804B-88C9-59C5C4749549}" destId="{77B4AA8C-F71E-BF4F-9A2D-EFBB23BF9855}" srcOrd="0" destOrd="0" presId="urn:microsoft.com/office/officeart/2005/8/layout/hChevron3"/>
    <dgm:cxn modelId="{18B42AEC-4331-8847-AF96-980F31ADFC45}" type="presParOf" srcId="{F27CC1B1-6EC6-804B-88C9-59C5C4749549}" destId="{BC97DDCD-DCF0-B64B-9EC5-6654CF737D89}" srcOrd="1" destOrd="0" presId="urn:microsoft.com/office/officeart/2005/8/layout/hChevron3"/>
    <dgm:cxn modelId="{4199D2D1-3856-C244-8E01-D19121F8F119}" type="presParOf" srcId="{F27CC1B1-6EC6-804B-88C9-59C5C4749549}" destId="{B0C55800-80D2-6344-8B4F-8516C2896E3A}" srcOrd="2" destOrd="0" presId="urn:microsoft.com/office/officeart/2005/8/layout/hChevron3"/>
    <dgm:cxn modelId="{FAD4B779-0C32-1043-B62A-1284EBD5A90F}" type="presParOf" srcId="{F27CC1B1-6EC6-804B-88C9-59C5C4749549}" destId="{C92CD3F1-2314-0B4C-B21F-1155B4D05AA2}" srcOrd="3" destOrd="0" presId="urn:microsoft.com/office/officeart/2005/8/layout/hChevron3"/>
    <dgm:cxn modelId="{62BC363A-E494-B045-82B0-566240044479}" type="presParOf" srcId="{F27CC1B1-6EC6-804B-88C9-59C5C4749549}" destId="{8339C8CD-047F-0345-9438-AF673DB7935B}"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5F21-9140-2F4A-B67F-B063834940AF}">
      <dsp:nvSpPr>
        <dsp:cNvPr id="0" name=""/>
        <dsp:cNvSpPr/>
      </dsp:nvSpPr>
      <dsp:spPr>
        <a:xfrm>
          <a:off x="1525679" y="70921"/>
          <a:ext cx="2926758" cy="2926916"/>
        </a:xfrm>
        <a:prstGeom prst="ellipse">
          <a:avLst/>
        </a:prstGeom>
        <a:solidFill>
          <a:srgbClr val="E75D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panose="020F0502020204030203" pitchFamily="34" charset="77"/>
              <a:cs typeface="Arial" panose="020B0604020202020204" pitchFamily="34" charset="0"/>
            </a:rPr>
            <a:t> ARC Wessex </a:t>
          </a:r>
        </a:p>
        <a:p>
          <a:pPr marL="0" lvl="0" indent="0" algn="ctr" defTabSz="533400">
            <a:lnSpc>
              <a:spcPct val="90000"/>
            </a:lnSpc>
            <a:spcBef>
              <a:spcPct val="0"/>
            </a:spcBef>
            <a:spcAft>
              <a:spcPct val="35000"/>
            </a:spcAft>
            <a:buNone/>
          </a:pPr>
          <a:r>
            <a:rPr lang="en-GB" sz="1200" kern="1200" dirty="0">
              <a:latin typeface="Lato" panose="020F0502020204030203" pitchFamily="34" charset="77"/>
              <a:cs typeface="Arial" panose="020B0604020202020204" pitchFamily="34" charset="0"/>
            </a:rPr>
            <a:t>Research programme</a:t>
          </a:r>
        </a:p>
      </dsp:txBody>
      <dsp:txXfrm>
        <a:off x="1954293" y="499558"/>
        <a:ext cx="2069530" cy="2069642"/>
      </dsp:txXfrm>
    </dsp:sp>
    <dsp:sp modelId="{075E195F-F34A-CF48-A034-7B2D8518ACB6}">
      <dsp:nvSpPr>
        <dsp:cNvPr id="0" name=""/>
        <dsp:cNvSpPr/>
      </dsp:nvSpPr>
      <dsp:spPr>
        <a:xfrm>
          <a:off x="3874966" y="1431087"/>
          <a:ext cx="325395" cy="325746"/>
        </a:xfrm>
        <a:prstGeom prst="ellipse">
          <a:avLst/>
        </a:prstGeom>
        <a:solidFill>
          <a:srgbClr val="6667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17E7A-88D8-C648-BC94-02C17848FF04}">
      <dsp:nvSpPr>
        <dsp:cNvPr id="0" name=""/>
        <dsp:cNvSpPr/>
      </dsp:nvSpPr>
      <dsp:spPr>
        <a:xfrm>
          <a:off x="2305915" y="2792207"/>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C8A8C-99DC-A047-951D-D3273D2E8171}">
      <dsp:nvSpPr>
        <dsp:cNvPr id="0" name=""/>
        <dsp:cNvSpPr/>
      </dsp:nvSpPr>
      <dsp:spPr>
        <a:xfrm>
          <a:off x="4982192" y="1545423"/>
          <a:ext cx="235941" cy="235795"/>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3FD85-2F83-2A4E-AF73-603DC661D646}">
      <dsp:nvSpPr>
        <dsp:cNvPr id="0" name=""/>
        <dsp:cNvSpPr/>
      </dsp:nvSpPr>
      <dsp:spPr>
        <a:xfrm>
          <a:off x="3393769" y="3042849"/>
          <a:ext cx="325395" cy="325746"/>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CC31F-9394-1D49-949D-2B1FB5092AF4}">
      <dsp:nvSpPr>
        <dsp:cNvPr id="0" name=""/>
        <dsp:cNvSpPr/>
      </dsp:nvSpPr>
      <dsp:spPr>
        <a:xfrm>
          <a:off x="3644542" y="322473"/>
          <a:ext cx="235941" cy="235795"/>
        </a:xfrm>
        <a:prstGeom prst="ellipse">
          <a:avLst/>
        </a:prstGeom>
        <a:solidFill>
          <a:srgbClr val="2E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01607-DC36-2C4B-8927-6902BAEAA227}">
      <dsp:nvSpPr>
        <dsp:cNvPr id="0" name=""/>
        <dsp:cNvSpPr/>
      </dsp:nvSpPr>
      <dsp:spPr>
        <a:xfrm>
          <a:off x="1629309" y="1761695"/>
          <a:ext cx="235941" cy="235795"/>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CFA7B-92CA-8B49-80EE-E7E5F8229FDD}">
      <dsp:nvSpPr>
        <dsp:cNvPr id="0" name=""/>
        <dsp:cNvSpPr/>
      </dsp:nvSpPr>
      <dsp:spPr>
        <a:xfrm>
          <a:off x="1216249" y="65659"/>
          <a:ext cx="1423173" cy="1422992"/>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Ageing &amp; </a:t>
          </a:r>
          <a:r>
            <a:rPr lang="en-GB" sz="900" kern="1200" dirty="0">
              <a:latin typeface="Lato" panose="020F0502020204030203" pitchFamily="34" charset="77"/>
              <a:cs typeface="Arial" panose="020B0604020202020204" pitchFamily="34" charset="0"/>
            </a:rPr>
            <a:t>Dementia</a:t>
          </a:r>
        </a:p>
      </dsp:txBody>
      <dsp:txXfrm>
        <a:off x="1424668" y="274051"/>
        <a:ext cx="1006335" cy="1006208"/>
      </dsp:txXfrm>
    </dsp:sp>
    <dsp:sp modelId="{A8D8FD55-A29A-1C4D-89B1-CCFA474E2A31}">
      <dsp:nvSpPr>
        <dsp:cNvPr id="0" name=""/>
        <dsp:cNvSpPr/>
      </dsp:nvSpPr>
      <dsp:spPr>
        <a:xfrm>
          <a:off x="4060971" y="0"/>
          <a:ext cx="325395" cy="325746"/>
        </a:xfrm>
        <a:prstGeom prst="ellipse">
          <a:avLst/>
        </a:prstGeom>
        <a:solidFill>
          <a:srgbClr val="2E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FE70A-5ECE-3C44-B0D5-5657E8C75FAC}">
      <dsp:nvSpPr>
        <dsp:cNvPr id="0" name=""/>
        <dsp:cNvSpPr/>
      </dsp:nvSpPr>
      <dsp:spPr>
        <a:xfrm>
          <a:off x="1824591" y="1819145"/>
          <a:ext cx="588353" cy="588614"/>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D30E5-2588-FD41-911A-227941C98E36}">
      <dsp:nvSpPr>
        <dsp:cNvPr id="0" name=""/>
        <dsp:cNvSpPr/>
      </dsp:nvSpPr>
      <dsp:spPr>
        <a:xfrm>
          <a:off x="3986861" y="-34896"/>
          <a:ext cx="1423173" cy="1422992"/>
        </a:xfrm>
        <a:prstGeom prst="ellipse">
          <a:avLst/>
        </a:prstGeom>
        <a:solidFill>
          <a:srgbClr val="35A9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Lato" panose="020F0502020204030203" pitchFamily="34" charset="77"/>
              <a:cs typeface="Arial" panose="020B0604020202020204" pitchFamily="34" charset="0"/>
            </a:rPr>
            <a:t>Long-term</a:t>
          </a:r>
          <a:r>
            <a:rPr lang="en-GB" sz="900" kern="1200" dirty="0">
              <a:latin typeface="Arial" panose="020B0604020202020204" pitchFamily="34" charset="0"/>
              <a:cs typeface="Arial" panose="020B0604020202020204" pitchFamily="34" charset="0"/>
            </a:rPr>
            <a:t> Conditions</a:t>
          </a:r>
        </a:p>
      </dsp:txBody>
      <dsp:txXfrm>
        <a:off x="4195280" y="173496"/>
        <a:ext cx="1006335" cy="1006208"/>
      </dsp:txXfrm>
    </dsp:sp>
    <dsp:sp modelId="{DE5C3012-475D-F941-9C58-090E41679416}">
      <dsp:nvSpPr>
        <dsp:cNvPr id="0" name=""/>
        <dsp:cNvSpPr/>
      </dsp:nvSpPr>
      <dsp:spPr>
        <a:xfrm>
          <a:off x="3568657" y="713569"/>
          <a:ext cx="325395" cy="325746"/>
        </a:xfrm>
        <a:prstGeom prst="ellipse">
          <a:avLst/>
        </a:prstGeom>
        <a:solidFill>
          <a:srgbClr val="35A9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A1541-6993-2B49-BC9B-E5EE21833866}">
      <dsp:nvSpPr>
        <dsp:cNvPr id="0" name=""/>
        <dsp:cNvSpPr/>
      </dsp:nvSpPr>
      <dsp:spPr>
        <a:xfrm>
          <a:off x="1404178" y="1511807"/>
          <a:ext cx="235941" cy="235795"/>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F7DC3-84DF-0F46-934B-57E674E7101C}">
      <dsp:nvSpPr>
        <dsp:cNvPr id="0" name=""/>
        <dsp:cNvSpPr/>
      </dsp:nvSpPr>
      <dsp:spPr>
        <a:xfrm>
          <a:off x="2936985" y="2374170"/>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C324B-3D05-A048-B7DC-6886F6955C3F}">
      <dsp:nvSpPr>
        <dsp:cNvPr id="0" name=""/>
        <dsp:cNvSpPr/>
      </dsp:nvSpPr>
      <dsp:spPr>
        <a:xfrm>
          <a:off x="3580602" y="1613627"/>
          <a:ext cx="1423173" cy="1422992"/>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Healthy </a:t>
          </a:r>
          <a:r>
            <a:rPr lang="en-GB" sz="900" kern="1200" dirty="0">
              <a:latin typeface="Lato" panose="020F0502020204030203" pitchFamily="34" charset="77"/>
              <a:cs typeface="Arial" panose="020B0604020202020204" pitchFamily="34" charset="0"/>
            </a:rPr>
            <a:t>Communities</a:t>
          </a:r>
        </a:p>
      </dsp:txBody>
      <dsp:txXfrm>
        <a:off x="3789021" y="1822019"/>
        <a:ext cx="1006335" cy="1006208"/>
      </dsp:txXfrm>
    </dsp:sp>
    <dsp:sp modelId="{D38D1D48-B184-5645-A0A3-AE2732E9AEDB}">
      <dsp:nvSpPr>
        <dsp:cNvPr id="0" name=""/>
        <dsp:cNvSpPr/>
      </dsp:nvSpPr>
      <dsp:spPr>
        <a:xfrm>
          <a:off x="4857448" y="2066045"/>
          <a:ext cx="235941" cy="235795"/>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DA902-E8B5-9E40-B672-6F546F25DF33}">
      <dsp:nvSpPr>
        <dsp:cNvPr id="0" name=""/>
        <dsp:cNvSpPr/>
      </dsp:nvSpPr>
      <dsp:spPr>
        <a:xfrm>
          <a:off x="1420320" y="2279836"/>
          <a:ext cx="1423173" cy="1422992"/>
        </a:xfrm>
        <a:prstGeom prst="ellipse">
          <a:avLst/>
        </a:prstGeom>
        <a:solidFill>
          <a:srgbClr val="FED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lumMod val="65000"/>
                  <a:lumOff val="35000"/>
                </a:schemeClr>
              </a:solidFill>
              <a:latin typeface="Arial" panose="020B0604020202020204" pitchFamily="34" charset="0"/>
              <a:cs typeface="Arial" panose="020B0604020202020204" pitchFamily="34" charset="0"/>
            </a:rPr>
            <a:t>Workforce &amp; Health Systems</a:t>
          </a:r>
        </a:p>
      </dsp:txBody>
      <dsp:txXfrm>
        <a:off x="1628739" y="2488228"/>
        <a:ext cx="1006335" cy="1006208"/>
      </dsp:txXfrm>
    </dsp:sp>
    <dsp:sp modelId="{D8E95632-06CC-F246-AF98-CC4229D7227D}">
      <dsp:nvSpPr>
        <dsp:cNvPr id="0" name=""/>
        <dsp:cNvSpPr/>
      </dsp:nvSpPr>
      <dsp:spPr>
        <a:xfrm>
          <a:off x="2840236" y="3085641"/>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761A2-180B-B642-9A3B-E3500F4E6DCA}">
      <dsp:nvSpPr>
        <dsp:cNvPr id="0" name=""/>
        <dsp:cNvSpPr/>
      </dsp:nvSpPr>
      <dsp:spPr>
        <a:xfrm>
          <a:off x="1219581" y="250307"/>
          <a:ext cx="2536169" cy="2536169"/>
        </a:xfrm>
        <a:prstGeom prst="blockArc">
          <a:avLst>
            <a:gd name="adj1" fmla="val 13800000"/>
            <a:gd name="adj2" fmla="val 162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535C13E-FCAF-0D40-995C-557B5ED479DC}">
      <dsp:nvSpPr>
        <dsp:cNvPr id="0" name=""/>
        <dsp:cNvSpPr/>
      </dsp:nvSpPr>
      <dsp:spPr>
        <a:xfrm>
          <a:off x="1219581" y="250307"/>
          <a:ext cx="2536169" cy="2536169"/>
        </a:xfrm>
        <a:prstGeom prst="blockArc">
          <a:avLst>
            <a:gd name="adj1" fmla="val 11400000"/>
            <a:gd name="adj2" fmla="val 138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7347F39-15E9-5040-9666-A95871DDC2D9}">
      <dsp:nvSpPr>
        <dsp:cNvPr id="0" name=""/>
        <dsp:cNvSpPr/>
      </dsp:nvSpPr>
      <dsp:spPr>
        <a:xfrm>
          <a:off x="1219581" y="250307"/>
          <a:ext cx="2536169" cy="2536169"/>
        </a:xfrm>
        <a:prstGeom prst="blockArc">
          <a:avLst>
            <a:gd name="adj1" fmla="val 9000000"/>
            <a:gd name="adj2" fmla="val 114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4A0B3F6C-40C8-4341-8C41-605D30853F0E}">
      <dsp:nvSpPr>
        <dsp:cNvPr id="0" name=""/>
        <dsp:cNvSpPr/>
      </dsp:nvSpPr>
      <dsp:spPr>
        <a:xfrm>
          <a:off x="1219581" y="250307"/>
          <a:ext cx="2536169" cy="2536169"/>
        </a:xfrm>
        <a:prstGeom prst="blockArc">
          <a:avLst>
            <a:gd name="adj1" fmla="val 6600000"/>
            <a:gd name="adj2" fmla="val 90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86873273-2467-8F4B-BA44-A9A0530F446C}">
      <dsp:nvSpPr>
        <dsp:cNvPr id="0" name=""/>
        <dsp:cNvSpPr/>
      </dsp:nvSpPr>
      <dsp:spPr>
        <a:xfrm>
          <a:off x="1219581" y="250307"/>
          <a:ext cx="2536169" cy="2536169"/>
        </a:xfrm>
        <a:prstGeom prst="blockArc">
          <a:avLst>
            <a:gd name="adj1" fmla="val 4200000"/>
            <a:gd name="adj2" fmla="val 66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3F81D932-A81F-5249-BF2B-1AD0A2AA3E70}">
      <dsp:nvSpPr>
        <dsp:cNvPr id="0" name=""/>
        <dsp:cNvSpPr/>
      </dsp:nvSpPr>
      <dsp:spPr>
        <a:xfrm>
          <a:off x="1219581" y="250307"/>
          <a:ext cx="2536169" cy="2536169"/>
        </a:xfrm>
        <a:prstGeom prst="blockArc">
          <a:avLst>
            <a:gd name="adj1" fmla="val 1800000"/>
            <a:gd name="adj2" fmla="val 42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5F221A5-0CCD-2442-84B7-F4FB62DDEDFE}">
      <dsp:nvSpPr>
        <dsp:cNvPr id="0" name=""/>
        <dsp:cNvSpPr/>
      </dsp:nvSpPr>
      <dsp:spPr>
        <a:xfrm>
          <a:off x="1219581" y="250307"/>
          <a:ext cx="2536169" cy="2536169"/>
        </a:xfrm>
        <a:prstGeom prst="blockArc">
          <a:avLst>
            <a:gd name="adj1" fmla="val 21000000"/>
            <a:gd name="adj2" fmla="val 18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01DBEEAA-17B2-7A4E-A2E0-6CDB18EF601E}">
      <dsp:nvSpPr>
        <dsp:cNvPr id="0" name=""/>
        <dsp:cNvSpPr/>
      </dsp:nvSpPr>
      <dsp:spPr>
        <a:xfrm>
          <a:off x="1219581" y="250307"/>
          <a:ext cx="2536169" cy="2536169"/>
        </a:xfrm>
        <a:prstGeom prst="blockArc">
          <a:avLst>
            <a:gd name="adj1" fmla="val 18600000"/>
            <a:gd name="adj2" fmla="val 210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95C6FAE-E6B0-894B-B28A-09B292B3A479}">
      <dsp:nvSpPr>
        <dsp:cNvPr id="0" name=""/>
        <dsp:cNvSpPr/>
      </dsp:nvSpPr>
      <dsp:spPr>
        <a:xfrm>
          <a:off x="1219581" y="250307"/>
          <a:ext cx="2536169" cy="2536169"/>
        </a:xfrm>
        <a:prstGeom prst="blockArc">
          <a:avLst>
            <a:gd name="adj1" fmla="val 16200000"/>
            <a:gd name="adj2" fmla="val 186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5AB5245-66F9-3942-878E-B7D6CDA60D95}">
      <dsp:nvSpPr>
        <dsp:cNvPr id="0" name=""/>
        <dsp:cNvSpPr/>
      </dsp:nvSpPr>
      <dsp:spPr>
        <a:xfrm>
          <a:off x="2103827" y="1134553"/>
          <a:ext cx="767678" cy="767678"/>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Collaborations</a:t>
          </a:r>
        </a:p>
      </dsp:txBody>
      <dsp:txXfrm>
        <a:off x="2216251" y="1246977"/>
        <a:ext cx="542830" cy="542830"/>
      </dsp:txXfrm>
    </dsp:sp>
    <dsp:sp modelId="{674487C7-6C30-7D42-A063-FC5867307637}">
      <dsp:nvSpPr>
        <dsp:cNvPr id="0" name=""/>
        <dsp:cNvSpPr/>
      </dsp:nvSpPr>
      <dsp:spPr>
        <a:xfrm>
          <a:off x="2218979" y="965"/>
          <a:ext cx="537374" cy="537374"/>
        </a:xfrm>
        <a:prstGeom prst="ellipse">
          <a:avLst/>
        </a:prstGeom>
        <a:solidFill>
          <a:srgbClr val="193E7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South East RDS</a:t>
          </a:r>
        </a:p>
      </dsp:txBody>
      <dsp:txXfrm>
        <a:off x="2297676" y="79662"/>
        <a:ext cx="379980" cy="379980"/>
      </dsp:txXfrm>
    </dsp:sp>
    <dsp:sp modelId="{8DEFFB18-9B41-9943-9767-4431C5B19526}">
      <dsp:nvSpPr>
        <dsp:cNvPr id="0" name=""/>
        <dsp:cNvSpPr/>
      </dsp:nvSpPr>
      <dsp:spPr>
        <a:xfrm>
          <a:off x="3021653" y="293115"/>
          <a:ext cx="537374" cy="537374"/>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Wessex Patient &amp; Public Involvement Network</a:t>
          </a:r>
          <a:endParaRPr lang="en-GB" sz="500" kern="1200" dirty="0"/>
        </a:p>
      </dsp:txBody>
      <dsp:txXfrm>
        <a:off x="3100350" y="371812"/>
        <a:ext cx="379980" cy="379980"/>
      </dsp:txXfrm>
    </dsp:sp>
    <dsp:sp modelId="{40639803-10CF-CF45-8909-F4125A556F8B}">
      <dsp:nvSpPr>
        <dsp:cNvPr id="0" name=""/>
        <dsp:cNvSpPr/>
      </dsp:nvSpPr>
      <dsp:spPr>
        <a:xfrm>
          <a:off x="3448747" y="1032863"/>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ARCs</a:t>
          </a:r>
        </a:p>
      </dsp:txBody>
      <dsp:txXfrm>
        <a:off x="3527444" y="1111560"/>
        <a:ext cx="379980" cy="379980"/>
      </dsp:txXfrm>
    </dsp:sp>
    <dsp:sp modelId="{AD06AA25-95B1-C546-81B0-30B2047CAA56}">
      <dsp:nvSpPr>
        <dsp:cNvPr id="0" name=""/>
        <dsp:cNvSpPr/>
      </dsp:nvSpPr>
      <dsp:spPr>
        <a:xfrm>
          <a:off x="3300419" y="1874074"/>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GB" sz="400" kern="1200" dirty="0"/>
            <a:t>Southampton BRC</a:t>
          </a:r>
        </a:p>
      </dsp:txBody>
      <dsp:txXfrm>
        <a:off x="3379116" y="1952771"/>
        <a:ext cx="379980" cy="379980"/>
      </dsp:txXfrm>
    </dsp:sp>
    <dsp:sp modelId="{477BE5C2-6A61-7B4B-8B8B-4204B7586C7F}">
      <dsp:nvSpPr>
        <dsp:cNvPr id="0" name=""/>
        <dsp:cNvSpPr/>
      </dsp:nvSpPr>
      <dsp:spPr>
        <a:xfrm>
          <a:off x="2646073" y="2423136"/>
          <a:ext cx="537374" cy="537374"/>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GB" sz="400" kern="1200" dirty="0"/>
            <a:t>Southampton Academy of Research</a:t>
          </a:r>
        </a:p>
      </dsp:txBody>
      <dsp:txXfrm>
        <a:off x="2724770" y="2501833"/>
        <a:ext cx="379980" cy="379980"/>
      </dsp:txXfrm>
    </dsp:sp>
    <dsp:sp modelId="{EFC50394-2D6D-8D40-81EC-587F9FC9C360}">
      <dsp:nvSpPr>
        <dsp:cNvPr id="0" name=""/>
        <dsp:cNvSpPr/>
      </dsp:nvSpPr>
      <dsp:spPr>
        <a:xfrm>
          <a:off x="1791885" y="2423136"/>
          <a:ext cx="537374" cy="537374"/>
        </a:xfrm>
        <a:prstGeom prst="ellipse">
          <a:avLst/>
        </a:prstGeom>
        <a:solidFill>
          <a:srgbClr val="005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Health Education England</a:t>
          </a:r>
        </a:p>
      </dsp:txBody>
      <dsp:txXfrm>
        <a:off x="1870582" y="2501833"/>
        <a:ext cx="379980" cy="379980"/>
      </dsp:txXfrm>
    </dsp:sp>
    <dsp:sp modelId="{53DF307E-E4C0-CD42-8367-B5E93C092531}">
      <dsp:nvSpPr>
        <dsp:cNvPr id="0" name=""/>
        <dsp:cNvSpPr/>
      </dsp:nvSpPr>
      <dsp:spPr>
        <a:xfrm>
          <a:off x="1137539" y="1874074"/>
          <a:ext cx="537374" cy="537374"/>
        </a:xfrm>
        <a:prstGeom prst="ellipse">
          <a:avLst/>
        </a:prstGeom>
        <a:solidFill>
          <a:srgbClr val="F8D1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solidFill>
                <a:srgbClr val="7030A0"/>
              </a:solidFill>
            </a:rPr>
            <a:t>Wessex AHSN</a:t>
          </a:r>
        </a:p>
      </dsp:txBody>
      <dsp:txXfrm>
        <a:off x="1216236" y="1952771"/>
        <a:ext cx="379980" cy="379980"/>
      </dsp:txXfrm>
    </dsp:sp>
    <dsp:sp modelId="{C3A287B3-3AD1-6D47-B862-07C084E4FD32}">
      <dsp:nvSpPr>
        <dsp:cNvPr id="0" name=""/>
        <dsp:cNvSpPr/>
      </dsp:nvSpPr>
      <dsp:spPr>
        <a:xfrm>
          <a:off x="989210" y="1032863"/>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CRN Wessex</a:t>
          </a:r>
        </a:p>
      </dsp:txBody>
      <dsp:txXfrm>
        <a:off x="1067907" y="1111560"/>
        <a:ext cx="379980" cy="379980"/>
      </dsp:txXfrm>
    </dsp:sp>
    <dsp:sp modelId="{320EB52A-D62A-474F-B8AB-4B1979D11076}">
      <dsp:nvSpPr>
        <dsp:cNvPr id="0" name=""/>
        <dsp:cNvSpPr/>
      </dsp:nvSpPr>
      <dsp:spPr>
        <a:xfrm>
          <a:off x="1416304" y="293115"/>
          <a:ext cx="537374" cy="537374"/>
        </a:xfrm>
        <a:prstGeom prst="ellipse">
          <a:avLst/>
        </a:prstGeom>
        <a:solidFill>
          <a:srgbClr val="005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NHSEI</a:t>
          </a:r>
        </a:p>
      </dsp:txBody>
      <dsp:txXfrm>
        <a:off x="1495001" y="371812"/>
        <a:ext cx="379980" cy="37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4AA8C-F71E-BF4F-9A2D-EFBB23BF9855}">
      <dsp:nvSpPr>
        <dsp:cNvPr id="0" name=""/>
        <dsp:cNvSpPr/>
      </dsp:nvSpPr>
      <dsp:spPr>
        <a:xfrm>
          <a:off x="4919" y="0"/>
          <a:ext cx="4301874" cy="445121"/>
        </a:xfrm>
        <a:prstGeom prst="homePlate">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Invention</a:t>
          </a:r>
        </a:p>
      </dsp:txBody>
      <dsp:txXfrm>
        <a:off x="4919" y="0"/>
        <a:ext cx="4190594" cy="445121"/>
      </dsp:txXfrm>
    </dsp:sp>
    <dsp:sp modelId="{B0C55800-80D2-6344-8B4F-8516C2896E3A}">
      <dsp:nvSpPr>
        <dsp:cNvPr id="0" name=""/>
        <dsp:cNvSpPr/>
      </dsp:nvSpPr>
      <dsp:spPr>
        <a:xfrm>
          <a:off x="3446419" y="0"/>
          <a:ext cx="4301874" cy="445121"/>
        </a:xfrm>
        <a:prstGeom prst="chevron">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Evaluation</a:t>
          </a:r>
        </a:p>
      </dsp:txBody>
      <dsp:txXfrm>
        <a:off x="3668980" y="0"/>
        <a:ext cx="3856753" cy="445121"/>
      </dsp:txXfrm>
    </dsp:sp>
    <dsp:sp modelId="{8339C8CD-047F-0345-9438-AF673DB7935B}">
      <dsp:nvSpPr>
        <dsp:cNvPr id="0" name=""/>
        <dsp:cNvSpPr/>
      </dsp:nvSpPr>
      <dsp:spPr>
        <a:xfrm>
          <a:off x="6892838" y="0"/>
          <a:ext cx="4301874" cy="445121"/>
        </a:xfrm>
        <a:prstGeom prst="chevron">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Adoption &amp; spread</a:t>
          </a:r>
        </a:p>
      </dsp:txBody>
      <dsp:txXfrm>
        <a:off x="7115399" y="0"/>
        <a:ext cx="3856753" cy="445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4AA8C-F71E-BF4F-9A2D-EFBB23BF9855}">
      <dsp:nvSpPr>
        <dsp:cNvPr id="0" name=""/>
        <dsp:cNvSpPr/>
      </dsp:nvSpPr>
      <dsp:spPr>
        <a:xfrm>
          <a:off x="0" y="0"/>
          <a:ext cx="4301874" cy="445121"/>
        </a:xfrm>
        <a:prstGeom prst="homePlate">
          <a:avLst/>
        </a:prstGeom>
        <a:solidFill>
          <a:srgbClr val="0070BA"/>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Discover</a:t>
          </a:r>
        </a:p>
      </dsp:txBody>
      <dsp:txXfrm>
        <a:off x="0" y="0"/>
        <a:ext cx="4190594" cy="445121"/>
      </dsp:txXfrm>
    </dsp:sp>
    <dsp:sp modelId="{B0C55800-80D2-6344-8B4F-8516C2896E3A}">
      <dsp:nvSpPr>
        <dsp:cNvPr id="0" name=""/>
        <dsp:cNvSpPr/>
      </dsp:nvSpPr>
      <dsp:spPr>
        <a:xfrm>
          <a:off x="3446419" y="0"/>
          <a:ext cx="4301874" cy="445121"/>
        </a:xfrm>
        <a:prstGeom prst="chevron">
          <a:avLst/>
        </a:prstGeom>
        <a:solidFill>
          <a:srgbClr val="39BBCF"/>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Develop</a:t>
          </a:r>
        </a:p>
      </dsp:txBody>
      <dsp:txXfrm>
        <a:off x="3668980" y="0"/>
        <a:ext cx="3856753" cy="445121"/>
      </dsp:txXfrm>
    </dsp:sp>
    <dsp:sp modelId="{8339C8CD-047F-0345-9438-AF673DB7935B}">
      <dsp:nvSpPr>
        <dsp:cNvPr id="0" name=""/>
        <dsp:cNvSpPr/>
      </dsp:nvSpPr>
      <dsp:spPr>
        <a:xfrm>
          <a:off x="6892838" y="0"/>
          <a:ext cx="4301874" cy="445121"/>
        </a:xfrm>
        <a:prstGeom prst="chevron">
          <a:avLst/>
        </a:prstGeom>
        <a:solidFill>
          <a:srgbClr val="8CC63F"/>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Deploy</a:t>
          </a:r>
        </a:p>
      </dsp:txBody>
      <dsp:txXfrm>
        <a:off x="7115399" y="0"/>
        <a:ext cx="3856753" cy="445121"/>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D2E4164-84B8-C863-0D06-F3D96591CE87}"/>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3" name="Rectangle 3">
            <a:extLst>
              <a:ext uri="{FF2B5EF4-FFF2-40B4-BE49-F238E27FC236}">
                <a16:creationId xmlns:a16="http://schemas.microsoft.com/office/drawing/2014/main" id="{4942DAC1-92F7-2768-1CA1-92B6133CED10}"/>
              </a:ext>
            </a:extLst>
          </p:cNvPr>
          <p:cNvSpPr>
            <a:spLocks noGrp="1" noChangeArrowheads="1"/>
          </p:cNvSpPr>
          <p:nvPr>
            <p:ph type="dt" sz="quarter" idx="1"/>
          </p:nvPr>
        </p:nvSpPr>
        <p:spPr bwMode="auto">
          <a:xfrm>
            <a:off x="3849688"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4" name="Rectangle 4">
            <a:extLst>
              <a:ext uri="{FF2B5EF4-FFF2-40B4-BE49-F238E27FC236}">
                <a16:creationId xmlns:a16="http://schemas.microsoft.com/office/drawing/2014/main" id="{9EF8C8BC-73C1-9344-3A15-4994A376C02C}"/>
              </a:ext>
            </a:extLst>
          </p:cNvPr>
          <p:cNvSpPr>
            <a:spLocks noGrp="1" noChangeArrowheads="1"/>
          </p:cNvSpPr>
          <p:nvPr>
            <p:ph type="ftr" sz="quarter" idx="2"/>
          </p:nvPr>
        </p:nvSpPr>
        <p:spPr bwMode="auto">
          <a:xfrm>
            <a:off x="0"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5" name="Rectangle 5">
            <a:extLst>
              <a:ext uri="{FF2B5EF4-FFF2-40B4-BE49-F238E27FC236}">
                <a16:creationId xmlns:a16="http://schemas.microsoft.com/office/drawing/2014/main" id="{FE04D1DD-DD61-D854-CF3C-E92756FCC64D}"/>
              </a:ext>
            </a:extLst>
          </p:cNvPr>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a:defRPr sz="1300">
                <a:solidFill>
                  <a:schemeClr val="tx1"/>
                </a:solidFill>
                <a:latin typeface="Arial" panose="020B0604020202020204" pitchFamily="34" charset="0"/>
              </a:defRPr>
            </a:lvl1pPr>
          </a:lstStyle>
          <a:p>
            <a:pPr>
              <a:defRPr/>
            </a:pPr>
            <a:fld id="{8E0558C9-70AE-4378-A7F6-D882B772298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EF96E5E-B42E-B939-19D2-2A613DB3E8A7}"/>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6147" name="Rectangle 3">
            <a:extLst>
              <a:ext uri="{FF2B5EF4-FFF2-40B4-BE49-F238E27FC236}">
                <a16:creationId xmlns:a16="http://schemas.microsoft.com/office/drawing/2014/main" id="{B7433597-D80D-864B-B0FD-14BBF0FF3620}"/>
              </a:ext>
            </a:extLst>
          </p:cNvPr>
          <p:cNvSpPr>
            <a:spLocks noGrp="1" noChangeArrowheads="1"/>
          </p:cNvSpPr>
          <p:nvPr>
            <p:ph type="dt" idx="1"/>
          </p:nvPr>
        </p:nvSpPr>
        <p:spPr bwMode="auto">
          <a:xfrm>
            <a:off x="3851275"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16388" name="Rectangle 4">
            <a:extLst>
              <a:ext uri="{FF2B5EF4-FFF2-40B4-BE49-F238E27FC236}">
                <a16:creationId xmlns:a16="http://schemas.microsoft.com/office/drawing/2014/main" id="{DDBEFC6B-FB06-A71E-C612-F91CE0E4ADC8}"/>
              </a:ext>
            </a:extLst>
          </p:cNvPr>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D922F05-4A88-F118-5447-E2DE859BA50C}"/>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a:extLst>
              <a:ext uri="{FF2B5EF4-FFF2-40B4-BE49-F238E27FC236}">
                <a16:creationId xmlns:a16="http://schemas.microsoft.com/office/drawing/2014/main" id="{736CF09A-5039-4B64-0BD8-0CFE53442B69}"/>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6151" name="Rectangle 7">
            <a:extLst>
              <a:ext uri="{FF2B5EF4-FFF2-40B4-BE49-F238E27FC236}">
                <a16:creationId xmlns:a16="http://schemas.microsoft.com/office/drawing/2014/main" id="{5F521D98-28EF-B931-E625-BD17390BB886}"/>
              </a:ext>
            </a:extLst>
          </p:cNvPr>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a:defRPr sz="1300">
                <a:solidFill>
                  <a:schemeClr val="tx1"/>
                </a:solidFill>
                <a:latin typeface="Arial" panose="020B0604020202020204" pitchFamily="34" charset="0"/>
              </a:defRPr>
            </a:lvl1pPr>
          </a:lstStyle>
          <a:p>
            <a:pPr>
              <a:defRPr/>
            </a:pPr>
            <a:fld id="{A0B141B0-DF05-4128-9E6F-DA6CA03B92A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349BFFE-E430-830C-D925-D9F82952D8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3BFAF36-4201-413A-88EC-2DAF5F7DCBAE}" type="slidenum">
              <a:rPr lang="en-GB" altLang="en-US" smtClean="0">
                <a:cs typeface="Arial" panose="020B0604020202020204" pitchFamily="34" charset="0"/>
              </a:rPr>
              <a:pPr>
                <a:spcBef>
                  <a:spcPct val="0"/>
                </a:spcBef>
              </a:pPr>
              <a:t>1</a:t>
            </a:fld>
            <a:endParaRPr lang="en-GB" altLang="en-US">
              <a:cs typeface="Arial" panose="020B0604020202020204" pitchFamily="34" charset="0"/>
            </a:endParaRPr>
          </a:p>
        </p:txBody>
      </p:sp>
      <p:sp>
        <p:nvSpPr>
          <p:cNvPr id="19459" name="Rectangle 2">
            <a:extLst>
              <a:ext uri="{FF2B5EF4-FFF2-40B4-BE49-F238E27FC236}">
                <a16:creationId xmlns:a16="http://schemas.microsoft.com/office/drawing/2014/main" id="{B8627BFD-C867-BCB3-E531-E5A822154C05}"/>
              </a:ext>
            </a:extLst>
          </p:cNvPr>
          <p:cNvSpPr>
            <a:spLocks noGrp="1" noRot="1" noChangeAspect="1" noChangeArrowheads="1" noTextEdit="1"/>
          </p:cNvSpPr>
          <p:nvPr>
            <p:ph type="sldImg"/>
          </p:nvPr>
        </p:nvSpPr>
        <p:spPr>
          <a:xfrm>
            <a:off x="92075" y="744538"/>
            <a:ext cx="6615113" cy="3722687"/>
          </a:xfrm>
          <a:ln/>
        </p:spPr>
      </p:sp>
      <p:sp>
        <p:nvSpPr>
          <p:cNvPr id="19460" name="Rectangle 3">
            <a:extLst>
              <a:ext uri="{FF2B5EF4-FFF2-40B4-BE49-F238E27FC236}">
                <a16:creationId xmlns:a16="http://schemas.microsoft.com/office/drawing/2014/main" id="{7C3A2CA4-81F6-F39F-A362-E293A46107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Top left clockwise – Southampton, Chichester, Brisbane, London, Oxford, University of wente.</a:t>
            </a:r>
          </a:p>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C4140F-53B8-43C6-9965-A7DED363678C}" type="slidenum">
              <a:rPr lang="en-GB" smtClean="0"/>
              <a:t>24</a:t>
            </a:fld>
            <a:endParaRPr lang="en-GB"/>
          </a:p>
        </p:txBody>
      </p:sp>
    </p:spTree>
    <p:extLst>
      <p:ext uri="{BB962C8B-B14F-4D97-AF65-F5344CB8AC3E}">
        <p14:creationId xmlns:p14="http://schemas.microsoft.com/office/powerpoint/2010/main" val="160890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43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25847-1289-470B-B18A-66B163CDDE23}" type="slidenum">
              <a:rPr lang="en-GB" smtClean="0"/>
              <a:t>28</a:t>
            </a:fld>
            <a:endParaRPr lang="en-GB"/>
          </a:p>
        </p:txBody>
      </p:sp>
    </p:spTree>
    <p:extLst>
      <p:ext uri="{BB962C8B-B14F-4D97-AF65-F5344CB8AC3E}">
        <p14:creationId xmlns:p14="http://schemas.microsoft.com/office/powerpoint/2010/main" val="179738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48164339-9789-BBB9-EBE6-B9B76FD33D1D}"/>
              </a:ext>
            </a:extLst>
          </p:cNvPr>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3" name="Rectangle 1032">
            <a:extLst>
              <a:ext uri="{FF2B5EF4-FFF2-40B4-BE49-F238E27FC236}">
                <a16:creationId xmlns:a16="http://schemas.microsoft.com/office/drawing/2014/main" id="{A9EA299D-1831-4D19-DE2F-D317158436BD}"/>
              </a:ext>
            </a:extLst>
          </p:cNvPr>
          <p:cNvSpPr>
            <a:spLocks noChangeArrowheads="1"/>
          </p:cNvSpPr>
          <p:nvPr/>
        </p:nvSpPr>
        <p:spPr bwMode="auto">
          <a:xfrm>
            <a:off x="-105833" y="0"/>
            <a:ext cx="12297833" cy="3276600"/>
          </a:xfrm>
          <a:prstGeom prst="rect">
            <a:avLst/>
          </a:prstGeom>
          <a:solidFill>
            <a:srgbClr val="014359"/>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pic>
        <p:nvPicPr>
          <p:cNvPr id="4" name="Picture 1033" descr="white_logo">
            <a:extLst>
              <a:ext uri="{FF2B5EF4-FFF2-40B4-BE49-F238E27FC236}">
                <a16:creationId xmlns:a16="http://schemas.microsoft.com/office/drawing/2014/main" id="{FAEA5FFB-2EA6-0D51-2576-90D59E3BF12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4"/>
            <a:ext cx="11328400" cy="2160587"/>
          </a:xfrm>
        </p:spPr>
        <p:txBody>
          <a:bodyPr lIns="91440"/>
          <a:lstStyle>
            <a:lvl1pPr>
              <a:defRPr sz="7500">
                <a:solidFill>
                  <a:schemeClr val="bg1"/>
                </a:solidFill>
              </a:defRPr>
            </a:lvl1pPr>
          </a:lstStyle>
          <a:p>
            <a:r>
              <a:rPr lang="en-US"/>
              <a:t>Click to edit Master title style</a:t>
            </a:r>
            <a:endParaRPr lang="en-GB"/>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3500">
                <a:solidFill>
                  <a:schemeClr val="accent1"/>
                </a:solidFill>
              </a:defRPr>
            </a:lvl1pPr>
          </a:lstStyle>
          <a:p>
            <a:r>
              <a:rPr lang="en-US"/>
              <a:t>Click to edit Master subtitle style</a:t>
            </a:r>
            <a:endParaRPr lang="en-GB"/>
          </a:p>
        </p:txBody>
      </p:sp>
      <p:sp>
        <p:nvSpPr>
          <p:cNvPr id="5" name="Rectangle 1030">
            <a:extLst>
              <a:ext uri="{FF2B5EF4-FFF2-40B4-BE49-F238E27FC236}">
                <a16:creationId xmlns:a16="http://schemas.microsoft.com/office/drawing/2014/main" id="{E9914DD1-04F2-4A20-215D-8802FD1D3D4B}"/>
              </a:ext>
            </a:extLst>
          </p:cNvPr>
          <p:cNvSpPr>
            <a:spLocks noGrp="1" noChangeArrowheads="1"/>
          </p:cNvSpPr>
          <p:nvPr>
            <p:ph type="sldNum" sz="quarter" idx="10"/>
          </p:nvPr>
        </p:nvSpPr>
        <p:spPr>
          <a:xfrm>
            <a:off x="8737600" y="6245225"/>
            <a:ext cx="2844800" cy="476250"/>
          </a:xfrm>
        </p:spPr>
        <p:txBody>
          <a:bodyPr rIns="91440"/>
          <a:lstStyle>
            <a:lvl1pPr>
              <a:defRPr>
                <a:latin typeface="Arial" panose="020B0604020202020204" pitchFamily="34" charset="0"/>
              </a:defRPr>
            </a:lvl1pPr>
          </a:lstStyle>
          <a:p>
            <a:pPr>
              <a:defRPr/>
            </a:pPr>
            <a:fld id="{2BD3B943-864E-4B17-8144-E3E3ED4B5359}" type="slidenum">
              <a:rPr lang="en-GB" altLang="en-US"/>
              <a:pPr>
                <a:defRPr/>
              </a:pPr>
              <a:t>‹#›</a:t>
            </a:fld>
            <a:endParaRPr lang="en-GB" altLang="en-US"/>
          </a:p>
        </p:txBody>
      </p:sp>
    </p:spTree>
    <p:extLst>
      <p:ext uri="{BB962C8B-B14F-4D97-AF65-F5344CB8AC3E}">
        <p14:creationId xmlns:p14="http://schemas.microsoft.com/office/powerpoint/2010/main" val="4128499239"/>
      </p:ext>
    </p:extLst>
  </p:cSld>
  <p:clrMapOvr>
    <a:masterClrMapping/>
  </p:clrMapOvr>
  <p:transition spd="slow"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208923B-398E-43C7-08CC-F368E3B9E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FCB38D-F797-34E5-5E3D-E65FD8AB8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8BFCDD-4DB0-07A5-580B-4A9328505450}"/>
              </a:ext>
            </a:extLst>
          </p:cNvPr>
          <p:cNvSpPr>
            <a:spLocks noGrp="1" noChangeArrowheads="1"/>
          </p:cNvSpPr>
          <p:nvPr>
            <p:ph type="sldNum" sz="quarter" idx="12"/>
          </p:nvPr>
        </p:nvSpPr>
        <p:spPr>
          <a:ln/>
        </p:spPr>
        <p:txBody>
          <a:bodyPr/>
          <a:lstStyle>
            <a:lvl1pPr>
              <a:defRPr/>
            </a:lvl1pPr>
          </a:lstStyle>
          <a:p>
            <a:pPr>
              <a:defRPr/>
            </a:pPr>
            <a:fld id="{66F79A22-E41F-4480-8CC9-B2842D878D30}" type="slidenum">
              <a:rPr lang="en-GB" altLang="en-US"/>
              <a:pPr>
                <a:defRPr/>
              </a:pPr>
              <a:t>‹#›</a:t>
            </a:fld>
            <a:endParaRPr lang="en-GB" altLang="en-US"/>
          </a:p>
        </p:txBody>
      </p:sp>
    </p:spTree>
    <p:extLst>
      <p:ext uri="{BB962C8B-B14F-4D97-AF65-F5344CB8AC3E}">
        <p14:creationId xmlns:p14="http://schemas.microsoft.com/office/powerpoint/2010/main" val="409149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88AAF01-243F-E87A-27FC-4D04ABA783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CEF63A-31E7-F2DE-5186-191D8432F2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CD2796-5B2C-3F58-808C-78E6FB17F76F}"/>
              </a:ext>
            </a:extLst>
          </p:cNvPr>
          <p:cNvSpPr>
            <a:spLocks noGrp="1" noChangeArrowheads="1"/>
          </p:cNvSpPr>
          <p:nvPr>
            <p:ph type="sldNum" sz="quarter" idx="12"/>
          </p:nvPr>
        </p:nvSpPr>
        <p:spPr>
          <a:ln/>
        </p:spPr>
        <p:txBody>
          <a:bodyPr/>
          <a:lstStyle>
            <a:lvl1pPr>
              <a:defRPr/>
            </a:lvl1pPr>
          </a:lstStyle>
          <a:p>
            <a:pPr>
              <a:defRPr/>
            </a:pPr>
            <a:fld id="{5CF56699-E44D-477A-82C6-4269E430F375}" type="slidenum">
              <a:rPr lang="en-GB" altLang="en-US"/>
              <a:pPr>
                <a:defRPr/>
              </a:pPr>
              <a:t>‹#›</a:t>
            </a:fld>
            <a:endParaRPr lang="en-GB" altLang="en-US"/>
          </a:p>
        </p:txBody>
      </p:sp>
    </p:spTree>
    <p:extLst>
      <p:ext uri="{BB962C8B-B14F-4D97-AF65-F5344CB8AC3E}">
        <p14:creationId xmlns:p14="http://schemas.microsoft.com/office/powerpoint/2010/main" val="215758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431800" y="1700213"/>
            <a:ext cx="5562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803A62E-D3D2-CAAC-2366-B3AA45ED94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AD63D1-6324-FA2B-9D7B-976BED4DD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5788F3-752F-B8D1-88EC-A67A59208E4D}"/>
              </a:ext>
            </a:extLst>
          </p:cNvPr>
          <p:cNvSpPr>
            <a:spLocks noGrp="1" noChangeArrowheads="1"/>
          </p:cNvSpPr>
          <p:nvPr>
            <p:ph type="sldNum" sz="quarter" idx="12"/>
          </p:nvPr>
        </p:nvSpPr>
        <p:spPr>
          <a:ln/>
        </p:spPr>
        <p:txBody>
          <a:bodyPr/>
          <a:lstStyle>
            <a:lvl1pPr>
              <a:defRPr/>
            </a:lvl1pPr>
          </a:lstStyle>
          <a:p>
            <a:pPr>
              <a:defRPr/>
            </a:pPr>
            <a:fld id="{DDE04469-345D-482D-AF6E-E6064BA919F3}" type="slidenum">
              <a:rPr lang="en-GB" altLang="en-US"/>
              <a:pPr>
                <a:defRPr/>
              </a:pPr>
              <a:t>‹#›</a:t>
            </a:fld>
            <a:endParaRPr lang="en-GB" altLang="en-US"/>
          </a:p>
        </p:txBody>
      </p:sp>
    </p:spTree>
    <p:extLst>
      <p:ext uri="{BB962C8B-B14F-4D97-AF65-F5344CB8AC3E}">
        <p14:creationId xmlns:p14="http://schemas.microsoft.com/office/powerpoint/2010/main" val="228799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431800" y="1700213"/>
            <a:ext cx="11328400" cy="4114800"/>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47F39268-7AC6-C8D7-28E2-7CA71E84D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B7F983-AF9C-FB56-BED3-EFB4E2FB8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4109E1-1E69-D4E7-49DC-4FF38F8857C8}"/>
              </a:ext>
            </a:extLst>
          </p:cNvPr>
          <p:cNvSpPr>
            <a:spLocks noGrp="1" noChangeArrowheads="1"/>
          </p:cNvSpPr>
          <p:nvPr>
            <p:ph type="sldNum" sz="quarter" idx="12"/>
          </p:nvPr>
        </p:nvSpPr>
        <p:spPr>
          <a:ln/>
        </p:spPr>
        <p:txBody>
          <a:bodyPr/>
          <a:lstStyle>
            <a:lvl1pPr>
              <a:defRPr/>
            </a:lvl1pPr>
          </a:lstStyle>
          <a:p>
            <a:pPr>
              <a:defRPr/>
            </a:pPr>
            <a:fld id="{BAFC0241-C204-4E4B-BF44-B59CC2ED436E}" type="slidenum">
              <a:rPr lang="en-GB" altLang="en-US"/>
              <a:pPr>
                <a:defRPr/>
              </a:pPr>
              <a:t>‹#›</a:t>
            </a:fld>
            <a:endParaRPr lang="en-GB" altLang="en-US"/>
          </a:p>
        </p:txBody>
      </p:sp>
    </p:spTree>
    <p:extLst>
      <p:ext uri="{BB962C8B-B14F-4D97-AF65-F5344CB8AC3E}">
        <p14:creationId xmlns:p14="http://schemas.microsoft.com/office/powerpoint/2010/main" val="114488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6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67"/>
          <p:cNvPicPr preferRelativeResize="0"/>
          <p:nvPr/>
        </p:nvPicPr>
        <p:blipFill rotWithShape="1">
          <a:blip r:embed="rId3">
            <a:alphaModFix/>
          </a:blip>
          <a:srcRect t="3" r="6600" b="-36682"/>
          <a:stretch/>
        </p:blipFill>
        <p:spPr>
          <a:xfrm>
            <a:off x="436034" y="858109"/>
            <a:ext cx="11387159" cy="45719"/>
          </a:xfrm>
          <a:prstGeom prst="rect">
            <a:avLst/>
          </a:prstGeom>
          <a:noFill/>
          <a:ln>
            <a:noFill/>
          </a:ln>
        </p:spPr>
      </p:pic>
      <p:pic>
        <p:nvPicPr>
          <p:cNvPr id="18" name="Google Shape;18;p67"/>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67"/>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7"/>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67"/>
          <p:cNvSpPr txBox="1"/>
          <p:nvPr/>
        </p:nvSpPr>
        <p:spPr>
          <a:xfrm>
            <a:off x="873760" y="-53848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9F683C46-37F9-B367-A3E8-45E39ADD7762}"/>
              </a:ext>
            </a:extLst>
          </p:cNvPr>
          <p:cNvPicPr>
            <a:picLocks noChangeAspect="1"/>
          </p:cNvPicPr>
          <p:nvPr userDrawn="1"/>
        </p:nvPicPr>
        <p:blipFill>
          <a:blip r:embed="rId6"/>
          <a:srcRect/>
          <a:stretch/>
        </p:blipFill>
        <p:spPr>
          <a:xfrm>
            <a:off x="254673" y="231720"/>
            <a:ext cx="3282732" cy="446377"/>
          </a:xfrm>
          <a:prstGeom prst="rect">
            <a:avLst/>
          </a:prstGeom>
        </p:spPr>
      </p:pic>
    </p:spTree>
    <p:extLst>
      <p:ext uri="{BB962C8B-B14F-4D97-AF65-F5344CB8AC3E}">
        <p14:creationId xmlns:p14="http://schemas.microsoft.com/office/powerpoint/2010/main" val="27981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A6C503A7-3B8F-E463-7E08-61CB41243ED7}"/>
              </a:ext>
            </a:extLst>
          </p:cNvPr>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3" name="Rectangle 1032">
            <a:extLst>
              <a:ext uri="{FF2B5EF4-FFF2-40B4-BE49-F238E27FC236}">
                <a16:creationId xmlns:a16="http://schemas.microsoft.com/office/drawing/2014/main" id="{F23455C2-D8F0-5DE6-4B2B-3AFF68A7E29C}"/>
              </a:ext>
            </a:extLst>
          </p:cNvPr>
          <p:cNvSpPr>
            <a:spLocks noChangeArrowheads="1"/>
          </p:cNvSpPr>
          <p:nvPr/>
        </p:nvSpPr>
        <p:spPr bwMode="auto">
          <a:xfrm>
            <a:off x="-120651" y="0"/>
            <a:ext cx="12312651" cy="3276600"/>
          </a:xfrm>
          <a:prstGeom prst="rect">
            <a:avLst/>
          </a:prstGeom>
          <a:solidFill>
            <a:srgbClr val="007275"/>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pic>
        <p:nvPicPr>
          <p:cNvPr id="4" name="Picture 1033" descr="white_logo">
            <a:extLst>
              <a:ext uri="{FF2B5EF4-FFF2-40B4-BE49-F238E27FC236}">
                <a16:creationId xmlns:a16="http://schemas.microsoft.com/office/drawing/2014/main" id="{95FCA670-4549-5C2F-0465-CA135439649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4"/>
            <a:ext cx="113284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59742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1CF185D-0F05-BB73-8E37-E2A1F7A6D7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CDCFFE-74D6-06CA-7EBE-4FB4BDDD7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00C60E-1030-0F04-4534-A02FF219429A}"/>
              </a:ext>
            </a:extLst>
          </p:cNvPr>
          <p:cNvSpPr>
            <a:spLocks noGrp="1" noChangeArrowheads="1"/>
          </p:cNvSpPr>
          <p:nvPr>
            <p:ph type="sldNum" sz="quarter" idx="12"/>
          </p:nvPr>
        </p:nvSpPr>
        <p:spPr>
          <a:ln/>
        </p:spPr>
        <p:txBody>
          <a:bodyPr/>
          <a:lstStyle>
            <a:lvl1pPr>
              <a:defRPr/>
            </a:lvl1pPr>
          </a:lstStyle>
          <a:p>
            <a:pPr>
              <a:defRPr/>
            </a:pPr>
            <a:fld id="{7D6971EC-0DDE-4BD6-8CC1-13F2F40B5D90}" type="slidenum">
              <a:rPr lang="en-GB" altLang="en-US"/>
              <a:pPr>
                <a:defRPr/>
              </a:pPr>
              <a:t>‹#›</a:t>
            </a:fld>
            <a:endParaRPr lang="en-GB" altLang="en-US"/>
          </a:p>
        </p:txBody>
      </p:sp>
    </p:spTree>
    <p:extLst>
      <p:ext uri="{BB962C8B-B14F-4D97-AF65-F5344CB8AC3E}">
        <p14:creationId xmlns:p14="http://schemas.microsoft.com/office/powerpoint/2010/main" val="42733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4B7523-C49A-ADBC-C57F-547216E769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34332-A368-CBCC-FE8E-DF851051DE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5586C3-2C82-6FC4-4744-D169DD1F4421}"/>
              </a:ext>
            </a:extLst>
          </p:cNvPr>
          <p:cNvSpPr>
            <a:spLocks noGrp="1" noChangeArrowheads="1"/>
          </p:cNvSpPr>
          <p:nvPr>
            <p:ph type="sldNum" sz="quarter" idx="12"/>
          </p:nvPr>
        </p:nvSpPr>
        <p:spPr>
          <a:ln/>
        </p:spPr>
        <p:txBody>
          <a:bodyPr/>
          <a:lstStyle>
            <a:lvl1pPr>
              <a:defRPr/>
            </a:lvl1pPr>
          </a:lstStyle>
          <a:p>
            <a:pPr>
              <a:defRPr/>
            </a:pPr>
            <a:fld id="{5A061D79-FE01-46E2-93BE-0E94CF13C1D3}" type="slidenum">
              <a:rPr lang="en-GB" altLang="en-US"/>
              <a:pPr>
                <a:defRPr/>
              </a:pPr>
              <a:t>‹#›</a:t>
            </a:fld>
            <a:endParaRPr lang="en-GB" altLang="en-US"/>
          </a:p>
        </p:txBody>
      </p:sp>
    </p:spTree>
    <p:extLst>
      <p:ext uri="{BB962C8B-B14F-4D97-AF65-F5344CB8AC3E}">
        <p14:creationId xmlns:p14="http://schemas.microsoft.com/office/powerpoint/2010/main" val="42889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78BF2BE-2779-EDB6-659E-AD500520B9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CBEE4E-C023-56F6-6176-3DF56A2BF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BFE784-7758-516E-4CF8-D1770999F57D}"/>
              </a:ext>
            </a:extLst>
          </p:cNvPr>
          <p:cNvSpPr>
            <a:spLocks noGrp="1" noChangeArrowheads="1"/>
          </p:cNvSpPr>
          <p:nvPr>
            <p:ph type="sldNum" sz="quarter" idx="12"/>
          </p:nvPr>
        </p:nvSpPr>
        <p:spPr>
          <a:ln/>
        </p:spPr>
        <p:txBody>
          <a:bodyPr/>
          <a:lstStyle>
            <a:lvl1pPr>
              <a:defRPr/>
            </a:lvl1pPr>
          </a:lstStyle>
          <a:p>
            <a:pPr>
              <a:defRPr/>
            </a:pPr>
            <a:fld id="{C7992F58-B244-4BB7-89A2-4C7A21AAE085}" type="slidenum">
              <a:rPr lang="en-GB" altLang="en-US"/>
              <a:pPr>
                <a:defRPr/>
              </a:pPr>
              <a:t>‹#›</a:t>
            </a:fld>
            <a:endParaRPr lang="en-GB" altLang="en-US"/>
          </a:p>
        </p:txBody>
      </p:sp>
    </p:spTree>
    <p:extLst>
      <p:ext uri="{BB962C8B-B14F-4D97-AF65-F5344CB8AC3E}">
        <p14:creationId xmlns:p14="http://schemas.microsoft.com/office/powerpoint/2010/main" val="217199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6D724B9-EDA8-1193-0CA2-C75CB34C22F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73A4EC-92E6-39EA-BCC7-26DA0AEEC2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DCE23E-E455-F8CD-F838-77DAE5557260}"/>
              </a:ext>
            </a:extLst>
          </p:cNvPr>
          <p:cNvSpPr>
            <a:spLocks noGrp="1" noChangeArrowheads="1"/>
          </p:cNvSpPr>
          <p:nvPr>
            <p:ph type="sldNum" sz="quarter" idx="12"/>
          </p:nvPr>
        </p:nvSpPr>
        <p:spPr>
          <a:ln/>
        </p:spPr>
        <p:txBody>
          <a:bodyPr/>
          <a:lstStyle>
            <a:lvl1pPr>
              <a:defRPr/>
            </a:lvl1pPr>
          </a:lstStyle>
          <a:p>
            <a:pPr>
              <a:defRPr/>
            </a:pPr>
            <a:fld id="{66C9AD8B-6EC8-4817-B016-9AD2E303FF09}" type="slidenum">
              <a:rPr lang="en-GB" altLang="en-US"/>
              <a:pPr>
                <a:defRPr/>
              </a:pPr>
              <a:t>‹#›</a:t>
            </a:fld>
            <a:endParaRPr lang="en-GB" altLang="en-US"/>
          </a:p>
        </p:txBody>
      </p:sp>
    </p:spTree>
    <p:extLst>
      <p:ext uri="{BB962C8B-B14F-4D97-AF65-F5344CB8AC3E}">
        <p14:creationId xmlns:p14="http://schemas.microsoft.com/office/powerpoint/2010/main" val="333392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3ACFF7D-95BE-4184-9827-B8E3408683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DD2BC9-9B11-ED6C-3836-BAC33B43C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ED435-67F6-C7E2-2D0B-A258088D008F}"/>
              </a:ext>
            </a:extLst>
          </p:cNvPr>
          <p:cNvSpPr>
            <a:spLocks noGrp="1" noChangeArrowheads="1"/>
          </p:cNvSpPr>
          <p:nvPr>
            <p:ph type="sldNum" sz="quarter" idx="12"/>
          </p:nvPr>
        </p:nvSpPr>
        <p:spPr>
          <a:ln/>
        </p:spPr>
        <p:txBody>
          <a:bodyPr/>
          <a:lstStyle>
            <a:lvl1pPr>
              <a:defRPr/>
            </a:lvl1pPr>
          </a:lstStyle>
          <a:p>
            <a:pPr>
              <a:defRPr/>
            </a:pPr>
            <a:fld id="{C4FD1F12-F88F-4DC1-A308-E0A0DAE91B15}" type="slidenum">
              <a:rPr lang="en-GB" altLang="en-US"/>
              <a:pPr>
                <a:defRPr/>
              </a:pPr>
              <a:t>‹#›</a:t>
            </a:fld>
            <a:endParaRPr lang="en-GB" altLang="en-US"/>
          </a:p>
        </p:txBody>
      </p:sp>
    </p:spTree>
    <p:extLst>
      <p:ext uri="{BB962C8B-B14F-4D97-AF65-F5344CB8AC3E}">
        <p14:creationId xmlns:p14="http://schemas.microsoft.com/office/powerpoint/2010/main" val="283173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E822213-93A8-6CD3-1E2E-945665B68E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441692E-3047-6AE1-2A22-52F03EC6F7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1DD087-3196-EEC4-B000-146CE2F54C4A}"/>
              </a:ext>
            </a:extLst>
          </p:cNvPr>
          <p:cNvSpPr>
            <a:spLocks noGrp="1" noChangeArrowheads="1"/>
          </p:cNvSpPr>
          <p:nvPr>
            <p:ph type="sldNum" sz="quarter" idx="12"/>
          </p:nvPr>
        </p:nvSpPr>
        <p:spPr>
          <a:ln/>
        </p:spPr>
        <p:txBody>
          <a:bodyPr/>
          <a:lstStyle>
            <a:lvl1pPr>
              <a:defRPr/>
            </a:lvl1pPr>
          </a:lstStyle>
          <a:p>
            <a:pPr>
              <a:defRPr/>
            </a:pPr>
            <a:fld id="{AA08A24B-D06E-42AC-8FE3-5E6124D8E167}" type="slidenum">
              <a:rPr lang="en-GB" altLang="en-US"/>
              <a:pPr>
                <a:defRPr/>
              </a:pPr>
              <a:t>‹#›</a:t>
            </a:fld>
            <a:endParaRPr lang="en-GB" altLang="en-US"/>
          </a:p>
        </p:txBody>
      </p:sp>
    </p:spTree>
    <p:extLst>
      <p:ext uri="{BB962C8B-B14F-4D97-AF65-F5344CB8AC3E}">
        <p14:creationId xmlns:p14="http://schemas.microsoft.com/office/powerpoint/2010/main" val="416440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2C7ECF-09C1-DA2C-ABED-4CB2A7B48A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78DC93-86A4-61BD-3770-3443CB38FE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950D79-B200-D7F3-14E6-C3248D785580}"/>
              </a:ext>
            </a:extLst>
          </p:cNvPr>
          <p:cNvSpPr>
            <a:spLocks noGrp="1" noChangeArrowheads="1"/>
          </p:cNvSpPr>
          <p:nvPr>
            <p:ph type="sldNum" sz="quarter" idx="12"/>
          </p:nvPr>
        </p:nvSpPr>
        <p:spPr>
          <a:ln/>
        </p:spPr>
        <p:txBody>
          <a:bodyPr/>
          <a:lstStyle>
            <a:lvl1pPr>
              <a:defRPr/>
            </a:lvl1pPr>
          </a:lstStyle>
          <a:p>
            <a:pPr>
              <a:defRPr/>
            </a:pPr>
            <a:fld id="{A000AF2A-561C-4196-8BEF-2E400184D1D3}" type="slidenum">
              <a:rPr lang="en-GB" altLang="en-US"/>
              <a:pPr>
                <a:defRPr/>
              </a:pPr>
              <a:t>‹#›</a:t>
            </a:fld>
            <a:endParaRPr lang="en-GB" altLang="en-US"/>
          </a:p>
        </p:txBody>
      </p:sp>
    </p:spTree>
    <p:extLst>
      <p:ext uri="{BB962C8B-B14F-4D97-AF65-F5344CB8AC3E}">
        <p14:creationId xmlns:p14="http://schemas.microsoft.com/office/powerpoint/2010/main" val="287468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AFF13B-2A35-5E86-05A2-A721534D9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E6AE1A-8C6E-B793-89D2-D8C854E932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5F7CDB-FCCF-0BA2-2FB3-BD952FE0A8CD}"/>
              </a:ext>
            </a:extLst>
          </p:cNvPr>
          <p:cNvSpPr>
            <a:spLocks noGrp="1" noChangeArrowheads="1"/>
          </p:cNvSpPr>
          <p:nvPr>
            <p:ph type="sldNum" sz="quarter" idx="12"/>
          </p:nvPr>
        </p:nvSpPr>
        <p:spPr>
          <a:ln/>
        </p:spPr>
        <p:txBody>
          <a:bodyPr/>
          <a:lstStyle>
            <a:lvl1pPr>
              <a:defRPr/>
            </a:lvl1pPr>
          </a:lstStyle>
          <a:p>
            <a:pPr>
              <a:defRPr/>
            </a:pPr>
            <a:fld id="{842A6877-818A-48DE-A401-A018AE6A5E39}" type="slidenum">
              <a:rPr lang="en-GB" altLang="en-US"/>
              <a:pPr>
                <a:defRPr/>
              </a:pPr>
              <a:t>‹#›</a:t>
            </a:fld>
            <a:endParaRPr lang="en-GB" altLang="en-US"/>
          </a:p>
        </p:txBody>
      </p:sp>
    </p:spTree>
    <p:extLst>
      <p:ext uri="{BB962C8B-B14F-4D97-AF65-F5344CB8AC3E}">
        <p14:creationId xmlns:p14="http://schemas.microsoft.com/office/powerpoint/2010/main" val="243287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3D4861-DCA6-A5E1-BC1F-6020BACA08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1615C1-8C16-D0F2-9820-353310A37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1BB55E-3788-D76B-D49F-5A41A357D9B2}"/>
              </a:ext>
            </a:extLst>
          </p:cNvPr>
          <p:cNvSpPr>
            <a:spLocks noGrp="1" noChangeArrowheads="1"/>
          </p:cNvSpPr>
          <p:nvPr>
            <p:ph type="sldNum" sz="quarter" idx="12"/>
          </p:nvPr>
        </p:nvSpPr>
        <p:spPr>
          <a:ln/>
        </p:spPr>
        <p:txBody>
          <a:bodyPr/>
          <a:lstStyle>
            <a:lvl1pPr>
              <a:defRPr/>
            </a:lvl1pPr>
          </a:lstStyle>
          <a:p>
            <a:pPr>
              <a:defRPr/>
            </a:pPr>
            <a:fld id="{E240F9B0-8C89-456B-B1B6-E718723000E1}" type="slidenum">
              <a:rPr lang="en-GB" altLang="en-US"/>
              <a:pPr>
                <a:defRPr/>
              </a:pPr>
              <a:t>‹#›</a:t>
            </a:fld>
            <a:endParaRPr lang="en-GB" altLang="en-US"/>
          </a:p>
        </p:txBody>
      </p:sp>
    </p:spTree>
    <p:extLst>
      <p:ext uri="{BB962C8B-B14F-4D97-AF65-F5344CB8AC3E}">
        <p14:creationId xmlns:p14="http://schemas.microsoft.com/office/powerpoint/2010/main" val="161403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9EDD3F7-CFC6-3254-6666-C5D51EB6A3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73802E-F9B2-1A8B-1F28-6A2BC8DDD2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CA481B-C27C-E0B7-1AC3-10D1A16FFFE6}"/>
              </a:ext>
            </a:extLst>
          </p:cNvPr>
          <p:cNvSpPr>
            <a:spLocks noGrp="1" noChangeArrowheads="1"/>
          </p:cNvSpPr>
          <p:nvPr>
            <p:ph type="sldNum" sz="quarter" idx="12"/>
          </p:nvPr>
        </p:nvSpPr>
        <p:spPr>
          <a:ln/>
        </p:spPr>
        <p:txBody>
          <a:bodyPr/>
          <a:lstStyle>
            <a:lvl1pPr>
              <a:defRPr/>
            </a:lvl1pPr>
          </a:lstStyle>
          <a:p>
            <a:pPr>
              <a:defRPr/>
            </a:pPr>
            <a:fld id="{9F4E37DF-9965-4360-8DF7-2A9EB3503BDD}" type="slidenum">
              <a:rPr lang="en-GB" altLang="en-US"/>
              <a:pPr>
                <a:defRPr/>
              </a:pPr>
              <a:t>‹#›</a:t>
            </a:fld>
            <a:endParaRPr lang="en-GB" altLang="en-US"/>
          </a:p>
        </p:txBody>
      </p:sp>
    </p:spTree>
    <p:extLst>
      <p:ext uri="{BB962C8B-B14F-4D97-AF65-F5344CB8AC3E}">
        <p14:creationId xmlns:p14="http://schemas.microsoft.com/office/powerpoint/2010/main" val="3722828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44A285C-D3E8-D8C0-BC5E-B5E51B75B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1C0A9-5104-C712-F70B-FE517128D6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16D6DA-C9F3-ED0C-C0DF-C696FA84C653}"/>
              </a:ext>
            </a:extLst>
          </p:cNvPr>
          <p:cNvSpPr>
            <a:spLocks noGrp="1" noChangeArrowheads="1"/>
          </p:cNvSpPr>
          <p:nvPr>
            <p:ph type="sldNum" sz="quarter" idx="12"/>
          </p:nvPr>
        </p:nvSpPr>
        <p:spPr>
          <a:ln/>
        </p:spPr>
        <p:txBody>
          <a:bodyPr/>
          <a:lstStyle>
            <a:lvl1pPr>
              <a:defRPr/>
            </a:lvl1pPr>
          </a:lstStyle>
          <a:p>
            <a:pPr>
              <a:defRPr/>
            </a:pPr>
            <a:fld id="{E924A377-424D-42D9-88D2-D8A5DC3F27D6}" type="slidenum">
              <a:rPr lang="en-GB" altLang="en-US"/>
              <a:pPr>
                <a:defRPr/>
              </a:pPr>
              <a:t>‹#›</a:t>
            </a:fld>
            <a:endParaRPr lang="en-GB" altLang="en-US"/>
          </a:p>
        </p:txBody>
      </p:sp>
    </p:spTree>
    <p:extLst>
      <p:ext uri="{BB962C8B-B14F-4D97-AF65-F5344CB8AC3E}">
        <p14:creationId xmlns:p14="http://schemas.microsoft.com/office/powerpoint/2010/main" val="150837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C645106-3415-332A-EBC7-318AC8157E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01B66A-8765-7764-366D-EC0B404632B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0213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49252A2-1713-D771-4BF2-A236CD40E6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AC795E-4328-3C7C-2113-27ECF475D16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2971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40706F7-2185-3384-EF57-F52768B8A9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A0461-012F-312B-BA68-DCE9182D03F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4431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D3C5CD6-8660-09AB-FA6B-8116519981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BEB71C-11B1-93C3-F9B6-D5AD300EDD8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29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389EE7-64B3-0963-AC86-F90EFFD0E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BF8994-60BB-6D91-F495-AFD0ED6D4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5F97C2-FECC-2BC2-3670-F32B7C6B4A7B}"/>
              </a:ext>
            </a:extLst>
          </p:cNvPr>
          <p:cNvSpPr>
            <a:spLocks noGrp="1" noChangeArrowheads="1"/>
          </p:cNvSpPr>
          <p:nvPr>
            <p:ph type="sldNum" sz="quarter" idx="12"/>
          </p:nvPr>
        </p:nvSpPr>
        <p:spPr>
          <a:ln/>
        </p:spPr>
        <p:txBody>
          <a:bodyPr/>
          <a:lstStyle>
            <a:lvl1pPr>
              <a:defRPr/>
            </a:lvl1pPr>
          </a:lstStyle>
          <a:p>
            <a:pPr>
              <a:defRPr/>
            </a:pPr>
            <a:fld id="{9469E384-3D36-457A-AD5B-2DDB9621DE4D}" type="slidenum">
              <a:rPr lang="en-GB" altLang="en-US"/>
              <a:pPr>
                <a:defRPr/>
              </a:pPr>
              <a:t>‹#›</a:t>
            </a:fld>
            <a:endParaRPr lang="en-GB" altLang="en-US"/>
          </a:p>
        </p:txBody>
      </p:sp>
    </p:spTree>
    <p:extLst>
      <p:ext uri="{BB962C8B-B14F-4D97-AF65-F5344CB8AC3E}">
        <p14:creationId xmlns:p14="http://schemas.microsoft.com/office/powerpoint/2010/main" val="406674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16A0D3A-9C67-BE92-AC1B-B56EC6091C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1F3748-DF5B-09C8-7256-E7955CD130A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855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4DF38C0-396B-68B3-02F8-A513D01EF9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47D604F-EEBF-974B-31D6-6849BCCE922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711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3AAD63-3127-48E4-23B4-8D6E0FABD0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1493016-7B8C-D85C-EE0E-0858006D371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701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4E9ACE-DCAD-D851-50C0-2432FE39E5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5FD910-70FB-3CBA-30E0-718C02999BA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862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7F3A3F-4852-1EEC-8331-ADB156445D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66ACC2-F565-AE40-A4A1-AACC504B777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967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2BAA4EF-39C6-1E16-7E02-361EE6C27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C05DD-43BA-0AC5-673F-B2AA5972BBF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589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25FC9B-8888-5122-F0AE-52419367CE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5451D2-7FFA-AB22-4D39-760A1F9FBB1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07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C08ED0F-2781-895E-10C9-E8686ED159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F48BC2-C736-2E9D-A684-96DBD017D4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760B80-7036-01D5-6EC7-19078C728440}"/>
              </a:ext>
            </a:extLst>
          </p:cNvPr>
          <p:cNvSpPr>
            <a:spLocks noGrp="1" noChangeArrowheads="1"/>
          </p:cNvSpPr>
          <p:nvPr>
            <p:ph type="sldNum" sz="quarter" idx="12"/>
          </p:nvPr>
        </p:nvSpPr>
        <p:spPr>
          <a:ln/>
        </p:spPr>
        <p:txBody>
          <a:bodyPr/>
          <a:lstStyle>
            <a:lvl1pPr>
              <a:defRPr/>
            </a:lvl1pPr>
          </a:lstStyle>
          <a:p>
            <a:pPr>
              <a:defRPr/>
            </a:pPr>
            <a:fld id="{69C99507-0528-42D6-9FBA-8A918F79611A}" type="slidenum">
              <a:rPr lang="en-GB" altLang="en-US"/>
              <a:pPr>
                <a:defRPr/>
              </a:pPr>
              <a:t>‹#›</a:t>
            </a:fld>
            <a:endParaRPr lang="en-GB" altLang="en-US"/>
          </a:p>
        </p:txBody>
      </p:sp>
    </p:spTree>
    <p:extLst>
      <p:ext uri="{BB962C8B-B14F-4D97-AF65-F5344CB8AC3E}">
        <p14:creationId xmlns:p14="http://schemas.microsoft.com/office/powerpoint/2010/main" val="2376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3D6A4C0-694A-7838-84C1-BB9BEF8A9E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4C71FF0-E97C-E20F-D0BA-8437E02168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A2AF1C-4DC7-51F1-D5A0-6033428E38D7}"/>
              </a:ext>
            </a:extLst>
          </p:cNvPr>
          <p:cNvSpPr>
            <a:spLocks noGrp="1" noChangeArrowheads="1"/>
          </p:cNvSpPr>
          <p:nvPr>
            <p:ph type="sldNum" sz="quarter" idx="12"/>
          </p:nvPr>
        </p:nvSpPr>
        <p:spPr>
          <a:ln/>
        </p:spPr>
        <p:txBody>
          <a:bodyPr/>
          <a:lstStyle>
            <a:lvl1pPr>
              <a:defRPr/>
            </a:lvl1pPr>
          </a:lstStyle>
          <a:p>
            <a:pPr>
              <a:defRPr/>
            </a:pPr>
            <a:fld id="{79B39403-11EA-4664-9D0F-BC0D5593578E}" type="slidenum">
              <a:rPr lang="en-GB" altLang="en-US"/>
              <a:pPr>
                <a:defRPr/>
              </a:pPr>
              <a:t>‹#›</a:t>
            </a:fld>
            <a:endParaRPr lang="en-GB" altLang="en-US"/>
          </a:p>
        </p:txBody>
      </p:sp>
    </p:spTree>
    <p:extLst>
      <p:ext uri="{BB962C8B-B14F-4D97-AF65-F5344CB8AC3E}">
        <p14:creationId xmlns:p14="http://schemas.microsoft.com/office/powerpoint/2010/main" val="361455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5117DA1-A39D-E24B-D3F1-B6C9009399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1D940A0-9F03-07F5-360E-49BF28DA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7A5F51-C054-EFC0-6578-8916CDB50BF4}"/>
              </a:ext>
            </a:extLst>
          </p:cNvPr>
          <p:cNvSpPr>
            <a:spLocks noGrp="1" noChangeArrowheads="1"/>
          </p:cNvSpPr>
          <p:nvPr>
            <p:ph type="sldNum" sz="quarter" idx="12"/>
          </p:nvPr>
        </p:nvSpPr>
        <p:spPr>
          <a:ln/>
        </p:spPr>
        <p:txBody>
          <a:bodyPr/>
          <a:lstStyle>
            <a:lvl1pPr>
              <a:defRPr/>
            </a:lvl1pPr>
          </a:lstStyle>
          <a:p>
            <a:pPr>
              <a:defRPr/>
            </a:pPr>
            <a:fld id="{22EA1CF8-4641-48FE-8A3D-3EC8A571404A}" type="slidenum">
              <a:rPr lang="en-GB" altLang="en-US"/>
              <a:pPr>
                <a:defRPr/>
              </a:pPr>
              <a:t>‹#›</a:t>
            </a:fld>
            <a:endParaRPr lang="en-GB" altLang="en-US"/>
          </a:p>
        </p:txBody>
      </p:sp>
    </p:spTree>
    <p:extLst>
      <p:ext uri="{BB962C8B-B14F-4D97-AF65-F5344CB8AC3E}">
        <p14:creationId xmlns:p14="http://schemas.microsoft.com/office/powerpoint/2010/main" val="41857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71F614-BEF0-16B0-6C18-F242046EC2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9EE653A-A669-6B58-BAC3-EEFA2C72B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ED3886C-705F-F909-FD7A-828A38C866FD}"/>
              </a:ext>
            </a:extLst>
          </p:cNvPr>
          <p:cNvSpPr>
            <a:spLocks noGrp="1" noChangeArrowheads="1"/>
          </p:cNvSpPr>
          <p:nvPr>
            <p:ph type="sldNum" sz="quarter" idx="12"/>
          </p:nvPr>
        </p:nvSpPr>
        <p:spPr>
          <a:ln/>
        </p:spPr>
        <p:txBody>
          <a:bodyPr/>
          <a:lstStyle>
            <a:lvl1pPr>
              <a:defRPr/>
            </a:lvl1pPr>
          </a:lstStyle>
          <a:p>
            <a:pPr>
              <a:defRPr/>
            </a:pPr>
            <a:fld id="{6AF9E0A4-6B4D-4FA5-BA3B-9831B13AEFCE}" type="slidenum">
              <a:rPr lang="en-GB" altLang="en-US"/>
              <a:pPr>
                <a:defRPr/>
              </a:pPr>
              <a:t>‹#›</a:t>
            </a:fld>
            <a:endParaRPr lang="en-GB" altLang="en-US"/>
          </a:p>
        </p:txBody>
      </p:sp>
    </p:spTree>
    <p:extLst>
      <p:ext uri="{BB962C8B-B14F-4D97-AF65-F5344CB8AC3E}">
        <p14:creationId xmlns:p14="http://schemas.microsoft.com/office/powerpoint/2010/main" val="48801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AA464C-3DC6-CDAB-8170-B6FD087065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18DBCE-9F1C-BAD5-191B-3F03868EB7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8E4902-4ECB-D00B-9816-80FC430609FD}"/>
              </a:ext>
            </a:extLst>
          </p:cNvPr>
          <p:cNvSpPr>
            <a:spLocks noGrp="1" noChangeArrowheads="1"/>
          </p:cNvSpPr>
          <p:nvPr>
            <p:ph type="sldNum" sz="quarter" idx="12"/>
          </p:nvPr>
        </p:nvSpPr>
        <p:spPr>
          <a:ln/>
        </p:spPr>
        <p:txBody>
          <a:bodyPr/>
          <a:lstStyle>
            <a:lvl1pPr>
              <a:defRPr/>
            </a:lvl1pPr>
          </a:lstStyle>
          <a:p>
            <a:pPr>
              <a:defRPr/>
            </a:pPr>
            <a:fld id="{D4F108EC-AA81-4D47-9BFF-A9C6027DAC28}" type="slidenum">
              <a:rPr lang="en-GB" altLang="en-US"/>
              <a:pPr>
                <a:defRPr/>
              </a:pPr>
              <a:t>‹#›</a:t>
            </a:fld>
            <a:endParaRPr lang="en-GB" altLang="en-US"/>
          </a:p>
        </p:txBody>
      </p:sp>
    </p:spTree>
    <p:extLst>
      <p:ext uri="{BB962C8B-B14F-4D97-AF65-F5344CB8AC3E}">
        <p14:creationId xmlns:p14="http://schemas.microsoft.com/office/powerpoint/2010/main" val="65774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27563D-5C94-33A4-D2C2-14134901A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6C33E6-8055-78D4-6C41-10E043DC3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4C38E9-88CD-8AA1-CEF4-A527B5BBDE96}"/>
              </a:ext>
            </a:extLst>
          </p:cNvPr>
          <p:cNvSpPr>
            <a:spLocks noGrp="1" noChangeArrowheads="1"/>
          </p:cNvSpPr>
          <p:nvPr>
            <p:ph type="sldNum" sz="quarter" idx="12"/>
          </p:nvPr>
        </p:nvSpPr>
        <p:spPr>
          <a:ln/>
        </p:spPr>
        <p:txBody>
          <a:bodyPr/>
          <a:lstStyle>
            <a:lvl1pPr>
              <a:defRPr/>
            </a:lvl1pPr>
          </a:lstStyle>
          <a:p>
            <a:pPr>
              <a:defRPr/>
            </a:pPr>
            <a:fld id="{17C101FC-DFD7-4330-B0B6-61AA092CB7C0}" type="slidenum">
              <a:rPr lang="en-GB" altLang="en-US"/>
              <a:pPr>
                <a:defRPr/>
              </a:pPr>
              <a:t>‹#›</a:t>
            </a:fld>
            <a:endParaRPr lang="en-GB" altLang="en-US"/>
          </a:p>
        </p:txBody>
      </p:sp>
    </p:spTree>
    <p:extLst>
      <p:ext uri="{BB962C8B-B14F-4D97-AF65-F5344CB8AC3E}">
        <p14:creationId xmlns:p14="http://schemas.microsoft.com/office/powerpoint/2010/main" val="306334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092773C8-2F55-D5F8-99FB-283CB09FC26D}"/>
              </a:ext>
            </a:extLst>
          </p:cNvPr>
          <p:cNvSpPr>
            <a:spLocks noChangeArrowheads="1"/>
          </p:cNvSpPr>
          <p:nvPr/>
        </p:nvSpPr>
        <p:spPr bwMode="auto">
          <a:xfrm>
            <a:off x="-105833" y="0"/>
            <a:ext cx="12297833" cy="3810000"/>
          </a:xfrm>
          <a:prstGeom prst="rect">
            <a:avLst/>
          </a:prstGeom>
          <a:solidFill>
            <a:schemeClr val="bg1"/>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sp>
        <p:nvSpPr>
          <p:cNvPr id="1027" name="Rectangle 9">
            <a:extLst>
              <a:ext uri="{FF2B5EF4-FFF2-40B4-BE49-F238E27FC236}">
                <a16:creationId xmlns:a16="http://schemas.microsoft.com/office/drawing/2014/main" id="{D82407E8-66EF-B725-2EE9-FB09AB7D6AC7}"/>
              </a:ext>
            </a:extLst>
          </p:cNvPr>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1028" name="Rectangle 2">
            <a:extLst>
              <a:ext uri="{FF2B5EF4-FFF2-40B4-BE49-F238E27FC236}">
                <a16:creationId xmlns:a16="http://schemas.microsoft.com/office/drawing/2014/main" id="{3E79B9D5-E0A7-FBA2-CE16-B0F764214D47}"/>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9" name="Rectangle 3">
            <a:extLst>
              <a:ext uri="{FF2B5EF4-FFF2-40B4-BE49-F238E27FC236}">
                <a16:creationId xmlns:a16="http://schemas.microsoft.com/office/drawing/2014/main" id="{548A6137-E6E2-1CF3-534F-298ACBE8039C}"/>
              </a:ext>
            </a:extLst>
          </p:cNvPr>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17F408B2-E40C-23D1-CCE6-1382030095D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3" name="Rectangle 5">
            <a:extLst>
              <a:ext uri="{FF2B5EF4-FFF2-40B4-BE49-F238E27FC236}">
                <a16:creationId xmlns:a16="http://schemas.microsoft.com/office/drawing/2014/main" id="{76603AF6-169C-80A6-D127-049332561BA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030" name="Rectangle 6">
            <a:extLst>
              <a:ext uri="{FF2B5EF4-FFF2-40B4-BE49-F238E27FC236}">
                <a16:creationId xmlns:a16="http://schemas.microsoft.com/office/drawing/2014/main" id="{003A833D-ECED-CD3F-BEBC-6319B86CE29D}"/>
              </a:ext>
            </a:extLst>
          </p:cNvPr>
          <p:cNvSpPr>
            <a:spLocks noGrp="1" noChangeArrowheads="1"/>
          </p:cNvSpPr>
          <p:nvPr>
            <p:ph type="sldNum" sz="quarter" idx="4"/>
          </p:nvPr>
        </p:nvSpPr>
        <p:spPr bwMode="auto">
          <a:xfrm>
            <a:off x="9169400" y="6308725"/>
            <a:ext cx="2540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solidFill>
                  <a:schemeClr val="tx1"/>
                </a:solidFill>
              </a:defRPr>
            </a:lvl1pPr>
          </a:lstStyle>
          <a:p>
            <a:pPr>
              <a:defRPr/>
            </a:pPr>
            <a:fld id="{A2F2CD65-777C-4314-9925-530B08A41F95}" type="slidenum">
              <a:rPr lang="en-GB" altLang="en-US"/>
              <a:pPr>
                <a:defRPr/>
              </a:pPr>
              <a:t>‹#›</a:t>
            </a:fld>
            <a:endParaRPr lang="en-GB" altLang="en-US"/>
          </a:p>
        </p:txBody>
      </p:sp>
      <p:pic>
        <p:nvPicPr>
          <p:cNvPr id="1033" name="Picture 7" descr="marine_blue _logo">
            <a:extLst>
              <a:ext uri="{FF2B5EF4-FFF2-40B4-BE49-F238E27FC236}">
                <a16:creationId xmlns:a16="http://schemas.microsoft.com/office/drawing/2014/main" id="{45B5DF41-C2FE-1896-130A-AAD3BFA14D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41" r:id="rId1"/>
    <p:sldLayoutId id="2147487002" r:id="rId2"/>
    <p:sldLayoutId id="2147487003" r:id="rId3"/>
    <p:sldLayoutId id="2147487004" r:id="rId4"/>
    <p:sldLayoutId id="2147487005" r:id="rId5"/>
    <p:sldLayoutId id="2147487006" r:id="rId6"/>
    <p:sldLayoutId id="2147487007" r:id="rId7"/>
    <p:sldLayoutId id="2147487008" r:id="rId8"/>
    <p:sldLayoutId id="2147487009" r:id="rId9"/>
    <p:sldLayoutId id="2147487010" r:id="rId10"/>
    <p:sldLayoutId id="2147487011" r:id="rId11"/>
    <p:sldLayoutId id="2147487012" r:id="rId12"/>
    <p:sldLayoutId id="2147487013" r:id="rId13"/>
    <p:sldLayoutId id="2147487043" r:id="rId14"/>
  </p:sldLayoutIdLst>
  <p:transition spd="slow" advClick="0" advTm="10000"/>
  <p:hf hdr="0" ftr="0" dt="0"/>
  <p:txStyles>
    <p:titleStyle>
      <a:lvl1pPr algn="l" rtl="0" eaLnBrk="0" fontAlgn="base" hangingPunct="0">
        <a:spcBef>
          <a:spcPct val="0"/>
        </a:spcBef>
        <a:spcAft>
          <a:spcPct val="0"/>
        </a:spcAft>
        <a:defRPr sz="35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5pPr>
      <a:lvl6pPr marL="4572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6pPr>
      <a:lvl7pPr marL="9144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7pPr>
      <a:lvl8pPr marL="13716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8pPr>
      <a:lvl9pPr marL="18288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S PGothic" charset="0"/>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cs typeface="MS PGothic" charset="0"/>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B5DDE40-BBFD-5EB4-D905-86E440E2878D}"/>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4EE8C26E-9EFB-6285-B9F3-27044FFE67A2}"/>
              </a:ext>
            </a:extLst>
          </p:cNvPr>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8" name="Rectangle 4">
            <a:extLst>
              <a:ext uri="{FF2B5EF4-FFF2-40B4-BE49-F238E27FC236}">
                <a16:creationId xmlns:a16="http://schemas.microsoft.com/office/drawing/2014/main" id="{7B03E1A2-7C84-E199-16BD-916D4BE34E4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1269" name="Rectangle 5">
            <a:extLst>
              <a:ext uri="{FF2B5EF4-FFF2-40B4-BE49-F238E27FC236}">
                <a16:creationId xmlns:a16="http://schemas.microsoft.com/office/drawing/2014/main" id="{D7AE88A3-304C-040A-D8CE-BA7C273B8DB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1270" name="Rectangle 6">
            <a:extLst>
              <a:ext uri="{FF2B5EF4-FFF2-40B4-BE49-F238E27FC236}">
                <a16:creationId xmlns:a16="http://schemas.microsoft.com/office/drawing/2014/main" id="{AEBAFE9A-1A67-3A00-CAC8-3302293F82E1}"/>
              </a:ext>
            </a:extLst>
          </p:cNvPr>
          <p:cNvSpPr>
            <a:spLocks noGrp="1" noChangeArrowheads="1"/>
          </p:cNvSpPr>
          <p:nvPr>
            <p:ph type="sldNum" sz="quarter" idx="4"/>
          </p:nvPr>
        </p:nvSpPr>
        <p:spPr bwMode="auto">
          <a:xfrm>
            <a:off x="8856133" y="6308725"/>
            <a:ext cx="28448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solidFill>
                  <a:schemeClr val="tx1"/>
                </a:solidFill>
              </a:defRPr>
            </a:lvl1pPr>
          </a:lstStyle>
          <a:p>
            <a:pPr>
              <a:defRPr/>
            </a:pPr>
            <a:fld id="{84405168-B035-41AF-81F4-32E7E6E83D2E}" type="slidenum">
              <a:rPr lang="en-GB" altLang="en-US"/>
              <a:pPr>
                <a:defRPr/>
              </a:pPr>
              <a:t>‹#›</a:t>
            </a:fld>
            <a:endParaRPr lang="en-GB" altLang="en-US"/>
          </a:p>
        </p:txBody>
      </p:sp>
      <p:pic>
        <p:nvPicPr>
          <p:cNvPr id="2055" name="Picture 7" descr="marine_blue _logo">
            <a:extLst>
              <a:ext uri="{FF2B5EF4-FFF2-40B4-BE49-F238E27FC236}">
                <a16:creationId xmlns:a16="http://schemas.microsoft.com/office/drawing/2014/main" id="{43FB5CCC-4471-998E-905B-6FA7A7F4BB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42" r:id="rId1"/>
    <p:sldLayoutId id="2147487014" r:id="rId2"/>
    <p:sldLayoutId id="2147487015" r:id="rId3"/>
    <p:sldLayoutId id="2147487016" r:id="rId4"/>
    <p:sldLayoutId id="2147487017" r:id="rId5"/>
    <p:sldLayoutId id="2147487018" r:id="rId6"/>
    <p:sldLayoutId id="2147487019" r:id="rId7"/>
    <p:sldLayoutId id="2147487020" r:id="rId8"/>
    <p:sldLayoutId id="2147487021" r:id="rId9"/>
    <p:sldLayoutId id="2147487022" r:id="rId10"/>
    <p:sldLayoutId id="2147487023" r:id="rId11"/>
  </p:sldLayoutIdLst>
  <p:transition spd="slow" advClick="0" advTm="10000"/>
  <p:hf hdr="0" ftr="0" dt="0"/>
  <p:txStyles>
    <p:titleStyle>
      <a:lvl1pPr algn="l" rtl="0" eaLnBrk="0" fontAlgn="base" hangingPunct="0">
        <a:spcBef>
          <a:spcPct val="0"/>
        </a:spcBef>
        <a:spcAft>
          <a:spcPct val="0"/>
        </a:spcAft>
        <a:defRPr sz="35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22426B3-0B49-AE3E-C8F8-FBBB18FFCB3B}"/>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C19651F3-7C92-EAFD-0ACC-DEAF1B42CE0A}"/>
              </a:ext>
            </a:extLst>
          </p:cNvPr>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5236" name="Rectangle 4">
            <a:extLst>
              <a:ext uri="{FF2B5EF4-FFF2-40B4-BE49-F238E27FC236}">
                <a16:creationId xmlns:a16="http://schemas.microsoft.com/office/drawing/2014/main" id="{F65F0DE2-BB31-9DC7-817E-698AFA97728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95237" name="Rectangle 5">
            <a:extLst>
              <a:ext uri="{FF2B5EF4-FFF2-40B4-BE49-F238E27FC236}">
                <a16:creationId xmlns:a16="http://schemas.microsoft.com/office/drawing/2014/main" id="{F5293422-D13B-9E7C-0F61-F4BADE189AA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024" r:id="rId1"/>
    <p:sldLayoutId id="2147487025" r:id="rId2"/>
    <p:sldLayoutId id="2147487026" r:id="rId3"/>
    <p:sldLayoutId id="2147487027" r:id="rId4"/>
    <p:sldLayoutId id="2147487028" r:id="rId5"/>
    <p:sldLayoutId id="2147487029" r:id="rId6"/>
    <p:sldLayoutId id="2147487030" r:id="rId7"/>
    <p:sldLayoutId id="2147487031" r:id="rId8"/>
    <p:sldLayoutId id="2147487032" r:id="rId9"/>
    <p:sldLayoutId id="2147487033" r:id="rId10"/>
    <p:sldLayoutId id="2147487034" r:id="rId11"/>
  </p:sldLayoutIdLst>
  <p:transition spd="slow" advClick="0" advTm="10000"/>
  <p:txStyles>
    <p:titleStyle>
      <a:lvl1pPr algn="l" rtl="0" eaLnBrk="0" fontAlgn="base" hangingPunct="0">
        <a:spcBef>
          <a:spcPct val="0"/>
        </a:spcBef>
        <a:spcAft>
          <a:spcPct val="0"/>
        </a:spcAft>
        <a:defRPr sz="35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Worsley@soto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nihr.ac.uk/explore-nihr/academy-programmes/hee-nihr-integrated-clinical-academic-programme.htm"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google.co.uk/url?sa=i&amp;rct=j&amp;q=eeyore%2Bthis%2Bwriting%2Bbusiness&amp;source=images&amp;cd&amp;cad=rja&amp;docid=VsoHxbv52m4xmM&amp;tbnid=og2ZwS5NWe1NbM%3A&amp;ved=0CAUQjRw&amp;url=http%3A//writing.wikinut.com/img/27plon0hcibfceyc/Even-Eeyore-had-to-write-sometimes&amp;ei=KpomUantDe-20QXFxIEI&amp;bvm=bv.42661473%2Cd.d2k&amp;psig=AFQjCNGVkeLniIgWErwLCR_Y5g6Im283XA&amp;ust=1361570721086051"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google.co.uk/url?sa=i&amp;rct=j&amp;q=academic%2Bwriting%2Bcartoon&amp;source=images&amp;cd&amp;cad=rja&amp;docid=8Gy3eOT9InOAmM&amp;tbnid=O7DlEXnqXqj44M%3A&amp;ved=0CAUQjRw&amp;url=http%3A//deborahstearns.blogspot.com/2012/01/writing-is-life.html&amp;ei=P5cmUbSsDfSk0AXcwoHoBA&amp;bvm=bv.42661473%2Cd.d2k&amp;psig=AFQjCNFMiZ3WroA04J5kWM2T9bRlMSbdrw&amp;ust=1361569970818080"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caricatures-ireland.com/blo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quator-network.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showcase/9710034"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s://www.academy.solent.nhs.uk/improvement" TargetMode="External"/><Relationship Id="rId2" Type="http://schemas.openxmlformats.org/officeDocument/2006/relationships/hyperlink" Target="https://www.soar-southampton.org/"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hampshirehospitals.nhs.uk/our-services/az-departments-and-specialties/research-department" TargetMode="External"/><Relationship Id="rId4" Type="http://schemas.openxmlformats.org/officeDocument/2006/relationships/hyperlink" Target="https://www.southernhealth.nhs.uk/about-us/trust/quality-improv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google.co.uk/url?sa=i&amp;rct=j&amp;q=crossroads&amp;source=images&amp;cd&amp;cad=rja&amp;docid=WhctGOSqWZLLNM&amp;tbnid=L6xlIjfS0c2tkM%3A&amp;ved=0CAUQjRw&amp;url=http%3A//www.teacherspocketbooks.co.uk/cartoons.asp%3FCID%3Dteachers%2C%20teachers&amp;PGE=teachers%2Cteachers&amp;ei=aVDsUY6rOsWa0AWljYGgDg&amp;bvm=bv.49478099%2Cd.d2k&amp;psig=AFQjCNGgBg-mKbWGKIUz1rI_LAF5hcNreA&amp;ust=1374527885433988"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cahpr.csp.org.uk/regional-hubs-contacts"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ihr.ac.uk/about-us/how-we-are-managed/our-structure/research/"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s://www.rds-sc.nihr.ac.uk/" TargetMode="External"/><Relationship Id="rId2" Type="http://schemas.openxmlformats.org/officeDocument/2006/relationships/hyperlink" Target="https://www.rds-sc.nihr.ac.uk/request-support/"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s://wessexahsn.org.uk/about-u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3.jpeg"/><Relationship Id="rId4" Type="http://schemas.openxmlformats.org/officeDocument/2006/relationships/hyperlink" Target="mailto:enquiriesahsn@wessexahsn.ne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diagramColors" Target="../diagrams/colors2.xml"/><Relationship Id="rId3" Type="http://schemas.openxmlformats.org/officeDocument/2006/relationships/image" Target="../media/image47.png"/><Relationship Id="rId21" Type="http://schemas.openxmlformats.org/officeDocument/2006/relationships/image" Target="../media/image59.jpeg"/><Relationship Id="rId7" Type="http://schemas.openxmlformats.org/officeDocument/2006/relationships/diagramLayout" Target="../diagrams/layout1.xml"/><Relationship Id="rId12" Type="http://schemas.openxmlformats.org/officeDocument/2006/relationships/image" Target="../media/image50.jpeg"/><Relationship Id="rId17" Type="http://schemas.openxmlformats.org/officeDocument/2006/relationships/image" Target="../media/image55.jpeg"/><Relationship Id="rId25" Type="http://schemas.openxmlformats.org/officeDocument/2006/relationships/diagramQuickStyle" Target="../diagrams/quickStyle2.xml"/><Relationship Id="rId2" Type="http://schemas.openxmlformats.org/officeDocument/2006/relationships/notesSlide" Target="../notesSlides/notesSlide4.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49.png"/><Relationship Id="rId24" Type="http://schemas.openxmlformats.org/officeDocument/2006/relationships/diagramLayout" Target="../diagrams/layout2.xml"/><Relationship Id="rId5" Type="http://schemas.openxmlformats.org/officeDocument/2006/relationships/image" Target="../media/image46.emf"/><Relationship Id="rId15" Type="http://schemas.openxmlformats.org/officeDocument/2006/relationships/image" Target="../media/image53.png"/><Relationship Id="rId23" Type="http://schemas.openxmlformats.org/officeDocument/2006/relationships/diagramData" Target="../diagrams/data2.xml"/><Relationship Id="rId28" Type="http://schemas.openxmlformats.org/officeDocument/2006/relationships/image" Target="../media/image61.png"/><Relationship Id="rId10" Type="http://schemas.microsoft.com/office/2007/relationships/diagramDrawing" Target="../diagrams/drawing1.xml"/><Relationship Id="rId19" Type="http://schemas.openxmlformats.org/officeDocument/2006/relationships/image" Target="../media/image57.jpeg"/><Relationship Id="rId4" Type="http://schemas.openxmlformats.org/officeDocument/2006/relationships/image" Target="../media/image48.svg"/><Relationship Id="rId9" Type="http://schemas.openxmlformats.org/officeDocument/2006/relationships/diagramColors" Target="../diagrams/colors1.xml"/><Relationship Id="rId14" Type="http://schemas.openxmlformats.org/officeDocument/2006/relationships/image" Target="../media/image52.jpeg"/><Relationship Id="rId22" Type="http://schemas.openxmlformats.org/officeDocument/2006/relationships/image" Target="../media/image60.png"/><Relationship Id="rId27" Type="http://schemas.microsoft.com/office/2007/relationships/diagramDrawing" Target="../diagrams/drawin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outlook.soton.ac.uk/owa/redir.aspx?C=mNmK_7BKd8wXKKf5SFdg5uikDcdY7TCUtNn5lAdxVAbDeBjM0v3UCA..&amp;URL=http%3A//www.hee.nhs.uk/wes"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a:extLst>
              <a:ext uri="{FF2B5EF4-FFF2-40B4-BE49-F238E27FC236}">
                <a16:creationId xmlns:a16="http://schemas.microsoft.com/office/drawing/2014/main" id="{27C458CA-8D83-0714-153F-869E790A9FC9}"/>
              </a:ext>
            </a:extLst>
          </p:cNvPr>
          <p:cNvSpPr>
            <a:spLocks noChangeArrowheads="1"/>
          </p:cNvSpPr>
          <p:nvPr/>
        </p:nvSpPr>
        <p:spPr bwMode="auto">
          <a:xfrm>
            <a:off x="7464425" y="1038226"/>
            <a:ext cx="2808288" cy="323165"/>
          </a:xfrm>
          <a:prstGeom prst="rect">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algn="ctr">
              <a:spcAft>
                <a:spcPct val="0"/>
              </a:spcAft>
              <a:buFontTx/>
              <a:buNone/>
            </a:pPr>
            <a:endParaRPr lang="en-US" altLang="en-US" sz="180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39324CA4-4939-4BE3-89DC-C33A875A9A4A}"/>
              </a:ext>
            </a:extLst>
          </p:cNvPr>
          <p:cNvSpPr txBox="1"/>
          <p:nvPr/>
        </p:nvSpPr>
        <p:spPr>
          <a:xfrm>
            <a:off x="407368" y="2132856"/>
            <a:ext cx="10585176" cy="4247317"/>
          </a:xfrm>
          <a:prstGeom prst="rect">
            <a:avLst/>
          </a:prstGeom>
          <a:noFill/>
        </p:spPr>
        <p:txBody>
          <a:bodyPr wrap="square">
            <a:spAutoFit/>
          </a:bodyPr>
          <a:lstStyle/>
          <a:p>
            <a:pPr algn="ctr" eaLnBrk="1" hangingPunct="1">
              <a:defRPr/>
            </a:pPr>
            <a:r>
              <a:rPr lang="en-GB" altLang="en-US" sz="3600" dirty="0"/>
              <a:t>Getting Involved in Research</a:t>
            </a:r>
          </a:p>
          <a:p>
            <a:pPr algn="ctr" eaLnBrk="1" hangingPunct="1">
              <a:defRPr/>
            </a:pPr>
            <a:endParaRPr lang="en-GB" altLang="en-US" sz="3600" dirty="0"/>
          </a:p>
          <a:p>
            <a:pPr algn="ctr" eaLnBrk="1" hangingPunct="1">
              <a:defRPr/>
            </a:pPr>
            <a:r>
              <a:rPr lang="en-GB" altLang="en-US" sz="3600" dirty="0"/>
              <a:t>Dr Peter Worsley et al. </a:t>
            </a:r>
          </a:p>
          <a:p>
            <a:pPr algn="ctr" eaLnBrk="1" hangingPunct="1">
              <a:defRPr/>
            </a:pPr>
            <a:r>
              <a:rPr lang="en-GB" altLang="en-US" sz="3600" dirty="0"/>
              <a:t>Clinical Academic Facility, School of Health Sciences</a:t>
            </a:r>
          </a:p>
          <a:p>
            <a:pPr algn="ctr" eaLnBrk="1" hangingPunct="1">
              <a:defRPr/>
            </a:pPr>
            <a:r>
              <a:rPr lang="en-GB" altLang="en-US" sz="3600" dirty="0">
                <a:solidFill>
                  <a:schemeClr val="tx2">
                    <a:lumMod val="50000"/>
                    <a:lumOff val="50000"/>
                  </a:schemeClr>
                </a:solidFill>
                <a:hlinkClick r:id="rId3">
                  <a:extLst>
                    <a:ext uri="{A12FA001-AC4F-418D-AE19-62706E023703}">
                      <ahyp:hlinkClr xmlns:ahyp="http://schemas.microsoft.com/office/drawing/2018/hyperlinkcolor" val="tx"/>
                    </a:ext>
                  </a:extLst>
                </a:hlinkClick>
              </a:rPr>
              <a:t>P.R.Worsley@soton.ac.uk</a:t>
            </a:r>
            <a:r>
              <a:rPr lang="en-GB" altLang="en-US" sz="3600" dirty="0">
                <a:solidFill>
                  <a:schemeClr val="tx2">
                    <a:lumMod val="50000"/>
                    <a:lumOff val="50000"/>
                  </a:schemeClr>
                </a:solidFill>
              </a:rPr>
              <a:t> 	</a:t>
            </a:r>
          </a:p>
          <a:p>
            <a:pPr algn="ctr" eaLnBrk="1" hangingPunct="1">
              <a:defRPr/>
            </a:pPr>
            <a:endParaRPr lang="en-GB" sz="3600" dirty="0">
              <a:solidFill>
                <a:schemeClr val="tx2">
                  <a:lumMod val="50000"/>
                  <a:lumOff val="50000"/>
                </a:schemeClr>
              </a:solidFill>
              <a:latin typeface="+mj-lt"/>
              <a:ea typeface="ＭＳ Ｐゴシック"/>
              <a:cs typeface="ＭＳ Ｐゴシック"/>
            </a:endParaRPr>
          </a:p>
          <a:p>
            <a:pPr algn="ctr" eaLnBrk="1" hangingPunct="1">
              <a:defRPr/>
            </a:pPr>
            <a:r>
              <a:rPr lang="en-GB" sz="1800" dirty="0">
                <a:effectLst/>
                <a:latin typeface="Calibri" panose="020F0502020204030204" pitchFamily="34" charset="0"/>
                <a:ea typeface="Calibri" panose="020F0502020204030204" pitchFamily="34" charset="0"/>
              </a:rPr>
              <a:t>CSP South Central &amp; Wessex AHSN joint event 2023 </a:t>
            </a:r>
            <a:endParaRPr lang="en-GB" sz="3600" dirty="0">
              <a:solidFill>
                <a:schemeClr val="tx2">
                  <a:lumMod val="50000"/>
                  <a:lumOff val="50000"/>
                </a:schemeClr>
              </a:solidFill>
              <a:latin typeface="+mj-lt"/>
              <a:ea typeface="ＭＳ Ｐゴシック"/>
              <a:cs typeface="ＭＳ Ｐゴシック"/>
            </a:endParaRPr>
          </a:p>
        </p:txBody>
      </p:sp>
      <p:pic>
        <p:nvPicPr>
          <p:cNvPr id="3" name="Picture 2" descr="Review of CAHPR | Council for Allied Health Professions Research">
            <a:extLst>
              <a:ext uri="{FF2B5EF4-FFF2-40B4-BE49-F238E27FC236}">
                <a16:creationId xmlns:a16="http://schemas.microsoft.com/office/drawing/2014/main" id="{A1FE170C-9335-F7A2-2EFB-0FB636282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4206" y="662797"/>
            <a:ext cx="8271509" cy="5575300"/>
            <a:chOff x="530205" y="662797"/>
            <a:chExt cx="8271509" cy="5575300"/>
          </a:xfrm>
        </p:grpSpPr>
        <p:pic>
          <p:nvPicPr>
            <p:cNvPr id="3" name="object 3"/>
            <p:cNvPicPr/>
            <p:nvPr/>
          </p:nvPicPr>
          <p:blipFill>
            <a:blip r:embed="rId2" cstate="print"/>
            <a:stretch>
              <a:fillRect/>
            </a:stretch>
          </p:blipFill>
          <p:spPr>
            <a:xfrm>
              <a:off x="7452360" y="3212592"/>
              <a:ext cx="1348740" cy="3025139"/>
            </a:xfrm>
            <a:prstGeom prst="rect">
              <a:avLst/>
            </a:prstGeom>
          </p:spPr>
        </p:pic>
        <p:pic>
          <p:nvPicPr>
            <p:cNvPr id="4" name="object 4"/>
            <p:cNvPicPr/>
            <p:nvPr/>
          </p:nvPicPr>
          <p:blipFill>
            <a:blip r:embed="rId3" cstate="print"/>
            <a:stretch>
              <a:fillRect/>
            </a:stretch>
          </p:blipFill>
          <p:spPr>
            <a:xfrm>
              <a:off x="530205" y="662797"/>
              <a:ext cx="7348874" cy="2947159"/>
            </a:xfrm>
            <a:prstGeom prst="rect">
              <a:avLst/>
            </a:prstGeom>
          </p:spPr>
        </p:pic>
      </p:grpSp>
      <p:sp>
        <p:nvSpPr>
          <p:cNvPr id="5" name="object 5"/>
          <p:cNvSpPr txBox="1">
            <a:spLocks noGrp="1"/>
          </p:cNvSpPr>
          <p:nvPr>
            <p:ph type="title"/>
          </p:nvPr>
        </p:nvSpPr>
        <p:spPr>
          <a:xfrm>
            <a:off x="3582671" y="1726185"/>
            <a:ext cx="4666615" cy="1123315"/>
          </a:xfrm>
          <a:prstGeom prst="rect">
            <a:avLst/>
          </a:prstGeom>
        </p:spPr>
        <p:txBody>
          <a:bodyPr vert="horz" wrap="square" lIns="0" tIns="12700" rIns="0" bIns="0" numCol="1" rtlCol="0" anchor="t" anchorCtr="0" compatLnSpc="1">
            <a:prstTxWarp prst="textNoShape">
              <a:avLst/>
            </a:prstTxWarp>
            <a:spAutoFit/>
          </a:bodyPr>
          <a:lstStyle/>
          <a:p>
            <a:pPr marL="12700" marR="5080">
              <a:spcBef>
                <a:spcPts val="100"/>
              </a:spcBef>
            </a:pPr>
            <a:r>
              <a:rPr sz="2400" dirty="0">
                <a:solidFill>
                  <a:srgbClr val="091A90"/>
                </a:solidFill>
                <a:latin typeface="Arial"/>
                <a:cs typeface="Arial"/>
              </a:rPr>
              <a:t>I</a:t>
            </a:r>
            <a:r>
              <a:rPr sz="2400" spc="-25" dirty="0">
                <a:solidFill>
                  <a:srgbClr val="091A90"/>
                </a:solidFill>
                <a:latin typeface="Arial"/>
                <a:cs typeface="Arial"/>
              </a:rPr>
              <a:t> </a:t>
            </a:r>
            <a:r>
              <a:rPr sz="2400" dirty="0">
                <a:solidFill>
                  <a:srgbClr val="091A90"/>
                </a:solidFill>
                <a:latin typeface="Arial"/>
                <a:cs typeface="Arial"/>
              </a:rPr>
              <a:t>want</a:t>
            </a:r>
            <a:r>
              <a:rPr sz="2400" spc="5" dirty="0">
                <a:solidFill>
                  <a:srgbClr val="091A90"/>
                </a:solidFill>
                <a:latin typeface="Arial"/>
                <a:cs typeface="Arial"/>
              </a:rPr>
              <a:t> </a:t>
            </a:r>
            <a:r>
              <a:rPr sz="2400" dirty="0">
                <a:solidFill>
                  <a:srgbClr val="091A90"/>
                </a:solidFill>
                <a:latin typeface="Arial"/>
                <a:cs typeface="Arial"/>
              </a:rPr>
              <a:t>to</a:t>
            </a:r>
            <a:r>
              <a:rPr sz="2400" spc="-30" dirty="0">
                <a:solidFill>
                  <a:srgbClr val="091A90"/>
                </a:solidFill>
                <a:latin typeface="Arial"/>
                <a:cs typeface="Arial"/>
              </a:rPr>
              <a:t> </a:t>
            </a:r>
            <a:r>
              <a:rPr sz="2400" dirty="0">
                <a:solidFill>
                  <a:srgbClr val="091A90"/>
                </a:solidFill>
                <a:latin typeface="Arial"/>
                <a:cs typeface="Arial"/>
              </a:rPr>
              <a:t>do</a:t>
            </a:r>
            <a:r>
              <a:rPr sz="2400" spc="-5" dirty="0">
                <a:solidFill>
                  <a:srgbClr val="091A90"/>
                </a:solidFill>
                <a:latin typeface="Arial"/>
                <a:cs typeface="Arial"/>
              </a:rPr>
              <a:t> </a:t>
            </a:r>
            <a:r>
              <a:rPr sz="2400" dirty="0">
                <a:solidFill>
                  <a:srgbClr val="091A90"/>
                </a:solidFill>
                <a:latin typeface="Arial"/>
                <a:cs typeface="Arial"/>
              </a:rPr>
              <a:t>a</a:t>
            </a:r>
            <a:r>
              <a:rPr sz="2400" spc="-20" dirty="0">
                <a:solidFill>
                  <a:srgbClr val="091A90"/>
                </a:solidFill>
                <a:latin typeface="Arial"/>
                <a:cs typeface="Arial"/>
              </a:rPr>
              <a:t> </a:t>
            </a:r>
            <a:r>
              <a:rPr sz="2400" dirty="0">
                <a:solidFill>
                  <a:srgbClr val="091A90"/>
                </a:solidFill>
                <a:latin typeface="Arial"/>
                <a:cs typeface="Arial"/>
              </a:rPr>
              <a:t>higher</a:t>
            </a:r>
            <a:r>
              <a:rPr sz="2400" spc="20" dirty="0">
                <a:solidFill>
                  <a:srgbClr val="091A90"/>
                </a:solidFill>
                <a:latin typeface="Arial"/>
                <a:cs typeface="Arial"/>
              </a:rPr>
              <a:t> </a:t>
            </a:r>
            <a:r>
              <a:rPr sz="2400" spc="-10" dirty="0">
                <a:solidFill>
                  <a:srgbClr val="091A90"/>
                </a:solidFill>
                <a:latin typeface="Arial"/>
                <a:cs typeface="Arial"/>
              </a:rPr>
              <a:t>degree. </a:t>
            </a:r>
            <a:r>
              <a:rPr sz="2400" dirty="0">
                <a:solidFill>
                  <a:srgbClr val="091A90"/>
                </a:solidFill>
                <a:latin typeface="Arial"/>
                <a:cs typeface="Arial"/>
              </a:rPr>
              <a:t>Should I</a:t>
            </a:r>
            <a:r>
              <a:rPr sz="2400" spc="-10" dirty="0">
                <a:solidFill>
                  <a:srgbClr val="091A90"/>
                </a:solidFill>
                <a:latin typeface="Arial"/>
                <a:cs typeface="Arial"/>
              </a:rPr>
              <a:t> </a:t>
            </a:r>
            <a:r>
              <a:rPr sz="2400" dirty="0">
                <a:solidFill>
                  <a:srgbClr val="091A90"/>
                </a:solidFill>
                <a:latin typeface="Arial"/>
                <a:cs typeface="Arial"/>
              </a:rPr>
              <a:t>do</a:t>
            </a:r>
            <a:r>
              <a:rPr sz="2400" spc="-15" dirty="0">
                <a:solidFill>
                  <a:srgbClr val="091A90"/>
                </a:solidFill>
                <a:latin typeface="Arial"/>
                <a:cs typeface="Arial"/>
              </a:rPr>
              <a:t> </a:t>
            </a:r>
            <a:r>
              <a:rPr sz="2400" dirty="0">
                <a:solidFill>
                  <a:srgbClr val="091A90"/>
                </a:solidFill>
                <a:latin typeface="Arial"/>
                <a:cs typeface="Arial"/>
              </a:rPr>
              <a:t>an MSc,</a:t>
            </a:r>
            <a:r>
              <a:rPr sz="2400" spc="-25" dirty="0">
                <a:solidFill>
                  <a:srgbClr val="091A90"/>
                </a:solidFill>
                <a:latin typeface="Arial"/>
                <a:cs typeface="Arial"/>
              </a:rPr>
              <a:t> </a:t>
            </a:r>
            <a:r>
              <a:rPr sz="2400" dirty="0">
                <a:solidFill>
                  <a:srgbClr val="091A90"/>
                </a:solidFill>
                <a:latin typeface="Arial"/>
                <a:cs typeface="Arial"/>
              </a:rPr>
              <a:t>MRes,</a:t>
            </a:r>
            <a:r>
              <a:rPr sz="2400" spc="5" dirty="0">
                <a:solidFill>
                  <a:srgbClr val="091A90"/>
                </a:solidFill>
                <a:latin typeface="Arial"/>
                <a:cs typeface="Arial"/>
              </a:rPr>
              <a:t> </a:t>
            </a:r>
            <a:r>
              <a:rPr sz="2400" spc="-10" dirty="0">
                <a:solidFill>
                  <a:srgbClr val="091A90"/>
                </a:solidFill>
                <a:latin typeface="Arial"/>
                <a:cs typeface="Arial"/>
              </a:rPr>
              <a:t>MPhil, </a:t>
            </a:r>
            <a:r>
              <a:rPr sz="2400" dirty="0">
                <a:solidFill>
                  <a:srgbClr val="091A90"/>
                </a:solidFill>
                <a:latin typeface="Arial"/>
                <a:cs typeface="Arial"/>
              </a:rPr>
              <a:t>DClin</a:t>
            </a:r>
            <a:r>
              <a:rPr sz="2400" spc="20" dirty="0">
                <a:solidFill>
                  <a:srgbClr val="091A90"/>
                </a:solidFill>
                <a:latin typeface="Arial"/>
                <a:cs typeface="Arial"/>
              </a:rPr>
              <a:t> </a:t>
            </a:r>
            <a:r>
              <a:rPr sz="2400" dirty="0">
                <a:solidFill>
                  <a:srgbClr val="091A90"/>
                </a:solidFill>
                <a:latin typeface="Arial"/>
                <a:cs typeface="Arial"/>
              </a:rPr>
              <a:t>P</a:t>
            </a:r>
            <a:r>
              <a:rPr sz="2400" spc="-65" dirty="0">
                <a:solidFill>
                  <a:srgbClr val="091A90"/>
                </a:solidFill>
                <a:latin typeface="Arial"/>
                <a:cs typeface="Arial"/>
              </a:rPr>
              <a:t> </a:t>
            </a:r>
            <a:r>
              <a:rPr sz="2400" dirty="0">
                <a:solidFill>
                  <a:srgbClr val="091A90"/>
                </a:solidFill>
                <a:latin typeface="Arial"/>
                <a:cs typeface="Arial"/>
              </a:rPr>
              <a:t>or</a:t>
            </a:r>
            <a:r>
              <a:rPr sz="2400" spc="-10" dirty="0">
                <a:solidFill>
                  <a:srgbClr val="091A90"/>
                </a:solidFill>
                <a:latin typeface="Arial"/>
                <a:cs typeface="Arial"/>
              </a:rPr>
              <a:t> </a:t>
            </a:r>
            <a:r>
              <a:rPr sz="2400" spc="-20" dirty="0">
                <a:solidFill>
                  <a:srgbClr val="091A90"/>
                </a:solidFill>
                <a:latin typeface="Arial"/>
                <a:cs typeface="Arial"/>
              </a:rPr>
              <a:t>PhD?</a:t>
            </a:r>
            <a:endParaRPr sz="2400">
              <a:latin typeface="Arial"/>
              <a:cs typeface="Arial"/>
            </a:endParaRPr>
          </a:p>
        </p:txBody>
      </p:sp>
      <p:pic>
        <p:nvPicPr>
          <p:cNvPr id="6" name="Picture 2" descr="Review of CAHPR | Council for Allied Health Professions Research">
            <a:extLst>
              <a:ext uri="{FF2B5EF4-FFF2-40B4-BE49-F238E27FC236}">
                <a16:creationId xmlns:a16="http://schemas.microsoft.com/office/drawing/2014/main" id="{BDDB75E2-A52F-2804-62C3-DC47F31FC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9456" y="599149"/>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Routes</a:t>
            </a:r>
            <a:r>
              <a:rPr spc="-65" dirty="0"/>
              <a:t> </a:t>
            </a:r>
            <a:r>
              <a:rPr dirty="0"/>
              <a:t>to</a:t>
            </a:r>
            <a:r>
              <a:rPr spc="-40" dirty="0"/>
              <a:t> </a:t>
            </a:r>
            <a:r>
              <a:rPr dirty="0"/>
              <a:t>becoming</a:t>
            </a:r>
            <a:r>
              <a:rPr spc="-70" dirty="0"/>
              <a:t> </a:t>
            </a:r>
            <a:r>
              <a:rPr dirty="0"/>
              <a:t>a</a:t>
            </a:r>
            <a:r>
              <a:rPr spc="-45" dirty="0"/>
              <a:t> </a:t>
            </a:r>
            <a:r>
              <a:rPr dirty="0"/>
              <a:t>clinical</a:t>
            </a:r>
            <a:r>
              <a:rPr spc="-50" dirty="0"/>
              <a:t> </a:t>
            </a:r>
            <a:r>
              <a:rPr spc="-10" dirty="0"/>
              <a:t>academic</a:t>
            </a:r>
          </a:p>
        </p:txBody>
      </p:sp>
      <p:sp>
        <p:nvSpPr>
          <p:cNvPr id="3" name="object 3"/>
          <p:cNvSpPr txBox="1"/>
          <p:nvPr/>
        </p:nvSpPr>
        <p:spPr>
          <a:xfrm>
            <a:off x="623392" y="2192055"/>
            <a:ext cx="8913190" cy="1803058"/>
          </a:xfrm>
          <a:prstGeom prst="rect">
            <a:avLst/>
          </a:prstGeom>
        </p:spPr>
        <p:txBody>
          <a:bodyPr vert="horz" wrap="square" lIns="0" tIns="12700" rIns="0" bIns="0" rtlCol="0">
            <a:spAutoFit/>
          </a:bodyPr>
          <a:lstStyle/>
          <a:p>
            <a:pPr marL="184785" indent="-172720">
              <a:lnSpc>
                <a:spcPts val="2850"/>
              </a:lnSpc>
              <a:spcBef>
                <a:spcPts val="100"/>
              </a:spcBef>
              <a:buFont typeface="Arial"/>
              <a:buChar char="•"/>
              <a:tabLst>
                <a:tab pos="185420" algn="l"/>
              </a:tabLst>
            </a:pPr>
            <a:r>
              <a:rPr sz="2800" dirty="0">
                <a:solidFill>
                  <a:srgbClr val="001F5F"/>
                </a:solidFill>
                <a:latin typeface="Calibri"/>
                <a:cs typeface="Calibri"/>
              </a:rPr>
              <a:t>National</a:t>
            </a:r>
            <a:r>
              <a:rPr sz="2800" spc="-75" dirty="0">
                <a:solidFill>
                  <a:srgbClr val="001F5F"/>
                </a:solidFill>
                <a:latin typeface="Calibri"/>
                <a:cs typeface="Calibri"/>
              </a:rPr>
              <a:t> </a:t>
            </a:r>
            <a:r>
              <a:rPr sz="2800" dirty="0">
                <a:solidFill>
                  <a:srgbClr val="001F5F"/>
                </a:solidFill>
                <a:latin typeface="Calibri"/>
                <a:cs typeface="Calibri"/>
              </a:rPr>
              <a:t>Institute</a:t>
            </a:r>
            <a:r>
              <a:rPr sz="2800" spc="-65" dirty="0">
                <a:solidFill>
                  <a:srgbClr val="001F5F"/>
                </a:solidFill>
                <a:latin typeface="Calibri"/>
                <a:cs typeface="Calibri"/>
              </a:rPr>
              <a:t> </a:t>
            </a:r>
            <a:r>
              <a:rPr sz="2800" dirty="0">
                <a:solidFill>
                  <a:srgbClr val="001F5F"/>
                </a:solidFill>
                <a:latin typeface="Calibri"/>
                <a:cs typeface="Calibri"/>
              </a:rPr>
              <a:t>for</a:t>
            </a:r>
            <a:r>
              <a:rPr sz="2800" spc="-60" dirty="0">
                <a:solidFill>
                  <a:srgbClr val="001F5F"/>
                </a:solidFill>
                <a:latin typeface="Calibri"/>
                <a:cs typeface="Calibri"/>
              </a:rPr>
              <a:t> </a:t>
            </a:r>
            <a:r>
              <a:rPr sz="2800" dirty="0">
                <a:solidFill>
                  <a:srgbClr val="001F5F"/>
                </a:solidFill>
                <a:latin typeface="Calibri"/>
                <a:cs typeface="Calibri"/>
              </a:rPr>
              <a:t>Health</a:t>
            </a:r>
            <a:r>
              <a:rPr sz="2800" spc="-55" dirty="0">
                <a:solidFill>
                  <a:srgbClr val="001F5F"/>
                </a:solidFill>
                <a:latin typeface="Calibri"/>
                <a:cs typeface="Calibri"/>
              </a:rPr>
              <a:t> </a:t>
            </a:r>
            <a:r>
              <a:rPr sz="2800" dirty="0">
                <a:solidFill>
                  <a:srgbClr val="001F5F"/>
                </a:solidFill>
                <a:latin typeface="Calibri"/>
                <a:cs typeface="Calibri"/>
              </a:rPr>
              <a:t>Research</a:t>
            </a:r>
            <a:r>
              <a:rPr sz="2800" spc="-65" dirty="0">
                <a:solidFill>
                  <a:srgbClr val="001F5F"/>
                </a:solidFill>
                <a:latin typeface="Calibri"/>
                <a:cs typeface="Calibri"/>
              </a:rPr>
              <a:t> </a:t>
            </a:r>
            <a:r>
              <a:rPr sz="2800" spc="-10" dirty="0">
                <a:solidFill>
                  <a:srgbClr val="001F5F"/>
                </a:solidFill>
                <a:latin typeface="Calibri"/>
                <a:cs typeface="Calibri"/>
              </a:rPr>
              <a:t>pathway</a:t>
            </a:r>
            <a:endParaRPr sz="2800">
              <a:latin typeface="Calibri"/>
              <a:cs typeface="Calibri"/>
            </a:endParaRPr>
          </a:p>
          <a:p>
            <a:pPr marL="184785">
              <a:lnSpc>
                <a:spcPts val="1410"/>
              </a:lnSpc>
            </a:pPr>
            <a:r>
              <a:rPr sz="1400" u="sng" spc="-20" dirty="0">
                <a:solidFill>
                  <a:srgbClr val="0462C1"/>
                </a:solidFill>
                <a:uFill>
                  <a:solidFill>
                    <a:srgbClr val="0462C1"/>
                  </a:solidFill>
                </a:uFill>
                <a:latin typeface="Calibri"/>
                <a:cs typeface="Calibri"/>
                <a:hlinkClick r:id="rId2"/>
              </a:rPr>
              <a:t>https://www.nihr.ac.uk/explore-</a:t>
            </a:r>
            <a:r>
              <a:rPr sz="1400" u="sng" spc="-10" dirty="0">
                <a:solidFill>
                  <a:srgbClr val="0462C1"/>
                </a:solidFill>
                <a:uFill>
                  <a:solidFill>
                    <a:srgbClr val="0462C1"/>
                  </a:solidFill>
                </a:uFill>
                <a:latin typeface="Calibri"/>
                <a:cs typeface="Calibri"/>
                <a:hlinkClick r:id="rId2"/>
              </a:rPr>
              <a:t>nihr/academy-programmes/hee-nihr-</a:t>
            </a:r>
            <a:r>
              <a:rPr sz="1400" u="sng" spc="-20" dirty="0">
                <a:solidFill>
                  <a:srgbClr val="0462C1"/>
                </a:solidFill>
                <a:uFill>
                  <a:solidFill>
                    <a:srgbClr val="0462C1"/>
                  </a:solidFill>
                </a:uFill>
                <a:latin typeface="Calibri"/>
                <a:cs typeface="Calibri"/>
                <a:hlinkClick r:id="rId2"/>
              </a:rPr>
              <a:t>integrated-</a:t>
            </a:r>
            <a:r>
              <a:rPr sz="1400" u="sng" spc="-10" dirty="0">
                <a:solidFill>
                  <a:srgbClr val="0462C1"/>
                </a:solidFill>
                <a:uFill>
                  <a:solidFill>
                    <a:srgbClr val="0462C1"/>
                  </a:solidFill>
                </a:uFill>
                <a:latin typeface="Calibri"/>
                <a:cs typeface="Calibri"/>
                <a:hlinkClick r:id="rId2"/>
              </a:rPr>
              <a:t>clinical-academic-programme.htm</a:t>
            </a:r>
            <a:endParaRPr sz="1400">
              <a:latin typeface="Calibri"/>
              <a:cs typeface="Calibri"/>
            </a:endParaRPr>
          </a:p>
          <a:p>
            <a:pPr>
              <a:spcBef>
                <a:spcPts val="25"/>
              </a:spcBef>
            </a:pPr>
            <a:endParaRPr sz="1200">
              <a:latin typeface="Calibri"/>
              <a:cs typeface="Calibri"/>
            </a:endParaRPr>
          </a:p>
          <a:p>
            <a:pPr marL="184785" indent="-172720">
              <a:spcBef>
                <a:spcPts val="5"/>
              </a:spcBef>
              <a:buFont typeface="Arial"/>
              <a:buChar char="•"/>
              <a:tabLst>
                <a:tab pos="185420" algn="l"/>
              </a:tabLst>
            </a:pPr>
            <a:r>
              <a:rPr sz="2800" dirty="0">
                <a:solidFill>
                  <a:srgbClr val="001F5F"/>
                </a:solidFill>
                <a:latin typeface="Calibri"/>
                <a:cs typeface="Calibri"/>
              </a:rPr>
              <a:t>Fellowships</a:t>
            </a:r>
            <a:r>
              <a:rPr sz="2800" spc="-60" dirty="0">
                <a:solidFill>
                  <a:srgbClr val="001F5F"/>
                </a:solidFill>
                <a:latin typeface="Calibri"/>
                <a:cs typeface="Calibri"/>
              </a:rPr>
              <a:t> </a:t>
            </a:r>
            <a:r>
              <a:rPr sz="2800" dirty="0">
                <a:solidFill>
                  <a:srgbClr val="001F5F"/>
                </a:solidFill>
                <a:latin typeface="Calibri"/>
                <a:cs typeface="Calibri"/>
              </a:rPr>
              <a:t>developed</a:t>
            </a:r>
            <a:r>
              <a:rPr sz="2800" spc="-40" dirty="0">
                <a:solidFill>
                  <a:srgbClr val="001F5F"/>
                </a:solidFill>
                <a:latin typeface="Calibri"/>
                <a:cs typeface="Calibri"/>
              </a:rPr>
              <a:t> </a:t>
            </a:r>
            <a:r>
              <a:rPr sz="2800" dirty="0">
                <a:solidFill>
                  <a:srgbClr val="001F5F"/>
                </a:solidFill>
                <a:latin typeface="Calibri"/>
                <a:cs typeface="Calibri"/>
              </a:rPr>
              <a:t>with</a:t>
            </a:r>
            <a:r>
              <a:rPr sz="2800" spc="-40" dirty="0">
                <a:solidFill>
                  <a:srgbClr val="001F5F"/>
                </a:solidFill>
                <a:latin typeface="Calibri"/>
                <a:cs typeface="Calibri"/>
              </a:rPr>
              <a:t> </a:t>
            </a:r>
            <a:r>
              <a:rPr sz="2800" dirty="0">
                <a:solidFill>
                  <a:srgbClr val="001F5F"/>
                </a:solidFill>
                <a:latin typeface="Calibri"/>
                <a:cs typeface="Calibri"/>
              </a:rPr>
              <a:t>NHS</a:t>
            </a:r>
            <a:r>
              <a:rPr sz="2800" spc="-55" dirty="0">
                <a:solidFill>
                  <a:srgbClr val="001F5F"/>
                </a:solidFill>
                <a:latin typeface="Calibri"/>
                <a:cs typeface="Calibri"/>
              </a:rPr>
              <a:t> </a:t>
            </a:r>
            <a:r>
              <a:rPr sz="2800" spc="-10" dirty="0">
                <a:solidFill>
                  <a:srgbClr val="001F5F"/>
                </a:solidFill>
                <a:latin typeface="Calibri"/>
                <a:cs typeface="Calibri"/>
              </a:rPr>
              <a:t>Trusts</a:t>
            </a:r>
            <a:endParaRPr sz="2800">
              <a:latin typeface="Calibri"/>
              <a:cs typeface="Calibri"/>
            </a:endParaRPr>
          </a:p>
          <a:p>
            <a:pPr marL="184785" indent="-172720">
              <a:spcBef>
                <a:spcPts val="1510"/>
              </a:spcBef>
              <a:buFont typeface="Arial"/>
              <a:buChar char="•"/>
              <a:tabLst>
                <a:tab pos="185420" algn="l"/>
              </a:tabLst>
            </a:pPr>
            <a:r>
              <a:rPr sz="2800" dirty="0">
                <a:solidFill>
                  <a:srgbClr val="001F5F"/>
                </a:solidFill>
                <a:latin typeface="Calibri"/>
                <a:cs typeface="Calibri"/>
              </a:rPr>
              <a:t>Awards</a:t>
            </a:r>
            <a:r>
              <a:rPr sz="2800" spc="-70" dirty="0">
                <a:solidFill>
                  <a:srgbClr val="001F5F"/>
                </a:solidFill>
                <a:latin typeface="Calibri"/>
                <a:cs typeface="Calibri"/>
              </a:rPr>
              <a:t> </a:t>
            </a:r>
            <a:r>
              <a:rPr sz="2800" dirty="0">
                <a:solidFill>
                  <a:srgbClr val="001F5F"/>
                </a:solidFill>
                <a:latin typeface="Calibri"/>
                <a:cs typeface="Calibri"/>
              </a:rPr>
              <a:t>from</a:t>
            </a:r>
            <a:r>
              <a:rPr sz="2800" spc="-45" dirty="0">
                <a:solidFill>
                  <a:srgbClr val="001F5F"/>
                </a:solidFill>
                <a:latin typeface="Calibri"/>
                <a:cs typeface="Calibri"/>
              </a:rPr>
              <a:t> </a:t>
            </a:r>
            <a:r>
              <a:rPr sz="2800" dirty="0">
                <a:solidFill>
                  <a:srgbClr val="001F5F"/>
                </a:solidFill>
                <a:latin typeface="Calibri"/>
                <a:cs typeface="Calibri"/>
              </a:rPr>
              <a:t>charities</a:t>
            </a:r>
            <a:r>
              <a:rPr sz="2800" spc="-50" dirty="0">
                <a:solidFill>
                  <a:srgbClr val="001F5F"/>
                </a:solidFill>
                <a:latin typeface="Calibri"/>
                <a:cs typeface="Calibri"/>
              </a:rPr>
              <a:t> </a:t>
            </a:r>
            <a:r>
              <a:rPr sz="2800" dirty="0">
                <a:solidFill>
                  <a:srgbClr val="001F5F"/>
                </a:solidFill>
                <a:latin typeface="Calibri"/>
                <a:cs typeface="Calibri"/>
              </a:rPr>
              <a:t>eg.</a:t>
            </a:r>
            <a:r>
              <a:rPr sz="2800" spc="-40" dirty="0">
                <a:solidFill>
                  <a:srgbClr val="001F5F"/>
                </a:solidFill>
                <a:latin typeface="Calibri"/>
                <a:cs typeface="Calibri"/>
              </a:rPr>
              <a:t> </a:t>
            </a:r>
            <a:r>
              <a:rPr sz="2800" dirty="0">
                <a:solidFill>
                  <a:srgbClr val="001F5F"/>
                </a:solidFill>
                <a:latin typeface="Calibri"/>
                <a:cs typeface="Calibri"/>
              </a:rPr>
              <a:t>Arthritis</a:t>
            </a:r>
            <a:r>
              <a:rPr sz="2800" spc="-60" dirty="0">
                <a:solidFill>
                  <a:srgbClr val="001F5F"/>
                </a:solidFill>
                <a:latin typeface="Calibri"/>
                <a:cs typeface="Calibri"/>
              </a:rPr>
              <a:t> </a:t>
            </a:r>
            <a:r>
              <a:rPr sz="2800" dirty="0">
                <a:solidFill>
                  <a:srgbClr val="001F5F"/>
                </a:solidFill>
                <a:latin typeface="Calibri"/>
                <a:cs typeface="Calibri"/>
              </a:rPr>
              <a:t>Research</a:t>
            </a:r>
            <a:r>
              <a:rPr sz="2800" spc="-55" dirty="0">
                <a:solidFill>
                  <a:srgbClr val="001F5F"/>
                </a:solidFill>
                <a:latin typeface="Calibri"/>
                <a:cs typeface="Calibri"/>
              </a:rPr>
              <a:t> </a:t>
            </a:r>
            <a:r>
              <a:rPr sz="2800" spc="-25" dirty="0">
                <a:solidFill>
                  <a:srgbClr val="001F5F"/>
                </a:solidFill>
                <a:latin typeface="Calibri"/>
                <a:cs typeface="Calibri"/>
              </a:rPr>
              <a:t>UK</a:t>
            </a:r>
            <a:endParaRPr sz="2800">
              <a:latin typeface="Calibri"/>
              <a:cs typeface="Calibri"/>
            </a:endParaRPr>
          </a:p>
        </p:txBody>
      </p:sp>
      <p:grpSp>
        <p:nvGrpSpPr>
          <p:cNvPr id="4" name="object 4"/>
          <p:cNvGrpSpPr/>
          <p:nvPr/>
        </p:nvGrpSpPr>
        <p:grpSpPr>
          <a:xfrm>
            <a:off x="2442973" y="4198620"/>
            <a:ext cx="7675245" cy="1874520"/>
            <a:chOff x="918972" y="4198620"/>
            <a:chExt cx="7675245" cy="1874520"/>
          </a:xfrm>
        </p:grpSpPr>
        <p:pic>
          <p:nvPicPr>
            <p:cNvPr id="5" name="object 5"/>
            <p:cNvPicPr/>
            <p:nvPr/>
          </p:nvPicPr>
          <p:blipFill>
            <a:blip r:embed="rId3" cstate="print"/>
            <a:stretch>
              <a:fillRect/>
            </a:stretch>
          </p:blipFill>
          <p:spPr>
            <a:xfrm>
              <a:off x="952554" y="4198620"/>
              <a:ext cx="3585583" cy="769484"/>
            </a:xfrm>
            <a:prstGeom prst="rect">
              <a:avLst/>
            </a:prstGeom>
          </p:spPr>
        </p:pic>
        <p:pic>
          <p:nvPicPr>
            <p:cNvPr id="6" name="object 6"/>
            <p:cNvPicPr/>
            <p:nvPr/>
          </p:nvPicPr>
          <p:blipFill>
            <a:blip r:embed="rId4" cstate="print"/>
            <a:stretch>
              <a:fillRect/>
            </a:stretch>
          </p:blipFill>
          <p:spPr>
            <a:xfrm>
              <a:off x="918972" y="4963668"/>
              <a:ext cx="7674864" cy="1109472"/>
            </a:xfrm>
            <a:prstGeom prst="rect">
              <a:avLst/>
            </a:prstGeom>
          </p:spPr>
        </p:pic>
      </p:grpSp>
      <p:pic>
        <p:nvPicPr>
          <p:cNvPr id="7" name="Picture 2" descr="Review of CAHPR | Council for Allied Health Professions Research">
            <a:extLst>
              <a:ext uri="{FF2B5EF4-FFF2-40B4-BE49-F238E27FC236}">
                <a16:creationId xmlns:a16="http://schemas.microsoft.com/office/drawing/2014/main" id="{A5CF7D53-DEAC-08EB-1D49-811EF22C5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hlinkClick r:id="rId2"/>
          </p:cNvPr>
          <p:cNvPicPr/>
          <p:nvPr/>
        </p:nvPicPr>
        <p:blipFill>
          <a:blip r:embed="rId3" cstate="print"/>
          <a:stretch>
            <a:fillRect/>
          </a:stretch>
        </p:blipFill>
        <p:spPr>
          <a:xfrm>
            <a:off x="3338366" y="2204864"/>
            <a:ext cx="3981770" cy="4464496"/>
          </a:xfrm>
          <a:prstGeom prst="rect">
            <a:avLst/>
          </a:prstGeom>
        </p:spPr>
      </p:pic>
      <p:sp>
        <p:nvSpPr>
          <p:cNvPr id="3" name="object 3"/>
          <p:cNvSpPr txBox="1">
            <a:spLocks noGrp="1"/>
          </p:cNvSpPr>
          <p:nvPr>
            <p:ph type="title"/>
          </p:nvPr>
        </p:nvSpPr>
        <p:spPr>
          <a:xfrm>
            <a:off x="3317431" y="1340768"/>
            <a:ext cx="4873577" cy="629018"/>
          </a:xfrm>
          <a:prstGeom prst="rect">
            <a:avLst/>
          </a:prstGeom>
          <a:ln w="9144">
            <a:solidFill>
              <a:srgbClr val="001F5F"/>
            </a:solidFill>
          </a:ln>
        </p:spPr>
        <p:txBody>
          <a:bodyPr vert="horz" wrap="square" lIns="0" tIns="13335" rIns="0" bIns="0" numCol="1" rtlCol="0" anchor="t" anchorCtr="0" compatLnSpc="1">
            <a:prstTxWarp prst="textNoShape">
              <a:avLst/>
            </a:prstTxWarp>
            <a:spAutoFit/>
          </a:bodyPr>
          <a:lstStyle/>
          <a:p>
            <a:pPr marL="91440" algn="ctr">
              <a:spcBef>
                <a:spcPts val="105"/>
              </a:spcBef>
            </a:pPr>
            <a:r>
              <a:rPr sz="4000" spc="-10" dirty="0">
                <a:solidFill>
                  <a:srgbClr val="001F5F"/>
                </a:solidFill>
              </a:rPr>
              <a:t>Dissemination</a:t>
            </a:r>
            <a:endParaRPr sz="4000" dirty="0"/>
          </a:p>
        </p:txBody>
      </p:sp>
      <p:pic>
        <p:nvPicPr>
          <p:cNvPr id="4" name="Picture 2" descr="Review of CAHPR | Council for Allied Health Professions Research">
            <a:extLst>
              <a:ext uri="{FF2B5EF4-FFF2-40B4-BE49-F238E27FC236}">
                <a16:creationId xmlns:a16="http://schemas.microsoft.com/office/drawing/2014/main" id="{8CC015B9-6AB4-5BC8-8BF1-93588E3D7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hlinkClick r:id="rId2"/>
          </p:cNvPr>
          <p:cNvPicPr/>
          <p:nvPr/>
        </p:nvPicPr>
        <p:blipFill>
          <a:blip r:embed="rId3" cstate="print"/>
          <a:stretch>
            <a:fillRect/>
          </a:stretch>
        </p:blipFill>
        <p:spPr>
          <a:xfrm>
            <a:off x="8760296" y="2373022"/>
            <a:ext cx="2246228" cy="4008305"/>
          </a:xfrm>
          <a:prstGeom prst="rect">
            <a:avLst/>
          </a:prstGeom>
        </p:spPr>
      </p:pic>
      <p:sp>
        <p:nvSpPr>
          <p:cNvPr id="3" name="object 3"/>
          <p:cNvSpPr txBox="1"/>
          <p:nvPr/>
        </p:nvSpPr>
        <p:spPr>
          <a:xfrm>
            <a:off x="11232128" y="2373023"/>
            <a:ext cx="130036" cy="1816100"/>
          </a:xfrm>
          <a:prstGeom prst="rect">
            <a:avLst/>
          </a:prstGeom>
        </p:spPr>
        <p:txBody>
          <a:bodyPr vert="vert270" wrap="square" lIns="0" tIns="0" rIns="0" bIns="0" rtlCol="0">
            <a:spAutoFit/>
          </a:bodyPr>
          <a:lstStyle/>
          <a:p>
            <a:pPr marL="12700">
              <a:lnSpc>
                <a:spcPts val="1045"/>
              </a:lnSpc>
            </a:pPr>
            <a:r>
              <a:rPr sz="1000" spc="-10" dirty="0">
                <a:latin typeface="Calibri"/>
                <a:cs typeface="Calibri"/>
                <a:hlinkClick r:id="rId4"/>
              </a:rPr>
              <a:t>www.caricatures-ireland.com/blog</a:t>
            </a:r>
            <a:endParaRPr sz="1000">
              <a:latin typeface="Calibri"/>
              <a:cs typeface="Calibri"/>
            </a:endParaRPr>
          </a:p>
        </p:txBody>
      </p:sp>
      <p:sp>
        <p:nvSpPr>
          <p:cNvPr id="4" name="object 4"/>
          <p:cNvSpPr txBox="1">
            <a:spLocks noGrp="1"/>
          </p:cNvSpPr>
          <p:nvPr>
            <p:ph type="title"/>
          </p:nvPr>
        </p:nvSpPr>
        <p:spPr>
          <a:xfrm>
            <a:off x="2423592" y="685911"/>
            <a:ext cx="560026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Writing</a:t>
            </a:r>
            <a:r>
              <a:rPr spc="-114" dirty="0"/>
              <a:t> </a:t>
            </a:r>
            <a:r>
              <a:rPr dirty="0"/>
              <a:t>for</a:t>
            </a:r>
            <a:r>
              <a:rPr spc="-70" dirty="0"/>
              <a:t> </a:t>
            </a:r>
            <a:r>
              <a:rPr spc="-10" dirty="0"/>
              <a:t>publication</a:t>
            </a:r>
          </a:p>
        </p:txBody>
      </p:sp>
      <p:sp>
        <p:nvSpPr>
          <p:cNvPr id="5" name="object 5"/>
          <p:cNvSpPr txBox="1"/>
          <p:nvPr/>
        </p:nvSpPr>
        <p:spPr>
          <a:xfrm>
            <a:off x="479376" y="1340768"/>
            <a:ext cx="7776864" cy="5082802"/>
          </a:xfrm>
          <a:prstGeom prst="rect">
            <a:avLst/>
          </a:prstGeom>
        </p:spPr>
        <p:txBody>
          <a:bodyPr vert="horz" wrap="square" lIns="0" tIns="205105" rIns="0" bIns="0" rtlCol="0">
            <a:spAutoFit/>
          </a:bodyPr>
          <a:lstStyle/>
          <a:p>
            <a:pPr marL="184785" indent="-172720">
              <a:spcBef>
                <a:spcPts val="1615"/>
              </a:spcBef>
              <a:buFont typeface="Arial"/>
              <a:buChar char="•"/>
              <a:tabLst>
                <a:tab pos="185420" algn="l"/>
              </a:tabLst>
            </a:pPr>
            <a:r>
              <a:rPr sz="2800" dirty="0">
                <a:solidFill>
                  <a:srgbClr val="001F5F"/>
                </a:solidFill>
                <a:latin typeface="Calibri"/>
                <a:cs typeface="Calibri"/>
              </a:rPr>
              <a:t>Decide</a:t>
            </a:r>
            <a:r>
              <a:rPr sz="2800" spc="-25" dirty="0">
                <a:solidFill>
                  <a:srgbClr val="001F5F"/>
                </a:solidFill>
                <a:latin typeface="Calibri"/>
                <a:cs typeface="Calibri"/>
              </a:rPr>
              <a:t> </a:t>
            </a:r>
            <a:r>
              <a:rPr sz="2800" dirty="0">
                <a:solidFill>
                  <a:srgbClr val="001F5F"/>
                </a:solidFill>
                <a:latin typeface="Calibri"/>
                <a:cs typeface="Calibri"/>
              </a:rPr>
              <a:t>on</a:t>
            </a:r>
            <a:r>
              <a:rPr sz="2800" spc="-25" dirty="0">
                <a:solidFill>
                  <a:srgbClr val="001F5F"/>
                </a:solidFill>
                <a:latin typeface="Calibri"/>
                <a:cs typeface="Calibri"/>
              </a:rPr>
              <a:t> </a:t>
            </a:r>
            <a:r>
              <a:rPr sz="2800" dirty="0">
                <a:solidFill>
                  <a:srgbClr val="001F5F"/>
                </a:solidFill>
                <a:latin typeface="Calibri"/>
                <a:cs typeface="Calibri"/>
              </a:rPr>
              <a:t>your</a:t>
            </a:r>
            <a:r>
              <a:rPr sz="2800" spc="-15" dirty="0">
                <a:solidFill>
                  <a:srgbClr val="001F5F"/>
                </a:solidFill>
                <a:latin typeface="Calibri"/>
                <a:cs typeface="Calibri"/>
              </a:rPr>
              <a:t> </a:t>
            </a:r>
            <a:r>
              <a:rPr sz="2800" spc="-10" dirty="0">
                <a:solidFill>
                  <a:srgbClr val="001F5F"/>
                </a:solidFill>
                <a:latin typeface="Calibri"/>
                <a:cs typeface="Calibri"/>
              </a:rPr>
              <a:t>audience</a:t>
            </a:r>
            <a:endParaRPr sz="2800" dirty="0">
              <a:latin typeface="Calibri"/>
              <a:cs typeface="Calibri"/>
            </a:endParaRPr>
          </a:p>
          <a:p>
            <a:pPr marL="184785" indent="-172720">
              <a:spcBef>
                <a:spcPts val="1510"/>
              </a:spcBef>
              <a:buFont typeface="Arial"/>
              <a:buChar char="•"/>
              <a:tabLst>
                <a:tab pos="185420" algn="l"/>
              </a:tabLst>
            </a:pPr>
            <a:r>
              <a:rPr sz="2800" dirty="0">
                <a:solidFill>
                  <a:srgbClr val="001F5F"/>
                </a:solidFill>
                <a:latin typeface="Calibri"/>
                <a:cs typeface="Calibri"/>
              </a:rPr>
              <a:t>Choose</a:t>
            </a:r>
            <a:r>
              <a:rPr sz="2800" spc="-20" dirty="0">
                <a:solidFill>
                  <a:srgbClr val="001F5F"/>
                </a:solidFill>
                <a:latin typeface="Calibri"/>
                <a:cs typeface="Calibri"/>
              </a:rPr>
              <a:t> </a:t>
            </a:r>
            <a:r>
              <a:rPr sz="2800" dirty="0">
                <a:solidFill>
                  <a:srgbClr val="001F5F"/>
                </a:solidFill>
                <a:latin typeface="Calibri"/>
                <a:cs typeface="Calibri"/>
              </a:rPr>
              <a:t>a</a:t>
            </a:r>
            <a:r>
              <a:rPr sz="2800" spc="-20" dirty="0">
                <a:solidFill>
                  <a:srgbClr val="001F5F"/>
                </a:solidFill>
                <a:latin typeface="Calibri"/>
                <a:cs typeface="Calibri"/>
              </a:rPr>
              <a:t> </a:t>
            </a:r>
            <a:r>
              <a:rPr sz="2800" spc="-10" dirty="0">
                <a:solidFill>
                  <a:srgbClr val="001F5F"/>
                </a:solidFill>
                <a:latin typeface="Calibri"/>
                <a:cs typeface="Calibri"/>
              </a:rPr>
              <a:t>journal</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Discuss</a:t>
            </a:r>
            <a:r>
              <a:rPr sz="2800" spc="-35" dirty="0">
                <a:solidFill>
                  <a:srgbClr val="001F5F"/>
                </a:solidFill>
                <a:latin typeface="Calibri"/>
                <a:cs typeface="Calibri"/>
              </a:rPr>
              <a:t> </a:t>
            </a:r>
            <a:r>
              <a:rPr sz="2800" dirty="0">
                <a:solidFill>
                  <a:srgbClr val="001F5F"/>
                </a:solidFill>
                <a:latin typeface="Calibri"/>
                <a:cs typeface="Calibri"/>
              </a:rPr>
              <a:t>with</a:t>
            </a:r>
            <a:r>
              <a:rPr sz="2800" spc="-10" dirty="0">
                <a:solidFill>
                  <a:srgbClr val="001F5F"/>
                </a:solidFill>
                <a:latin typeface="Calibri"/>
                <a:cs typeface="Calibri"/>
              </a:rPr>
              <a:t> editor?</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Plan</a:t>
            </a:r>
            <a:r>
              <a:rPr sz="2800" spc="-30" dirty="0">
                <a:solidFill>
                  <a:srgbClr val="001F5F"/>
                </a:solidFill>
                <a:latin typeface="Calibri"/>
                <a:cs typeface="Calibri"/>
              </a:rPr>
              <a:t> </a:t>
            </a:r>
            <a:r>
              <a:rPr sz="2800" dirty="0">
                <a:solidFill>
                  <a:srgbClr val="001F5F"/>
                </a:solidFill>
                <a:latin typeface="Calibri"/>
                <a:cs typeface="Calibri"/>
              </a:rPr>
              <a:t>your</a:t>
            </a:r>
            <a:r>
              <a:rPr sz="2800" spc="-45" dirty="0">
                <a:solidFill>
                  <a:srgbClr val="001F5F"/>
                </a:solidFill>
                <a:latin typeface="Calibri"/>
                <a:cs typeface="Calibri"/>
              </a:rPr>
              <a:t> </a:t>
            </a:r>
            <a:r>
              <a:rPr sz="2800" dirty="0">
                <a:solidFill>
                  <a:srgbClr val="001F5F"/>
                </a:solidFill>
                <a:latin typeface="Calibri"/>
                <a:cs typeface="Calibri"/>
              </a:rPr>
              <a:t>paper</a:t>
            </a:r>
            <a:r>
              <a:rPr sz="2800" spc="-30" dirty="0">
                <a:solidFill>
                  <a:srgbClr val="001F5F"/>
                </a:solidFill>
                <a:latin typeface="Calibri"/>
                <a:cs typeface="Calibri"/>
              </a:rPr>
              <a:t> </a:t>
            </a:r>
            <a:r>
              <a:rPr sz="2800" dirty="0">
                <a:solidFill>
                  <a:srgbClr val="001F5F"/>
                </a:solidFill>
                <a:latin typeface="Calibri"/>
                <a:cs typeface="Calibri"/>
              </a:rPr>
              <a:t>–</a:t>
            </a:r>
            <a:r>
              <a:rPr sz="2800" spc="-25" dirty="0">
                <a:solidFill>
                  <a:srgbClr val="001F5F"/>
                </a:solidFill>
                <a:latin typeface="Calibri"/>
                <a:cs typeface="Calibri"/>
              </a:rPr>
              <a:t> </a:t>
            </a:r>
            <a:r>
              <a:rPr sz="2800" dirty="0">
                <a:solidFill>
                  <a:srgbClr val="001F5F"/>
                </a:solidFill>
                <a:latin typeface="Calibri"/>
                <a:cs typeface="Calibri"/>
              </a:rPr>
              <a:t>how</a:t>
            </a:r>
            <a:r>
              <a:rPr sz="2800" spc="-30" dirty="0">
                <a:solidFill>
                  <a:srgbClr val="001F5F"/>
                </a:solidFill>
                <a:latin typeface="Calibri"/>
                <a:cs typeface="Calibri"/>
              </a:rPr>
              <a:t> </a:t>
            </a:r>
            <a:r>
              <a:rPr sz="2800" dirty="0">
                <a:solidFill>
                  <a:srgbClr val="001F5F"/>
                </a:solidFill>
                <a:latin typeface="Calibri"/>
                <a:cs typeface="Calibri"/>
              </a:rPr>
              <a:t>many</a:t>
            </a:r>
            <a:r>
              <a:rPr sz="2800" spc="-35" dirty="0">
                <a:solidFill>
                  <a:srgbClr val="001F5F"/>
                </a:solidFill>
                <a:latin typeface="Calibri"/>
                <a:cs typeface="Calibri"/>
              </a:rPr>
              <a:t> </a:t>
            </a:r>
            <a:r>
              <a:rPr sz="2800" dirty="0">
                <a:solidFill>
                  <a:srgbClr val="001F5F"/>
                </a:solidFill>
                <a:latin typeface="Calibri"/>
                <a:cs typeface="Calibri"/>
              </a:rPr>
              <a:t>sections</a:t>
            </a:r>
            <a:r>
              <a:rPr sz="2800" spc="-50" dirty="0">
                <a:solidFill>
                  <a:srgbClr val="001F5F"/>
                </a:solidFill>
                <a:latin typeface="Calibri"/>
                <a:cs typeface="Calibri"/>
              </a:rPr>
              <a:t> </a:t>
            </a:r>
            <a:r>
              <a:rPr sz="2800" dirty="0">
                <a:solidFill>
                  <a:srgbClr val="001F5F"/>
                </a:solidFill>
                <a:latin typeface="Calibri"/>
                <a:cs typeface="Calibri"/>
              </a:rPr>
              <a:t>/</a:t>
            </a:r>
            <a:r>
              <a:rPr sz="2800" spc="-30" dirty="0">
                <a:solidFill>
                  <a:srgbClr val="001F5F"/>
                </a:solidFill>
                <a:latin typeface="Calibri"/>
                <a:cs typeface="Calibri"/>
              </a:rPr>
              <a:t> </a:t>
            </a:r>
            <a:r>
              <a:rPr sz="2800" dirty="0">
                <a:solidFill>
                  <a:srgbClr val="001F5F"/>
                </a:solidFill>
                <a:latin typeface="Calibri"/>
                <a:cs typeface="Calibri"/>
              </a:rPr>
              <a:t>paragraphs</a:t>
            </a:r>
            <a:r>
              <a:rPr sz="2800" spc="-35" dirty="0">
                <a:solidFill>
                  <a:srgbClr val="001F5F"/>
                </a:solidFill>
                <a:latin typeface="Calibri"/>
                <a:cs typeface="Calibri"/>
              </a:rPr>
              <a:t> </a:t>
            </a:r>
            <a:r>
              <a:rPr sz="2800" spc="-25" dirty="0">
                <a:solidFill>
                  <a:srgbClr val="001F5F"/>
                </a:solidFill>
                <a:latin typeface="Calibri"/>
                <a:cs typeface="Calibri"/>
              </a:rPr>
              <a:t>etc</a:t>
            </a:r>
            <a:endParaRPr sz="2800" dirty="0">
              <a:latin typeface="Calibri"/>
              <a:cs typeface="Calibri"/>
            </a:endParaRPr>
          </a:p>
          <a:p>
            <a:pPr marL="184785" marR="5080" indent="-172720">
              <a:lnSpc>
                <a:spcPts val="2590"/>
              </a:lnSpc>
              <a:spcBef>
                <a:spcPts val="1840"/>
              </a:spcBef>
              <a:buFont typeface="Arial"/>
              <a:buChar char="•"/>
              <a:tabLst>
                <a:tab pos="185420" algn="l"/>
              </a:tabLst>
            </a:pPr>
            <a:r>
              <a:rPr sz="2800" dirty="0">
                <a:solidFill>
                  <a:srgbClr val="001F5F"/>
                </a:solidFill>
                <a:latin typeface="Calibri"/>
                <a:cs typeface="Calibri"/>
              </a:rPr>
              <a:t>Check</a:t>
            </a:r>
            <a:r>
              <a:rPr sz="2800" spc="-65" dirty="0">
                <a:solidFill>
                  <a:srgbClr val="001F5F"/>
                </a:solidFill>
                <a:latin typeface="Calibri"/>
                <a:cs typeface="Calibri"/>
              </a:rPr>
              <a:t> </a:t>
            </a:r>
            <a:r>
              <a:rPr sz="2800" dirty="0">
                <a:solidFill>
                  <a:srgbClr val="001F5F"/>
                </a:solidFill>
                <a:latin typeface="Calibri"/>
                <a:cs typeface="Calibri"/>
              </a:rPr>
              <a:t>if</a:t>
            </a:r>
            <a:r>
              <a:rPr sz="2800" spc="-40" dirty="0">
                <a:solidFill>
                  <a:srgbClr val="001F5F"/>
                </a:solidFill>
                <a:latin typeface="Calibri"/>
                <a:cs typeface="Calibri"/>
              </a:rPr>
              <a:t> </a:t>
            </a:r>
            <a:r>
              <a:rPr sz="2800" dirty="0">
                <a:solidFill>
                  <a:srgbClr val="001F5F"/>
                </a:solidFill>
                <a:latin typeface="Calibri"/>
                <a:cs typeface="Calibri"/>
              </a:rPr>
              <a:t>there</a:t>
            </a:r>
            <a:r>
              <a:rPr sz="2800" spc="-35" dirty="0">
                <a:solidFill>
                  <a:srgbClr val="001F5F"/>
                </a:solidFill>
                <a:latin typeface="Calibri"/>
                <a:cs typeface="Calibri"/>
              </a:rPr>
              <a:t> </a:t>
            </a:r>
            <a:r>
              <a:rPr sz="2800" dirty="0">
                <a:solidFill>
                  <a:srgbClr val="001F5F"/>
                </a:solidFill>
                <a:latin typeface="Calibri"/>
                <a:cs typeface="Calibri"/>
              </a:rPr>
              <a:t>are</a:t>
            </a:r>
            <a:r>
              <a:rPr sz="2800" spc="-40" dirty="0">
                <a:solidFill>
                  <a:srgbClr val="001F5F"/>
                </a:solidFill>
                <a:latin typeface="Calibri"/>
                <a:cs typeface="Calibri"/>
              </a:rPr>
              <a:t> </a:t>
            </a:r>
            <a:r>
              <a:rPr sz="2800" dirty="0">
                <a:solidFill>
                  <a:srgbClr val="001F5F"/>
                </a:solidFill>
                <a:latin typeface="Calibri"/>
                <a:cs typeface="Calibri"/>
              </a:rPr>
              <a:t>relevant</a:t>
            </a:r>
            <a:r>
              <a:rPr sz="2800" spc="-35" dirty="0">
                <a:solidFill>
                  <a:srgbClr val="001F5F"/>
                </a:solidFill>
                <a:latin typeface="Calibri"/>
                <a:cs typeface="Calibri"/>
              </a:rPr>
              <a:t> </a:t>
            </a:r>
            <a:r>
              <a:rPr sz="2800" dirty="0">
                <a:solidFill>
                  <a:srgbClr val="001F5F"/>
                </a:solidFill>
                <a:latin typeface="Calibri"/>
                <a:cs typeface="Calibri"/>
              </a:rPr>
              <a:t>guidelines</a:t>
            </a:r>
            <a:r>
              <a:rPr sz="2800" spc="-40" dirty="0">
                <a:solidFill>
                  <a:srgbClr val="001F5F"/>
                </a:solidFill>
                <a:latin typeface="Calibri"/>
                <a:cs typeface="Calibri"/>
              </a:rPr>
              <a:t> </a:t>
            </a:r>
            <a:r>
              <a:rPr sz="2800" dirty="0">
                <a:solidFill>
                  <a:srgbClr val="001F5F"/>
                </a:solidFill>
                <a:latin typeface="Calibri"/>
                <a:cs typeface="Calibri"/>
              </a:rPr>
              <a:t>for</a:t>
            </a:r>
            <a:r>
              <a:rPr sz="2800" spc="-40" dirty="0">
                <a:solidFill>
                  <a:srgbClr val="001F5F"/>
                </a:solidFill>
                <a:latin typeface="Calibri"/>
                <a:cs typeface="Calibri"/>
              </a:rPr>
              <a:t> </a:t>
            </a:r>
            <a:r>
              <a:rPr sz="2800" dirty="0">
                <a:solidFill>
                  <a:srgbClr val="001F5F"/>
                </a:solidFill>
                <a:latin typeface="Calibri"/>
                <a:cs typeface="Calibri"/>
              </a:rPr>
              <a:t>reporting</a:t>
            </a:r>
            <a:r>
              <a:rPr sz="2800" spc="-40" dirty="0">
                <a:solidFill>
                  <a:srgbClr val="001F5F"/>
                </a:solidFill>
                <a:latin typeface="Calibri"/>
                <a:cs typeface="Calibri"/>
              </a:rPr>
              <a:t> </a:t>
            </a:r>
            <a:r>
              <a:rPr sz="2800" spc="-20" dirty="0">
                <a:solidFill>
                  <a:srgbClr val="001F5F"/>
                </a:solidFill>
                <a:latin typeface="Calibri"/>
                <a:cs typeface="Calibri"/>
              </a:rPr>
              <a:t>your </a:t>
            </a:r>
            <a:r>
              <a:rPr sz="2800" spc="-10" dirty="0">
                <a:solidFill>
                  <a:srgbClr val="001F5F"/>
                </a:solidFill>
                <a:latin typeface="Calibri"/>
                <a:cs typeface="Calibri"/>
              </a:rPr>
              <a:t>methods</a:t>
            </a:r>
            <a:endParaRPr sz="2800" dirty="0">
              <a:latin typeface="Calibri"/>
              <a:cs typeface="Calibri"/>
            </a:endParaRPr>
          </a:p>
          <a:p>
            <a:pPr marL="184785" indent="-172720">
              <a:spcBef>
                <a:spcPts val="1475"/>
              </a:spcBef>
              <a:buFont typeface="Arial"/>
              <a:buChar char="•"/>
              <a:tabLst>
                <a:tab pos="185420" algn="l"/>
              </a:tabLst>
            </a:pPr>
            <a:r>
              <a:rPr sz="2800" dirty="0">
                <a:solidFill>
                  <a:srgbClr val="001F5F"/>
                </a:solidFill>
                <a:latin typeface="Calibri"/>
                <a:cs typeface="Calibri"/>
              </a:rPr>
              <a:t>Write</a:t>
            </a:r>
            <a:r>
              <a:rPr sz="2800" spc="-110" dirty="0">
                <a:solidFill>
                  <a:srgbClr val="001F5F"/>
                </a:solidFill>
                <a:latin typeface="Calibri"/>
                <a:cs typeface="Calibri"/>
              </a:rPr>
              <a:t> </a:t>
            </a:r>
            <a:r>
              <a:rPr sz="2800" spc="-25" dirty="0">
                <a:solidFill>
                  <a:srgbClr val="001F5F"/>
                </a:solidFill>
                <a:latin typeface="Calibri"/>
                <a:cs typeface="Calibri"/>
              </a:rPr>
              <a:t>it</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Get</a:t>
            </a:r>
            <a:r>
              <a:rPr sz="2800" spc="-60" dirty="0">
                <a:solidFill>
                  <a:srgbClr val="001F5F"/>
                </a:solidFill>
                <a:latin typeface="Calibri"/>
                <a:cs typeface="Calibri"/>
              </a:rPr>
              <a:t> </a:t>
            </a:r>
            <a:r>
              <a:rPr sz="2800" dirty="0">
                <a:solidFill>
                  <a:srgbClr val="001F5F"/>
                </a:solidFill>
                <a:latin typeface="Calibri"/>
                <a:cs typeface="Calibri"/>
              </a:rPr>
              <a:t>feedback</a:t>
            </a:r>
            <a:r>
              <a:rPr sz="2800" spc="-50" dirty="0">
                <a:solidFill>
                  <a:srgbClr val="001F5F"/>
                </a:solidFill>
                <a:latin typeface="Calibri"/>
                <a:cs typeface="Calibri"/>
              </a:rPr>
              <a:t> </a:t>
            </a:r>
            <a:r>
              <a:rPr sz="2800" dirty="0">
                <a:solidFill>
                  <a:srgbClr val="001F5F"/>
                </a:solidFill>
                <a:latin typeface="Calibri"/>
                <a:cs typeface="Calibri"/>
              </a:rPr>
              <a:t>from</a:t>
            </a:r>
            <a:r>
              <a:rPr sz="2800" spc="-60" dirty="0">
                <a:solidFill>
                  <a:srgbClr val="001F5F"/>
                </a:solidFill>
                <a:latin typeface="Calibri"/>
                <a:cs typeface="Calibri"/>
              </a:rPr>
              <a:t> </a:t>
            </a:r>
            <a:r>
              <a:rPr sz="2800" spc="-20" dirty="0">
                <a:solidFill>
                  <a:srgbClr val="001F5F"/>
                </a:solidFill>
                <a:latin typeface="Calibri"/>
                <a:cs typeface="Calibri"/>
              </a:rPr>
              <a:t>peers</a:t>
            </a:r>
            <a:endParaRPr sz="2800" dirty="0">
              <a:latin typeface="Calibri"/>
              <a:cs typeface="Calibri"/>
            </a:endParaRPr>
          </a:p>
        </p:txBody>
      </p:sp>
      <p:pic>
        <p:nvPicPr>
          <p:cNvPr id="6" name="Picture 2" descr="Review of CAHPR | Council for Allied Health Professions Research">
            <a:extLst>
              <a:ext uri="{FF2B5EF4-FFF2-40B4-BE49-F238E27FC236}">
                <a16:creationId xmlns:a16="http://schemas.microsoft.com/office/drawing/2014/main" id="{B6224524-A094-5247-F92F-3047114A5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6" y="1113717"/>
            <a:ext cx="12817424" cy="435376"/>
          </a:xfrm>
          <a:prstGeom prst="rect">
            <a:avLst/>
          </a:prstGeom>
        </p:spPr>
        <p:txBody>
          <a:bodyPr vert="horz" wrap="square" lIns="0" tIns="12065" rIns="0" bIns="0" numCol="1" rtlCol="0" anchor="t" anchorCtr="0" compatLnSpc="1">
            <a:prstTxWarp prst="textNoShape">
              <a:avLst/>
            </a:prstTxWarp>
            <a:spAutoFit/>
          </a:bodyPr>
          <a:lstStyle/>
          <a:p>
            <a:pPr marL="12700">
              <a:lnSpc>
                <a:spcPts val="3270"/>
              </a:lnSpc>
              <a:spcBef>
                <a:spcPts val="95"/>
              </a:spcBef>
            </a:pPr>
            <a:r>
              <a:rPr sz="2800" dirty="0"/>
              <a:t>Guidelines</a:t>
            </a:r>
            <a:r>
              <a:rPr sz="2800" spc="-85" dirty="0"/>
              <a:t> </a:t>
            </a:r>
            <a:r>
              <a:rPr sz="2800" dirty="0"/>
              <a:t>for</a:t>
            </a:r>
            <a:r>
              <a:rPr sz="2800" spc="-100" dirty="0"/>
              <a:t> </a:t>
            </a:r>
            <a:r>
              <a:rPr sz="2800" dirty="0"/>
              <a:t>reporting</a:t>
            </a:r>
            <a:r>
              <a:rPr sz="2800" spc="-85" dirty="0"/>
              <a:t> </a:t>
            </a:r>
            <a:r>
              <a:rPr sz="2800" spc="-10" dirty="0"/>
              <a:t>different</a:t>
            </a:r>
            <a:r>
              <a:rPr sz="2800" spc="-85" dirty="0"/>
              <a:t> </a:t>
            </a:r>
            <a:r>
              <a:rPr sz="2800" dirty="0"/>
              <a:t>types</a:t>
            </a:r>
            <a:r>
              <a:rPr sz="2800" spc="-105" dirty="0"/>
              <a:t> </a:t>
            </a:r>
            <a:r>
              <a:rPr sz="2800" dirty="0"/>
              <a:t>of</a:t>
            </a:r>
            <a:r>
              <a:rPr sz="2800" spc="-100" dirty="0"/>
              <a:t> </a:t>
            </a:r>
            <a:r>
              <a:rPr sz="2800" spc="-10" dirty="0"/>
              <a:t>studies</a:t>
            </a:r>
            <a:r>
              <a:rPr lang="en-US" sz="2800" spc="-10" dirty="0"/>
              <a:t> </a:t>
            </a:r>
            <a:r>
              <a:rPr sz="2000" dirty="0">
                <a:latin typeface="Calibri"/>
                <a:cs typeface="Calibri"/>
              </a:rPr>
              <a:t>(See</a:t>
            </a:r>
            <a:r>
              <a:rPr sz="2000" spc="90" dirty="0">
                <a:latin typeface="Calibri"/>
                <a:cs typeface="Calibri"/>
              </a:rPr>
              <a:t> </a:t>
            </a:r>
            <a:r>
              <a:rPr sz="2000" spc="-25" dirty="0">
                <a:latin typeface="Calibri"/>
                <a:cs typeface="Calibri"/>
                <a:hlinkClick r:id="rId2"/>
              </a:rPr>
              <a:t>www.equator-</a:t>
            </a:r>
            <a:r>
              <a:rPr sz="2000" spc="-10" dirty="0">
                <a:latin typeface="Calibri"/>
                <a:cs typeface="Calibri"/>
                <a:hlinkClick r:id="rId2"/>
              </a:rPr>
              <a:t>network.org/)</a:t>
            </a:r>
            <a:endParaRPr sz="2000"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809124053"/>
              </p:ext>
            </p:extLst>
          </p:nvPr>
        </p:nvGraphicFramePr>
        <p:xfrm>
          <a:off x="1554632" y="1564288"/>
          <a:ext cx="7997190" cy="5261610"/>
        </p:xfrm>
        <a:graphic>
          <a:graphicData uri="http://schemas.openxmlformats.org/drawingml/2006/table">
            <a:tbl>
              <a:tblPr firstRow="1" bandRow="1">
                <a:tableStyleId>{2D5ABB26-0587-4C30-8999-92F81FD0307C}</a:tableStyleId>
              </a:tblPr>
              <a:tblGrid>
                <a:gridCol w="1880870">
                  <a:extLst>
                    <a:ext uri="{9D8B030D-6E8A-4147-A177-3AD203B41FA5}">
                      <a16:colId xmlns:a16="http://schemas.microsoft.com/office/drawing/2014/main" val="20000"/>
                    </a:ext>
                  </a:extLst>
                </a:gridCol>
                <a:gridCol w="504952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457200">
                <a:tc>
                  <a:txBody>
                    <a:bodyPr/>
                    <a:lstStyle/>
                    <a:p>
                      <a:pPr marL="445134">
                        <a:lnSpc>
                          <a:spcPts val="1590"/>
                        </a:lnSpc>
                      </a:pPr>
                      <a:r>
                        <a:rPr sz="1400" b="1" dirty="0">
                          <a:solidFill>
                            <a:srgbClr val="FFFFFF"/>
                          </a:solidFill>
                          <a:latin typeface="Calibri"/>
                          <a:cs typeface="Calibri"/>
                        </a:rPr>
                        <a:t>Type</a:t>
                      </a:r>
                      <a:r>
                        <a:rPr sz="1400" b="1" spc="-45" dirty="0">
                          <a:solidFill>
                            <a:srgbClr val="FFFFFF"/>
                          </a:solidFill>
                          <a:latin typeface="Calibri"/>
                          <a:cs typeface="Calibri"/>
                        </a:rPr>
                        <a:t> </a:t>
                      </a:r>
                      <a:r>
                        <a:rPr sz="1400" b="1" dirty="0">
                          <a:solidFill>
                            <a:srgbClr val="FFFFFF"/>
                          </a:solidFill>
                          <a:latin typeface="Calibri"/>
                          <a:cs typeface="Calibri"/>
                        </a:rPr>
                        <a:t>of</a:t>
                      </a:r>
                      <a:r>
                        <a:rPr sz="1400" b="1" spc="-45" dirty="0">
                          <a:solidFill>
                            <a:srgbClr val="FFFFFF"/>
                          </a:solidFill>
                          <a:latin typeface="Calibri"/>
                          <a:cs typeface="Calibri"/>
                        </a:rPr>
                        <a:t> </a:t>
                      </a:r>
                      <a:r>
                        <a:rPr sz="1400" b="1" spc="-10" dirty="0">
                          <a:solidFill>
                            <a:srgbClr val="FFFFFF"/>
                          </a:solidFill>
                          <a:latin typeface="Calibri"/>
                          <a:cs typeface="Calibri"/>
                        </a:rPr>
                        <a:t>study</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ts val="1590"/>
                        </a:lnSpc>
                      </a:pPr>
                      <a:r>
                        <a:rPr sz="1400" b="1" spc="-10" dirty="0">
                          <a:solidFill>
                            <a:srgbClr val="FFFFFF"/>
                          </a:solidFill>
                          <a:latin typeface="Calibri"/>
                          <a:cs typeface="Calibri"/>
                        </a:rPr>
                        <a:t>Reporting</a:t>
                      </a:r>
                      <a:r>
                        <a:rPr sz="1400" b="1" spc="5" dirty="0">
                          <a:solidFill>
                            <a:srgbClr val="FFFFFF"/>
                          </a:solidFill>
                          <a:latin typeface="Calibri"/>
                          <a:cs typeface="Calibri"/>
                        </a:rPr>
                        <a:t> </a:t>
                      </a:r>
                      <a:r>
                        <a:rPr sz="1400" b="1" spc="-10" dirty="0">
                          <a:solidFill>
                            <a:srgbClr val="FFFFFF"/>
                          </a:solidFill>
                          <a:latin typeface="Calibri"/>
                          <a:cs typeface="Calibri"/>
                        </a:rPr>
                        <a:t>guideline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02565">
                        <a:lnSpc>
                          <a:spcPts val="1590"/>
                        </a:lnSpc>
                      </a:pPr>
                      <a:r>
                        <a:rPr sz="1400" b="1" spc="-10" dirty="0">
                          <a:solidFill>
                            <a:srgbClr val="FFFFFF"/>
                          </a:solidFill>
                          <a:latin typeface="Calibri"/>
                          <a:cs typeface="Calibri"/>
                        </a:rPr>
                        <a:t>Acronym</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34010">
                <a:tc>
                  <a:txBody>
                    <a:bodyPr/>
                    <a:lstStyle/>
                    <a:p>
                      <a:pPr marL="68580">
                        <a:lnSpc>
                          <a:spcPts val="1625"/>
                        </a:lnSpc>
                      </a:pPr>
                      <a:r>
                        <a:rPr sz="1400" spc="-10" dirty="0">
                          <a:solidFill>
                            <a:srgbClr val="FFFFFF"/>
                          </a:solidFill>
                          <a:latin typeface="Calibri"/>
                          <a:cs typeface="Calibri"/>
                        </a:rPr>
                        <a:t>Systematic</a:t>
                      </a:r>
                      <a:r>
                        <a:rPr sz="1400" spc="-20" dirty="0">
                          <a:solidFill>
                            <a:srgbClr val="FFFFFF"/>
                          </a:solidFill>
                          <a:latin typeface="Calibri"/>
                          <a:cs typeface="Calibri"/>
                        </a:rPr>
                        <a:t> </a:t>
                      </a:r>
                      <a:r>
                        <a:rPr sz="1400" spc="-10" dirty="0">
                          <a:solidFill>
                            <a:srgbClr val="FFFFFF"/>
                          </a:solidFill>
                          <a:latin typeface="Calibri"/>
                          <a:cs typeface="Calibri"/>
                        </a:rPr>
                        <a:t>reviews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tc>
                  <a:txBody>
                    <a:bodyPr/>
                    <a:lstStyle/>
                    <a:p>
                      <a:pPr marL="68580">
                        <a:lnSpc>
                          <a:spcPts val="1625"/>
                        </a:lnSpc>
                      </a:pPr>
                      <a:r>
                        <a:rPr sz="1400" spc="-10" dirty="0">
                          <a:latin typeface="Calibri"/>
                          <a:cs typeface="Calibri"/>
                        </a:rPr>
                        <a:t>Preferred</a:t>
                      </a:r>
                      <a:r>
                        <a:rPr sz="1400" spc="-40" dirty="0">
                          <a:latin typeface="Calibri"/>
                          <a:cs typeface="Calibri"/>
                        </a:rPr>
                        <a:t> </a:t>
                      </a:r>
                      <a:r>
                        <a:rPr sz="1400" dirty="0">
                          <a:latin typeface="Calibri"/>
                          <a:cs typeface="Calibri"/>
                        </a:rPr>
                        <a:t>Reporting</a:t>
                      </a:r>
                      <a:r>
                        <a:rPr sz="1400" spc="-30" dirty="0">
                          <a:latin typeface="Calibri"/>
                          <a:cs typeface="Calibri"/>
                        </a:rPr>
                        <a:t> </a:t>
                      </a:r>
                      <a:r>
                        <a:rPr sz="1400" dirty="0">
                          <a:latin typeface="Calibri"/>
                          <a:cs typeface="Calibri"/>
                        </a:rPr>
                        <a:t>Items</a:t>
                      </a:r>
                      <a:r>
                        <a:rPr sz="1400" spc="-35" dirty="0">
                          <a:latin typeface="Calibri"/>
                          <a:cs typeface="Calibri"/>
                        </a:rPr>
                        <a:t> </a:t>
                      </a:r>
                      <a:r>
                        <a:rPr sz="1400" dirty="0">
                          <a:latin typeface="Calibri"/>
                          <a:cs typeface="Calibri"/>
                        </a:rPr>
                        <a:t>for</a:t>
                      </a:r>
                      <a:r>
                        <a:rPr sz="1400" spc="-50" dirty="0">
                          <a:latin typeface="Calibri"/>
                          <a:cs typeface="Calibri"/>
                        </a:rPr>
                        <a:t> </a:t>
                      </a:r>
                      <a:r>
                        <a:rPr sz="1400" spc="-10" dirty="0">
                          <a:latin typeface="Calibri"/>
                          <a:cs typeface="Calibri"/>
                        </a:rPr>
                        <a:t>Systematic</a:t>
                      </a:r>
                      <a:r>
                        <a:rPr sz="1400" spc="-50" dirty="0">
                          <a:latin typeface="Calibri"/>
                          <a:cs typeface="Calibri"/>
                        </a:rPr>
                        <a:t> </a:t>
                      </a:r>
                      <a:r>
                        <a:rPr sz="1400" dirty="0">
                          <a:latin typeface="Calibri"/>
                          <a:cs typeface="Calibri"/>
                        </a:rPr>
                        <a:t>Reviews</a:t>
                      </a:r>
                      <a:r>
                        <a:rPr sz="1400" spc="-20" dirty="0">
                          <a:latin typeface="Calibri"/>
                          <a:cs typeface="Calibri"/>
                        </a:rPr>
                        <a:t> </a:t>
                      </a:r>
                      <a:r>
                        <a:rPr sz="1400" dirty="0">
                          <a:latin typeface="Calibri"/>
                          <a:cs typeface="Calibri"/>
                        </a:rPr>
                        <a:t>&amp;</a:t>
                      </a:r>
                      <a:r>
                        <a:rPr sz="1400" spc="-35" dirty="0">
                          <a:latin typeface="Calibri"/>
                          <a:cs typeface="Calibri"/>
                        </a:rPr>
                        <a:t> </a:t>
                      </a:r>
                      <a:r>
                        <a:rPr sz="1400" spc="-10" dirty="0">
                          <a:latin typeface="Calibri"/>
                          <a:cs typeface="Calibri"/>
                        </a:rPr>
                        <a:t>Meta-Analyses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9850">
                        <a:lnSpc>
                          <a:spcPts val="1625"/>
                        </a:lnSpc>
                      </a:pPr>
                      <a:r>
                        <a:rPr sz="1400" spc="-10" dirty="0">
                          <a:latin typeface="Calibri"/>
                          <a:cs typeface="Calibri"/>
                        </a:rPr>
                        <a:t>PRISMA</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42265">
                <a:tc>
                  <a:txBody>
                    <a:bodyPr/>
                    <a:lstStyle/>
                    <a:p>
                      <a:pPr marL="68580">
                        <a:lnSpc>
                          <a:spcPts val="1630"/>
                        </a:lnSpc>
                      </a:pPr>
                      <a:r>
                        <a:rPr sz="1400" dirty="0">
                          <a:solidFill>
                            <a:srgbClr val="FFFFFF"/>
                          </a:solidFill>
                          <a:latin typeface="Calibri"/>
                          <a:cs typeface="Calibri"/>
                        </a:rPr>
                        <a:t>Randomised</a:t>
                      </a:r>
                      <a:r>
                        <a:rPr sz="1400" spc="-45" dirty="0">
                          <a:solidFill>
                            <a:srgbClr val="FFFFFF"/>
                          </a:solidFill>
                          <a:latin typeface="Calibri"/>
                          <a:cs typeface="Calibri"/>
                        </a:rPr>
                        <a:t> </a:t>
                      </a:r>
                      <a:r>
                        <a:rPr sz="1400" spc="-10" dirty="0">
                          <a:solidFill>
                            <a:srgbClr val="FFFFFF"/>
                          </a:solidFill>
                          <a:latin typeface="Calibri"/>
                          <a:cs typeface="Calibri"/>
                        </a:rPr>
                        <a:t>trials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Consolidated</a:t>
                      </a:r>
                      <a:r>
                        <a:rPr sz="1400" spc="-40" dirty="0">
                          <a:latin typeface="Calibri"/>
                          <a:cs typeface="Calibri"/>
                        </a:rPr>
                        <a:t> </a:t>
                      </a:r>
                      <a:r>
                        <a:rPr sz="1400" dirty="0">
                          <a:latin typeface="Calibri"/>
                          <a:cs typeface="Calibri"/>
                        </a:rPr>
                        <a:t>Standards</a:t>
                      </a:r>
                      <a:r>
                        <a:rPr sz="1400" spc="-40" dirty="0">
                          <a:latin typeface="Calibri"/>
                          <a:cs typeface="Calibri"/>
                        </a:rPr>
                        <a:t> </a:t>
                      </a:r>
                      <a:r>
                        <a:rPr sz="1400" dirty="0">
                          <a:latin typeface="Calibri"/>
                          <a:cs typeface="Calibri"/>
                        </a:rPr>
                        <a:t>of</a:t>
                      </a:r>
                      <a:r>
                        <a:rPr sz="1400" spc="-55" dirty="0">
                          <a:latin typeface="Calibri"/>
                          <a:cs typeface="Calibri"/>
                        </a:rPr>
                        <a:t> </a:t>
                      </a:r>
                      <a:r>
                        <a:rPr sz="1400" dirty="0">
                          <a:latin typeface="Calibri"/>
                          <a:cs typeface="Calibri"/>
                        </a:rPr>
                        <a:t>Reporting</a:t>
                      </a:r>
                      <a:r>
                        <a:rPr sz="1400" spc="-50" dirty="0">
                          <a:latin typeface="Calibri"/>
                          <a:cs typeface="Calibri"/>
                        </a:rPr>
                        <a:t> </a:t>
                      </a:r>
                      <a:r>
                        <a:rPr sz="1400" spc="-10" dirty="0">
                          <a:latin typeface="Calibri"/>
                          <a:cs typeface="Calibri"/>
                        </a:rPr>
                        <a:t>Trials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10" dirty="0">
                          <a:latin typeface="Calibri"/>
                          <a:cs typeface="Calibri"/>
                        </a:rPr>
                        <a:t>CONSORT</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455930">
                <a:tc>
                  <a:txBody>
                    <a:bodyPr/>
                    <a:lstStyle/>
                    <a:p>
                      <a:pPr marL="68580">
                        <a:lnSpc>
                          <a:spcPts val="1630"/>
                        </a:lnSpc>
                      </a:pPr>
                      <a:r>
                        <a:rPr sz="1400" dirty="0">
                          <a:solidFill>
                            <a:srgbClr val="FFFFFF"/>
                          </a:solidFill>
                          <a:latin typeface="Calibri"/>
                          <a:cs typeface="Calibri"/>
                        </a:rPr>
                        <a:t>Observational</a:t>
                      </a:r>
                      <a:r>
                        <a:rPr sz="1400" spc="-55" dirty="0">
                          <a:solidFill>
                            <a:srgbClr val="FFFFFF"/>
                          </a:solidFill>
                          <a:latin typeface="Calibri"/>
                          <a:cs typeface="Calibri"/>
                        </a:rPr>
                        <a:t> </a:t>
                      </a: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Strengthening</a:t>
                      </a:r>
                      <a:r>
                        <a:rPr sz="1400" spc="-10"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Observational</a:t>
                      </a:r>
                      <a:r>
                        <a:rPr sz="1400" spc="-25" dirty="0">
                          <a:latin typeface="Calibri"/>
                          <a:cs typeface="Calibri"/>
                        </a:rPr>
                        <a:t> </a:t>
                      </a:r>
                      <a:r>
                        <a:rPr sz="1400" dirty="0">
                          <a:latin typeface="Calibri"/>
                          <a:cs typeface="Calibri"/>
                        </a:rPr>
                        <a:t>Studies</a:t>
                      </a:r>
                      <a:r>
                        <a:rPr sz="1400" spc="-35" dirty="0">
                          <a:latin typeface="Calibri"/>
                          <a:cs typeface="Calibri"/>
                        </a:rPr>
                        <a:t> </a:t>
                      </a:r>
                      <a:r>
                        <a:rPr sz="1400" spc="-25" dirty="0">
                          <a:latin typeface="Calibri"/>
                          <a:cs typeface="Calibri"/>
                        </a:rPr>
                        <a:t>in</a:t>
                      </a:r>
                      <a:endParaRPr sz="1400">
                        <a:latin typeface="Calibri"/>
                        <a:cs typeface="Calibri"/>
                      </a:endParaRPr>
                    </a:p>
                    <a:p>
                      <a:pPr marL="68580">
                        <a:lnSpc>
                          <a:spcPct val="100000"/>
                        </a:lnSpc>
                        <a:spcBef>
                          <a:spcPts val="120"/>
                        </a:spcBef>
                      </a:pPr>
                      <a:r>
                        <a:rPr sz="1400" spc="-10" dirty="0">
                          <a:latin typeface="Calibri"/>
                          <a:cs typeface="Calibri"/>
                        </a:rPr>
                        <a:t>Epidemiology</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0"/>
                        </a:lnSpc>
                      </a:pPr>
                      <a:r>
                        <a:rPr sz="1400" spc="-10" dirty="0">
                          <a:latin typeface="Calibri"/>
                          <a:cs typeface="Calibri"/>
                        </a:rPr>
                        <a:t>STROBE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60730">
                <a:tc>
                  <a:txBody>
                    <a:bodyPr/>
                    <a:lstStyle/>
                    <a:p>
                      <a:pPr marL="68580">
                        <a:lnSpc>
                          <a:spcPts val="1630"/>
                        </a:lnSpc>
                      </a:pPr>
                      <a:r>
                        <a:rPr sz="1400" dirty="0">
                          <a:solidFill>
                            <a:srgbClr val="FFFFFF"/>
                          </a:solidFill>
                          <a:latin typeface="Calibri"/>
                          <a:cs typeface="Calibri"/>
                        </a:rPr>
                        <a:t>Diagnostic</a:t>
                      </a:r>
                      <a:r>
                        <a:rPr sz="1400" spc="-30" dirty="0">
                          <a:solidFill>
                            <a:srgbClr val="FFFFFF"/>
                          </a:solidFill>
                          <a:latin typeface="Calibri"/>
                          <a:cs typeface="Calibri"/>
                        </a:rPr>
                        <a:t> </a:t>
                      </a:r>
                      <a:r>
                        <a:rPr sz="1400" dirty="0">
                          <a:solidFill>
                            <a:srgbClr val="FFFFFF"/>
                          </a:solidFill>
                          <a:latin typeface="Calibri"/>
                          <a:cs typeface="Calibri"/>
                        </a:rPr>
                        <a:t>/</a:t>
                      </a:r>
                      <a:r>
                        <a:rPr sz="1400" spc="-35" dirty="0">
                          <a:solidFill>
                            <a:srgbClr val="FFFFFF"/>
                          </a:solidFill>
                          <a:latin typeface="Calibri"/>
                          <a:cs typeface="Calibri"/>
                        </a:rPr>
                        <a:t> </a:t>
                      </a:r>
                      <a:r>
                        <a:rPr sz="1400" spc="-10" dirty="0">
                          <a:solidFill>
                            <a:srgbClr val="FFFFFF"/>
                          </a:solidFill>
                          <a:latin typeface="Calibri"/>
                          <a:cs typeface="Calibri"/>
                        </a:rPr>
                        <a:t>prognostic</a:t>
                      </a:r>
                      <a:endParaRPr sz="1400">
                        <a:latin typeface="Calibri"/>
                        <a:cs typeface="Calibri"/>
                      </a:endParaRPr>
                    </a:p>
                    <a:p>
                      <a:pPr marL="68580">
                        <a:lnSpc>
                          <a:spcPct val="100000"/>
                        </a:lnSpc>
                        <a:spcBef>
                          <a:spcPts val="120"/>
                        </a:spcBef>
                      </a:pP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Standards</a:t>
                      </a:r>
                      <a:r>
                        <a:rPr sz="1400" spc="-35" dirty="0">
                          <a:latin typeface="Calibri"/>
                          <a:cs typeface="Calibri"/>
                        </a:rPr>
                        <a:t> </a:t>
                      </a:r>
                      <a:r>
                        <a:rPr sz="1400" dirty="0">
                          <a:latin typeface="Calibri"/>
                          <a:cs typeface="Calibri"/>
                        </a:rPr>
                        <a:t>for</a:t>
                      </a:r>
                      <a:r>
                        <a:rPr sz="1400" spc="-65"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Diagnostic</a:t>
                      </a:r>
                      <a:r>
                        <a:rPr sz="1400" spc="-50" dirty="0">
                          <a:latin typeface="Calibri"/>
                          <a:cs typeface="Calibri"/>
                        </a:rPr>
                        <a:t> </a:t>
                      </a:r>
                      <a:r>
                        <a:rPr sz="1400" spc="-10" dirty="0">
                          <a:latin typeface="Calibri"/>
                          <a:cs typeface="Calibri"/>
                        </a:rPr>
                        <a:t>Accuracy</a:t>
                      </a:r>
                      <a:endParaRPr sz="1400">
                        <a:latin typeface="Calibri"/>
                        <a:cs typeface="Calibri"/>
                      </a:endParaRPr>
                    </a:p>
                    <a:p>
                      <a:pPr marL="68580" marR="560070">
                        <a:lnSpc>
                          <a:spcPct val="107100"/>
                        </a:lnSpc>
                        <a:spcBef>
                          <a:spcPts val="600"/>
                        </a:spcBef>
                      </a:pPr>
                      <a:r>
                        <a:rPr sz="1400" spc="-10" dirty="0">
                          <a:latin typeface="Calibri"/>
                          <a:cs typeface="Calibri"/>
                        </a:rPr>
                        <a:t>Transparent</a:t>
                      </a:r>
                      <a:r>
                        <a:rPr sz="1400" spc="-35" dirty="0">
                          <a:latin typeface="Calibri"/>
                          <a:cs typeface="Calibri"/>
                        </a:rPr>
                        <a:t> </a:t>
                      </a:r>
                      <a:r>
                        <a:rPr sz="1400" dirty="0">
                          <a:latin typeface="Calibri"/>
                          <a:cs typeface="Calibri"/>
                        </a:rPr>
                        <a:t>reporting</a:t>
                      </a:r>
                      <a:r>
                        <a:rPr sz="1400" spc="-30"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multivariable</a:t>
                      </a:r>
                      <a:r>
                        <a:rPr sz="1400" spc="-25" dirty="0">
                          <a:latin typeface="Calibri"/>
                          <a:cs typeface="Calibri"/>
                        </a:rPr>
                        <a:t> </a:t>
                      </a:r>
                      <a:r>
                        <a:rPr sz="1400" dirty="0">
                          <a:latin typeface="Calibri"/>
                          <a:cs typeface="Calibri"/>
                        </a:rPr>
                        <a:t>prediction</a:t>
                      </a:r>
                      <a:r>
                        <a:rPr sz="1400" spc="-25" dirty="0">
                          <a:latin typeface="Calibri"/>
                          <a:cs typeface="Calibri"/>
                        </a:rPr>
                        <a:t> </a:t>
                      </a:r>
                      <a:r>
                        <a:rPr sz="1400" dirty="0">
                          <a:latin typeface="Calibri"/>
                          <a:cs typeface="Calibri"/>
                        </a:rPr>
                        <a:t>model</a:t>
                      </a:r>
                      <a:r>
                        <a:rPr sz="1400" spc="-40" dirty="0">
                          <a:latin typeface="Calibri"/>
                          <a:cs typeface="Calibri"/>
                        </a:rPr>
                        <a:t> </a:t>
                      </a:r>
                      <a:r>
                        <a:rPr sz="1400" spc="-25" dirty="0">
                          <a:latin typeface="Calibri"/>
                          <a:cs typeface="Calibri"/>
                        </a:rPr>
                        <a:t>for </a:t>
                      </a:r>
                      <a:r>
                        <a:rPr sz="1400" dirty="0">
                          <a:latin typeface="Calibri"/>
                          <a:cs typeface="Calibri"/>
                        </a:rPr>
                        <a:t>individual prognosis</a:t>
                      </a:r>
                      <a:r>
                        <a:rPr sz="1400" spc="-40" dirty="0">
                          <a:latin typeface="Calibri"/>
                          <a:cs typeface="Calibri"/>
                        </a:rPr>
                        <a:t> </a:t>
                      </a:r>
                      <a:r>
                        <a:rPr sz="1400" dirty="0">
                          <a:latin typeface="Calibri"/>
                          <a:cs typeface="Calibri"/>
                        </a:rPr>
                        <a:t>or</a:t>
                      </a:r>
                      <a:r>
                        <a:rPr sz="1400" spc="-40" dirty="0">
                          <a:latin typeface="Calibri"/>
                          <a:cs typeface="Calibri"/>
                        </a:rPr>
                        <a:t> </a:t>
                      </a:r>
                      <a:r>
                        <a:rPr sz="1400" spc="-10" dirty="0">
                          <a:latin typeface="Calibri"/>
                          <a:cs typeface="Calibri"/>
                        </a:rPr>
                        <a:t>diagnosis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10" dirty="0">
                          <a:latin typeface="Calibri"/>
                          <a:cs typeface="Calibri"/>
                        </a:rPr>
                        <a:t>STARD</a:t>
                      </a:r>
                      <a:endParaRPr sz="1400">
                        <a:latin typeface="Calibri"/>
                        <a:cs typeface="Calibri"/>
                      </a:endParaRPr>
                    </a:p>
                    <a:p>
                      <a:pPr marL="69850">
                        <a:lnSpc>
                          <a:spcPct val="100000"/>
                        </a:lnSpc>
                        <a:spcBef>
                          <a:spcPts val="720"/>
                        </a:spcBef>
                      </a:pPr>
                      <a:r>
                        <a:rPr sz="1400" spc="-10" dirty="0">
                          <a:latin typeface="Calibri"/>
                          <a:cs typeface="Calibri"/>
                        </a:rPr>
                        <a:t>TRIPOD</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532765">
                <a:tc>
                  <a:txBody>
                    <a:bodyPr/>
                    <a:lstStyle/>
                    <a:p>
                      <a:pPr marL="68580">
                        <a:lnSpc>
                          <a:spcPts val="1630"/>
                        </a:lnSpc>
                      </a:pPr>
                      <a:r>
                        <a:rPr sz="1400" dirty="0">
                          <a:solidFill>
                            <a:srgbClr val="FFFFFF"/>
                          </a:solidFill>
                          <a:latin typeface="Calibri"/>
                          <a:cs typeface="Calibri"/>
                        </a:rPr>
                        <a:t>Qualitative</a:t>
                      </a:r>
                      <a:r>
                        <a:rPr sz="1400" spc="-45" dirty="0">
                          <a:solidFill>
                            <a:srgbClr val="FFFFFF"/>
                          </a:solidFill>
                          <a:latin typeface="Calibri"/>
                          <a:cs typeface="Calibri"/>
                        </a:rPr>
                        <a:t> </a:t>
                      </a:r>
                      <a:r>
                        <a:rPr sz="1400" spc="-10" dirty="0">
                          <a:solidFill>
                            <a:srgbClr val="FFFFFF"/>
                          </a:solidFill>
                          <a:latin typeface="Calibri"/>
                          <a:cs typeface="Calibri"/>
                        </a:rPr>
                        <a:t>research</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Standards</a:t>
                      </a:r>
                      <a:r>
                        <a:rPr sz="1400" spc="-45" dirty="0">
                          <a:latin typeface="Calibri"/>
                          <a:cs typeface="Calibri"/>
                        </a:rPr>
                        <a:t> </a:t>
                      </a:r>
                      <a:r>
                        <a:rPr sz="1400" dirty="0">
                          <a:latin typeface="Calibri"/>
                          <a:cs typeface="Calibri"/>
                        </a:rPr>
                        <a:t>for</a:t>
                      </a:r>
                      <a:r>
                        <a:rPr sz="1400" spc="-70" dirty="0">
                          <a:latin typeface="Calibri"/>
                          <a:cs typeface="Calibri"/>
                        </a:rPr>
                        <a:t> </a:t>
                      </a:r>
                      <a:r>
                        <a:rPr sz="1400" dirty="0">
                          <a:latin typeface="Calibri"/>
                          <a:cs typeface="Calibri"/>
                        </a:rPr>
                        <a:t>Reporting</a:t>
                      </a:r>
                      <a:r>
                        <a:rPr sz="1400" spc="-45" dirty="0">
                          <a:latin typeface="Calibri"/>
                          <a:cs typeface="Calibri"/>
                        </a:rPr>
                        <a:t> </a:t>
                      </a:r>
                      <a:r>
                        <a:rPr sz="1400" dirty="0">
                          <a:latin typeface="Calibri"/>
                          <a:cs typeface="Calibri"/>
                        </a:rPr>
                        <a:t>Qualitative</a:t>
                      </a:r>
                      <a:r>
                        <a:rPr sz="1400" spc="-45" dirty="0">
                          <a:latin typeface="Calibri"/>
                          <a:cs typeface="Calibri"/>
                        </a:rPr>
                        <a:t> </a:t>
                      </a:r>
                      <a:r>
                        <a:rPr sz="1400" spc="-10" dirty="0">
                          <a:latin typeface="Calibri"/>
                          <a:cs typeface="Calibri"/>
                        </a:rPr>
                        <a:t>Research</a:t>
                      </a:r>
                      <a:endParaRPr sz="1400">
                        <a:latin typeface="Calibri"/>
                        <a:cs typeface="Calibri"/>
                      </a:endParaRPr>
                    </a:p>
                    <a:p>
                      <a:pPr marL="68580">
                        <a:lnSpc>
                          <a:spcPct val="100000"/>
                        </a:lnSpc>
                        <a:spcBef>
                          <a:spcPts val="720"/>
                        </a:spcBef>
                      </a:pPr>
                      <a:r>
                        <a:rPr sz="1400" dirty="0">
                          <a:latin typeface="Calibri"/>
                          <a:cs typeface="Calibri"/>
                        </a:rPr>
                        <a:t>Consolidated</a:t>
                      </a:r>
                      <a:r>
                        <a:rPr sz="1400" spc="-50" dirty="0">
                          <a:latin typeface="Calibri"/>
                          <a:cs typeface="Calibri"/>
                        </a:rPr>
                        <a:t> </a:t>
                      </a:r>
                      <a:r>
                        <a:rPr sz="1400" dirty="0">
                          <a:latin typeface="Calibri"/>
                          <a:cs typeface="Calibri"/>
                        </a:rPr>
                        <a:t>criteria</a:t>
                      </a:r>
                      <a:r>
                        <a:rPr sz="1400" spc="-50" dirty="0">
                          <a:latin typeface="Calibri"/>
                          <a:cs typeface="Calibri"/>
                        </a:rPr>
                        <a:t> </a:t>
                      </a:r>
                      <a:r>
                        <a:rPr sz="1400" dirty="0">
                          <a:latin typeface="Calibri"/>
                          <a:cs typeface="Calibri"/>
                        </a:rPr>
                        <a:t>for</a:t>
                      </a:r>
                      <a:r>
                        <a:rPr sz="1400" spc="-65"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qualitative</a:t>
                      </a:r>
                      <a:r>
                        <a:rPr sz="1400" spc="-20" dirty="0">
                          <a:latin typeface="Calibri"/>
                          <a:cs typeface="Calibri"/>
                        </a:rPr>
                        <a:t> </a:t>
                      </a:r>
                      <a:r>
                        <a:rPr sz="1400" spc="-10" dirty="0">
                          <a:latin typeface="Calibri"/>
                          <a:cs typeface="Calibri"/>
                        </a:rPr>
                        <a:t>research</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0"/>
                        </a:lnSpc>
                      </a:pPr>
                      <a:r>
                        <a:rPr sz="1400" spc="-20" dirty="0">
                          <a:latin typeface="Calibri"/>
                          <a:cs typeface="Calibri"/>
                        </a:rPr>
                        <a:t>SRQR</a:t>
                      </a:r>
                      <a:endParaRPr sz="1400">
                        <a:latin typeface="Calibri"/>
                        <a:cs typeface="Calibri"/>
                      </a:endParaRPr>
                    </a:p>
                    <a:p>
                      <a:pPr marL="69850">
                        <a:lnSpc>
                          <a:spcPct val="100000"/>
                        </a:lnSpc>
                        <a:spcBef>
                          <a:spcPts val="720"/>
                        </a:spcBef>
                      </a:pPr>
                      <a:r>
                        <a:rPr sz="1400" spc="-10" dirty="0">
                          <a:latin typeface="Calibri"/>
                          <a:cs typeface="Calibri"/>
                        </a:rPr>
                        <a:t>COREQ</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315595">
                <a:tc>
                  <a:txBody>
                    <a:bodyPr/>
                    <a:lstStyle/>
                    <a:p>
                      <a:pPr marL="68580">
                        <a:lnSpc>
                          <a:spcPts val="1630"/>
                        </a:lnSpc>
                      </a:pPr>
                      <a:r>
                        <a:rPr sz="1400" dirty="0">
                          <a:solidFill>
                            <a:srgbClr val="FFFFFF"/>
                          </a:solidFill>
                          <a:latin typeface="Calibri"/>
                          <a:cs typeface="Calibri"/>
                        </a:rPr>
                        <a:t>Case</a:t>
                      </a:r>
                      <a:r>
                        <a:rPr sz="1400" spc="-10" dirty="0">
                          <a:solidFill>
                            <a:srgbClr val="FFFFFF"/>
                          </a:solidFill>
                          <a:latin typeface="Calibri"/>
                          <a:cs typeface="Calibri"/>
                        </a:rPr>
                        <a:t> reports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Case</a:t>
                      </a:r>
                      <a:r>
                        <a:rPr sz="1400" spc="-20" dirty="0">
                          <a:latin typeface="Calibri"/>
                          <a:cs typeface="Calibri"/>
                        </a:rPr>
                        <a:t> </a:t>
                      </a:r>
                      <a:r>
                        <a:rPr sz="1400" dirty="0">
                          <a:latin typeface="Calibri"/>
                          <a:cs typeface="Calibri"/>
                        </a:rPr>
                        <a:t>report</a:t>
                      </a:r>
                      <a:r>
                        <a:rPr sz="1400" spc="-20" dirty="0">
                          <a:latin typeface="Calibri"/>
                          <a:cs typeface="Calibri"/>
                        </a:rPr>
                        <a:t> </a:t>
                      </a:r>
                      <a:r>
                        <a:rPr sz="1400" spc="-10" dirty="0">
                          <a:latin typeface="Calibri"/>
                          <a:cs typeface="Calibri"/>
                        </a:rPr>
                        <a:t>guidelines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20" dirty="0">
                          <a:latin typeface="Calibri"/>
                          <a:cs typeface="Calibri"/>
                        </a:rPr>
                        <a:t>CARE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366395">
                <a:tc>
                  <a:txBody>
                    <a:bodyPr/>
                    <a:lstStyle/>
                    <a:p>
                      <a:pPr marL="68580">
                        <a:lnSpc>
                          <a:spcPts val="1635"/>
                        </a:lnSpc>
                      </a:pPr>
                      <a:r>
                        <a:rPr sz="1400" dirty="0">
                          <a:solidFill>
                            <a:srgbClr val="FFFFFF"/>
                          </a:solidFill>
                          <a:latin typeface="Calibri"/>
                          <a:cs typeface="Calibri"/>
                        </a:rPr>
                        <a:t>QI</a:t>
                      </a:r>
                      <a:r>
                        <a:rPr sz="1400" spc="-30" dirty="0">
                          <a:solidFill>
                            <a:srgbClr val="FFFFFF"/>
                          </a:solidFill>
                          <a:latin typeface="Calibri"/>
                          <a:cs typeface="Calibri"/>
                        </a:rPr>
                        <a:t> </a:t>
                      </a: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Standards</a:t>
                      </a:r>
                      <a:r>
                        <a:rPr sz="1400" spc="-35" dirty="0">
                          <a:latin typeface="Calibri"/>
                          <a:cs typeface="Calibri"/>
                        </a:rPr>
                        <a:t> </a:t>
                      </a:r>
                      <a:r>
                        <a:rPr sz="1400" dirty="0">
                          <a:latin typeface="Calibri"/>
                          <a:cs typeface="Calibri"/>
                        </a:rPr>
                        <a:t>for</a:t>
                      </a:r>
                      <a:r>
                        <a:rPr sz="1400" spc="-45" dirty="0">
                          <a:latin typeface="Calibri"/>
                          <a:cs typeface="Calibri"/>
                        </a:rPr>
                        <a:t> </a:t>
                      </a:r>
                      <a:r>
                        <a:rPr sz="1400" dirty="0">
                          <a:latin typeface="Calibri"/>
                          <a:cs typeface="Calibri"/>
                        </a:rPr>
                        <a:t>Quality</a:t>
                      </a:r>
                      <a:r>
                        <a:rPr sz="1400" spc="-25" dirty="0">
                          <a:latin typeface="Calibri"/>
                          <a:cs typeface="Calibri"/>
                        </a:rPr>
                        <a:t> </a:t>
                      </a:r>
                      <a:r>
                        <a:rPr sz="1400" spc="-10" dirty="0">
                          <a:latin typeface="Calibri"/>
                          <a:cs typeface="Calibri"/>
                        </a:rPr>
                        <a:t>Improvement</a:t>
                      </a:r>
                      <a:r>
                        <a:rPr sz="1400" spc="-35" dirty="0">
                          <a:latin typeface="Calibri"/>
                          <a:cs typeface="Calibri"/>
                        </a:rPr>
                        <a:t> </a:t>
                      </a:r>
                      <a:r>
                        <a:rPr sz="1400" dirty="0">
                          <a:latin typeface="Calibri"/>
                          <a:cs typeface="Calibri"/>
                        </a:rPr>
                        <a:t>Reporting</a:t>
                      </a:r>
                      <a:r>
                        <a:rPr sz="1400" spc="-20" dirty="0">
                          <a:latin typeface="Calibri"/>
                          <a:cs typeface="Calibri"/>
                        </a:rPr>
                        <a:t> </a:t>
                      </a:r>
                      <a:r>
                        <a:rPr sz="1400" spc="-10" dirty="0">
                          <a:latin typeface="Calibri"/>
                          <a:cs typeface="Calibri"/>
                        </a:rPr>
                        <a:t>Excellence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5"/>
                        </a:lnSpc>
                      </a:pPr>
                      <a:r>
                        <a:rPr sz="1400" spc="-10" dirty="0">
                          <a:latin typeface="Calibri"/>
                          <a:cs typeface="Calibri"/>
                        </a:rPr>
                        <a:t>SQUIRE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355600">
                <a:tc>
                  <a:txBody>
                    <a:bodyPr/>
                    <a:lstStyle/>
                    <a:p>
                      <a:pPr marL="68580">
                        <a:lnSpc>
                          <a:spcPts val="1635"/>
                        </a:lnSpc>
                      </a:pPr>
                      <a:r>
                        <a:rPr sz="1400" spc="-10" dirty="0">
                          <a:solidFill>
                            <a:srgbClr val="FFFFFF"/>
                          </a:solidFill>
                          <a:latin typeface="Calibri"/>
                          <a:cs typeface="Calibri"/>
                        </a:rPr>
                        <a:t>Economic evaluations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Consolidated</a:t>
                      </a:r>
                      <a:r>
                        <a:rPr sz="1400" spc="-50" dirty="0">
                          <a:latin typeface="Calibri"/>
                          <a:cs typeface="Calibri"/>
                        </a:rPr>
                        <a:t> </a:t>
                      </a:r>
                      <a:r>
                        <a:rPr sz="1400" dirty="0">
                          <a:latin typeface="Calibri"/>
                          <a:cs typeface="Calibri"/>
                        </a:rPr>
                        <a:t>Health</a:t>
                      </a:r>
                      <a:r>
                        <a:rPr sz="1400" spc="-40" dirty="0">
                          <a:latin typeface="Calibri"/>
                          <a:cs typeface="Calibri"/>
                        </a:rPr>
                        <a:t> </a:t>
                      </a:r>
                      <a:r>
                        <a:rPr sz="1400" spc="-10" dirty="0">
                          <a:latin typeface="Calibri"/>
                          <a:cs typeface="Calibri"/>
                        </a:rPr>
                        <a:t>Economic</a:t>
                      </a:r>
                      <a:r>
                        <a:rPr sz="1400" spc="-55" dirty="0">
                          <a:latin typeface="Calibri"/>
                          <a:cs typeface="Calibri"/>
                        </a:rPr>
                        <a:t> </a:t>
                      </a:r>
                      <a:r>
                        <a:rPr sz="1400" dirty="0">
                          <a:latin typeface="Calibri"/>
                          <a:cs typeface="Calibri"/>
                        </a:rPr>
                        <a:t>Evaluation</a:t>
                      </a:r>
                      <a:r>
                        <a:rPr sz="1400" spc="-15" dirty="0">
                          <a:latin typeface="Calibri"/>
                          <a:cs typeface="Calibri"/>
                        </a:rPr>
                        <a:t> </a:t>
                      </a:r>
                      <a:r>
                        <a:rPr sz="1400" dirty="0">
                          <a:latin typeface="Calibri"/>
                          <a:cs typeface="Calibri"/>
                        </a:rPr>
                        <a:t>Reporting</a:t>
                      </a:r>
                      <a:r>
                        <a:rPr sz="1400" spc="-35" dirty="0">
                          <a:latin typeface="Calibri"/>
                          <a:cs typeface="Calibri"/>
                        </a:rPr>
                        <a:t> </a:t>
                      </a:r>
                      <a:r>
                        <a:rPr sz="1400" spc="-10" dirty="0">
                          <a:latin typeface="Calibri"/>
                          <a:cs typeface="Calibri"/>
                        </a:rPr>
                        <a:t>standards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5"/>
                        </a:lnSpc>
                      </a:pPr>
                      <a:r>
                        <a:rPr sz="1400" spc="-10" dirty="0">
                          <a:latin typeface="Calibri"/>
                          <a:cs typeface="Calibri"/>
                        </a:rPr>
                        <a:t>CHEERS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r h="808355">
                <a:tc>
                  <a:txBody>
                    <a:bodyPr/>
                    <a:lstStyle/>
                    <a:p>
                      <a:pPr marL="68580">
                        <a:lnSpc>
                          <a:spcPts val="1635"/>
                        </a:lnSpc>
                      </a:pPr>
                      <a:r>
                        <a:rPr sz="1400" dirty="0">
                          <a:solidFill>
                            <a:srgbClr val="FFFFFF"/>
                          </a:solidFill>
                          <a:latin typeface="Calibri"/>
                          <a:cs typeface="Calibri"/>
                        </a:rPr>
                        <a:t>Study</a:t>
                      </a:r>
                      <a:r>
                        <a:rPr sz="1400" spc="-20" dirty="0">
                          <a:solidFill>
                            <a:srgbClr val="FFFFFF"/>
                          </a:solidFill>
                          <a:latin typeface="Calibri"/>
                          <a:cs typeface="Calibri"/>
                        </a:rPr>
                        <a:t> </a:t>
                      </a:r>
                      <a:r>
                        <a:rPr sz="1400" spc="-10" dirty="0">
                          <a:solidFill>
                            <a:srgbClr val="FFFFFF"/>
                          </a:solidFill>
                          <a:latin typeface="Calibri"/>
                          <a:cs typeface="Calibri"/>
                        </a:rPr>
                        <a:t>protocols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Standard</a:t>
                      </a:r>
                      <a:r>
                        <a:rPr sz="1400" spc="-30" dirty="0">
                          <a:latin typeface="Calibri"/>
                          <a:cs typeface="Calibri"/>
                        </a:rPr>
                        <a:t> </a:t>
                      </a:r>
                      <a:r>
                        <a:rPr sz="1400" spc="-10" dirty="0">
                          <a:latin typeface="Calibri"/>
                          <a:cs typeface="Calibri"/>
                        </a:rPr>
                        <a:t>Protocol</a:t>
                      </a:r>
                      <a:r>
                        <a:rPr sz="1400" spc="-35" dirty="0">
                          <a:latin typeface="Calibri"/>
                          <a:cs typeface="Calibri"/>
                        </a:rPr>
                        <a:t> </a:t>
                      </a:r>
                      <a:r>
                        <a:rPr sz="1400" dirty="0">
                          <a:latin typeface="Calibri"/>
                          <a:cs typeface="Calibri"/>
                        </a:rPr>
                        <a:t>Items:</a:t>
                      </a:r>
                      <a:r>
                        <a:rPr sz="1400" spc="-25" dirty="0">
                          <a:latin typeface="Calibri"/>
                          <a:cs typeface="Calibri"/>
                        </a:rPr>
                        <a:t> </a:t>
                      </a:r>
                      <a:r>
                        <a:rPr sz="1400" spc="-10" dirty="0">
                          <a:latin typeface="Calibri"/>
                          <a:cs typeface="Calibri"/>
                        </a:rPr>
                        <a:t>Recommendations</a:t>
                      </a:r>
                      <a:r>
                        <a:rPr sz="1400" spc="-25" dirty="0">
                          <a:latin typeface="Calibri"/>
                          <a:cs typeface="Calibri"/>
                        </a:rPr>
                        <a:t> </a:t>
                      </a:r>
                      <a:r>
                        <a:rPr sz="1400" dirty="0">
                          <a:latin typeface="Calibri"/>
                          <a:cs typeface="Calibri"/>
                        </a:rPr>
                        <a:t>for</a:t>
                      </a:r>
                      <a:r>
                        <a:rPr sz="1400" spc="-45" dirty="0">
                          <a:latin typeface="Calibri"/>
                          <a:cs typeface="Calibri"/>
                        </a:rPr>
                        <a:t> </a:t>
                      </a:r>
                      <a:r>
                        <a:rPr sz="1400" dirty="0">
                          <a:latin typeface="Calibri"/>
                          <a:cs typeface="Calibri"/>
                        </a:rPr>
                        <a:t>Interventional</a:t>
                      </a:r>
                      <a:r>
                        <a:rPr sz="1400" spc="-10" dirty="0">
                          <a:latin typeface="Calibri"/>
                          <a:cs typeface="Calibri"/>
                        </a:rPr>
                        <a:t> Trials</a:t>
                      </a:r>
                      <a:endParaRPr sz="1400">
                        <a:latin typeface="Calibri"/>
                        <a:cs typeface="Calibri"/>
                      </a:endParaRPr>
                    </a:p>
                    <a:p>
                      <a:pPr marL="68580">
                        <a:lnSpc>
                          <a:spcPct val="100000"/>
                        </a:lnSpc>
                        <a:spcBef>
                          <a:spcPts val="720"/>
                        </a:spcBef>
                      </a:pPr>
                      <a:r>
                        <a:rPr sz="1400" spc="-10" dirty="0">
                          <a:latin typeface="Calibri"/>
                          <a:cs typeface="Calibri"/>
                        </a:rPr>
                        <a:t>Preferred</a:t>
                      </a:r>
                      <a:r>
                        <a:rPr sz="1400" spc="-30" dirty="0">
                          <a:latin typeface="Calibri"/>
                          <a:cs typeface="Calibri"/>
                        </a:rPr>
                        <a:t> </a:t>
                      </a:r>
                      <a:r>
                        <a:rPr sz="1400" dirty="0">
                          <a:latin typeface="Calibri"/>
                          <a:cs typeface="Calibri"/>
                        </a:rPr>
                        <a:t>Reporting</a:t>
                      </a:r>
                      <a:r>
                        <a:rPr sz="1400" spc="-15" dirty="0">
                          <a:latin typeface="Calibri"/>
                          <a:cs typeface="Calibri"/>
                        </a:rPr>
                        <a:t> </a:t>
                      </a:r>
                      <a:r>
                        <a:rPr sz="1400" dirty="0">
                          <a:latin typeface="Calibri"/>
                          <a:cs typeface="Calibri"/>
                        </a:rPr>
                        <a:t>Items</a:t>
                      </a:r>
                      <a:r>
                        <a:rPr sz="1400" spc="-25" dirty="0">
                          <a:latin typeface="Calibri"/>
                          <a:cs typeface="Calibri"/>
                        </a:rPr>
                        <a:t> </a:t>
                      </a:r>
                      <a:r>
                        <a:rPr sz="1400" dirty="0">
                          <a:latin typeface="Calibri"/>
                          <a:cs typeface="Calibri"/>
                        </a:rPr>
                        <a:t>for</a:t>
                      </a:r>
                      <a:r>
                        <a:rPr sz="1400" spc="-45" dirty="0">
                          <a:latin typeface="Calibri"/>
                          <a:cs typeface="Calibri"/>
                        </a:rPr>
                        <a:t> </a:t>
                      </a:r>
                      <a:r>
                        <a:rPr sz="1400" spc="-10" dirty="0">
                          <a:latin typeface="Calibri"/>
                          <a:cs typeface="Calibri"/>
                        </a:rPr>
                        <a:t>Systematic</a:t>
                      </a:r>
                      <a:r>
                        <a:rPr sz="1400" spc="-35" dirty="0">
                          <a:latin typeface="Calibri"/>
                          <a:cs typeface="Calibri"/>
                        </a:rPr>
                        <a:t> </a:t>
                      </a:r>
                      <a:r>
                        <a:rPr sz="1400" dirty="0">
                          <a:latin typeface="Calibri"/>
                          <a:cs typeface="Calibri"/>
                        </a:rPr>
                        <a:t>Reviews</a:t>
                      </a:r>
                      <a:r>
                        <a:rPr sz="1400" spc="-15" dirty="0">
                          <a:latin typeface="Calibri"/>
                          <a:cs typeface="Calibri"/>
                        </a:rPr>
                        <a:t> </a:t>
                      </a:r>
                      <a:r>
                        <a:rPr sz="1400" dirty="0">
                          <a:latin typeface="Calibri"/>
                          <a:cs typeface="Calibri"/>
                        </a:rPr>
                        <a:t>&amp;</a:t>
                      </a:r>
                      <a:r>
                        <a:rPr sz="1400" spc="-25" dirty="0">
                          <a:latin typeface="Calibri"/>
                          <a:cs typeface="Calibri"/>
                        </a:rPr>
                        <a:t> </a:t>
                      </a:r>
                      <a:r>
                        <a:rPr sz="1400" spc="-10" dirty="0">
                          <a:latin typeface="Calibri"/>
                          <a:cs typeface="Calibri"/>
                        </a:rPr>
                        <a:t>Meta-Analyses</a:t>
                      </a:r>
                      <a:endParaRPr sz="1400">
                        <a:latin typeface="Calibri"/>
                        <a:cs typeface="Calibri"/>
                      </a:endParaRPr>
                    </a:p>
                    <a:p>
                      <a:pPr marL="68580">
                        <a:lnSpc>
                          <a:spcPct val="100000"/>
                        </a:lnSpc>
                        <a:spcBef>
                          <a:spcPts val="120"/>
                        </a:spcBef>
                      </a:pPr>
                      <a:r>
                        <a:rPr sz="1400" dirty="0">
                          <a:latin typeface="Calibri"/>
                          <a:cs typeface="Calibri"/>
                        </a:rPr>
                        <a:t>-</a:t>
                      </a:r>
                      <a:r>
                        <a:rPr sz="1400" spc="-15" dirty="0">
                          <a:latin typeface="Calibri"/>
                          <a:cs typeface="Calibri"/>
                        </a:rPr>
                        <a:t> </a:t>
                      </a:r>
                      <a:r>
                        <a:rPr sz="1400" spc="-10" dirty="0">
                          <a:latin typeface="Calibri"/>
                          <a:cs typeface="Calibri"/>
                        </a:rPr>
                        <a:t>Protocols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5"/>
                        </a:lnSpc>
                      </a:pPr>
                      <a:r>
                        <a:rPr sz="1400" spc="-10" dirty="0">
                          <a:latin typeface="Calibri"/>
                          <a:cs typeface="Calibri"/>
                        </a:rPr>
                        <a:t>SPIRIT</a:t>
                      </a:r>
                      <a:endParaRPr sz="1400">
                        <a:latin typeface="Calibri"/>
                        <a:cs typeface="Calibri"/>
                      </a:endParaRPr>
                    </a:p>
                    <a:p>
                      <a:pPr marL="109220">
                        <a:lnSpc>
                          <a:spcPct val="100000"/>
                        </a:lnSpc>
                        <a:spcBef>
                          <a:spcPts val="720"/>
                        </a:spcBef>
                      </a:pPr>
                      <a:r>
                        <a:rPr sz="1400" spc="-10" dirty="0">
                          <a:latin typeface="Calibri"/>
                          <a:cs typeface="Calibri"/>
                        </a:rPr>
                        <a:t>PRISMA-</a:t>
                      </a:r>
                      <a:r>
                        <a:rPr sz="1400" spc="-50" dirty="0">
                          <a:latin typeface="Calibri"/>
                          <a:cs typeface="Calibri"/>
                        </a:rPr>
                        <a:t>P</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9"/>
                  </a:ext>
                </a:extLst>
              </a:tr>
              <a:tr h="532765">
                <a:tc>
                  <a:txBody>
                    <a:bodyPr/>
                    <a:lstStyle/>
                    <a:p>
                      <a:pPr marL="68580">
                        <a:lnSpc>
                          <a:spcPts val="1635"/>
                        </a:lnSpc>
                      </a:pPr>
                      <a:r>
                        <a:rPr sz="1400" dirty="0">
                          <a:solidFill>
                            <a:srgbClr val="FFFFFF"/>
                          </a:solidFill>
                          <a:latin typeface="Calibri"/>
                          <a:cs typeface="Calibri"/>
                        </a:rPr>
                        <a:t>Clinical</a:t>
                      </a:r>
                      <a:r>
                        <a:rPr sz="1400" spc="-10" dirty="0">
                          <a:solidFill>
                            <a:srgbClr val="FFFFFF"/>
                          </a:solidFill>
                          <a:latin typeface="Calibri"/>
                          <a:cs typeface="Calibri"/>
                        </a:rPr>
                        <a:t> practice</a:t>
                      </a:r>
                      <a:endParaRPr sz="1400">
                        <a:latin typeface="Calibri"/>
                        <a:cs typeface="Calibri"/>
                      </a:endParaRPr>
                    </a:p>
                    <a:p>
                      <a:pPr marL="68580">
                        <a:lnSpc>
                          <a:spcPct val="100000"/>
                        </a:lnSpc>
                        <a:spcBef>
                          <a:spcPts val="120"/>
                        </a:spcBef>
                      </a:pPr>
                      <a:r>
                        <a:rPr sz="1400" spc="-10" dirty="0">
                          <a:solidFill>
                            <a:srgbClr val="FFFFFF"/>
                          </a:solidFill>
                          <a:latin typeface="Calibri"/>
                          <a:cs typeface="Calibri"/>
                        </a:rPr>
                        <a:t>guidelines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Appraisal</a:t>
                      </a:r>
                      <a:r>
                        <a:rPr sz="1400" spc="-2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Guidelines, Research</a:t>
                      </a:r>
                      <a:r>
                        <a:rPr sz="1400" spc="-40" dirty="0">
                          <a:latin typeface="Calibri"/>
                          <a:cs typeface="Calibri"/>
                        </a:rPr>
                        <a:t> </a:t>
                      </a:r>
                      <a:r>
                        <a:rPr sz="1400" dirty="0">
                          <a:latin typeface="Calibri"/>
                          <a:cs typeface="Calibri"/>
                        </a:rPr>
                        <a:t>and</a:t>
                      </a:r>
                      <a:r>
                        <a:rPr sz="1400" spc="-20" dirty="0">
                          <a:latin typeface="Calibri"/>
                          <a:cs typeface="Calibri"/>
                        </a:rPr>
                        <a:t> </a:t>
                      </a:r>
                      <a:r>
                        <a:rPr sz="1400" spc="-10" dirty="0">
                          <a:latin typeface="Calibri"/>
                          <a:cs typeface="Calibri"/>
                        </a:rPr>
                        <a:t>Evaluation</a:t>
                      </a:r>
                      <a:endParaRPr sz="1400">
                        <a:latin typeface="Calibri"/>
                        <a:cs typeface="Calibri"/>
                      </a:endParaRPr>
                    </a:p>
                    <a:p>
                      <a:pPr marL="68580">
                        <a:lnSpc>
                          <a:spcPct val="100000"/>
                        </a:lnSpc>
                        <a:spcBef>
                          <a:spcPts val="720"/>
                        </a:spcBef>
                      </a:pPr>
                      <a:r>
                        <a:rPr sz="1400" dirty="0">
                          <a:latin typeface="Calibri"/>
                          <a:cs typeface="Calibri"/>
                        </a:rPr>
                        <a:t>Reporting</a:t>
                      </a:r>
                      <a:r>
                        <a:rPr sz="1400" spc="-40" dirty="0">
                          <a:latin typeface="Calibri"/>
                          <a:cs typeface="Calibri"/>
                        </a:rPr>
                        <a:t> </a:t>
                      </a:r>
                      <a:r>
                        <a:rPr sz="1400" dirty="0">
                          <a:latin typeface="Calibri"/>
                          <a:cs typeface="Calibri"/>
                        </a:rPr>
                        <a:t>Items</a:t>
                      </a:r>
                      <a:r>
                        <a:rPr sz="1400" spc="-30" dirty="0">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practice</a:t>
                      </a:r>
                      <a:r>
                        <a:rPr sz="1400" spc="-30" dirty="0">
                          <a:latin typeface="Calibri"/>
                          <a:cs typeface="Calibri"/>
                        </a:rPr>
                        <a:t> </a:t>
                      </a:r>
                      <a:r>
                        <a:rPr sz="1400" dirty="0">
                          <a:latin typeface="Calibri"/>
                          <a:cs typeface="Calibri"/>
                        </a:rPr>
                        <a:t>Guidelines</a:t>
                      </a:r>
                      <a:r>
                        <a:rPr sz="1400" spc="-15" dirty="0">
                          <a:latin typeface="Calibri"/>
                          <a:cs typeface="Calibri"/>
                        </a:rPr>
                        <a:t> </a:t>
                      </a:r>
                      <a:r>
                        <a:rPr sz="1400" dirty="0">
                          <a:latin typeface="Calibri"/>
                          <a:cs typeface="Calibri"/>
                        </a:rPr>
                        <a:t>in</a:t>
                      </a:r>
                      <a:r>
                        <a:rPr sz="1400" spc="-20" dirty="0">
                          <a:latin typeface="Calibri"/>
                          <a:cs typeface="Calibri"/>
                        </a:rPr>
                        <a:t> </a:t>
                      </a:r>
                      <a:r>
                        <a:rPr sz="1400" spc="-10" dirty="0">
                          <a:latin typeface="Calibri"/>
                          <a:cs typeface="Calibri"/>
                        </a:rPr>
                        <a:t>HealThcare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5"/>
                        </a:lnSpc>
                      </a:pPr>
                      <a:r>
                        <a:rPr sz="1400" spc="-10" dirty="0">
                          <a:latin typeface="Calibri"/>
                          <a:cs typeface="Calibri"/>
                        </a:rPr>
                        <a:t>AGREE</a:t>
                      </a:r>
                      <a:endParaRPr sz="1400" dirty="0">
                        <a:latin typeface="Calibri"/>
                        <a:cs typeface="Calibri"/>
                      </a:endParaRPr>
                    </a:p>
                    <a:p>
                      <a:pPr marL="69850">
                        <a:lnSpc>
                          <a:spcPct val="100000"/>
                        </a:lnSpc>
                        <a:spcBef>
                          <a:spcPts val="720"/>
                        </a:spcBef>
                      </a:pPr>
                      <a:r>
                        <a:rPr sz="1400" spc="-10" dirty="0">
                          <a:latin typeface="Calibri"/>
                          <a:cs typeface="Calibri"/>
                        </a:rPr>
                        <a:t>RIGHT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10"/>
                  </a:ext>
                </a:extLst>
              </a:tr>
            </a:tbl>
          </a:graphicData>
        </a:graphic>
      </p:graphicFrame>
      <p:pic>
        <p:nvPicPr>
          <p:cNvPr id="4" name="Picture 2" descr="Review of CAHPR | Council for Allied Health Professions Research">
            <a:extLst>
              <a:ext uri="{FF2B5EF4-FFF2-40B4-BE49-F238E27FC236}">
                <a16:creationId xmlns:a16="http://schemas.microsoft.com/office/drawing/2014/main" id="{A086165C-65DF-358E-AFD9-C17E065B5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1664" y="663562"/>
            <a:ext cx="456013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Dispelling</a:t>
            </a:r>
            <a:r>
              <a:rPr spc="-30" dirty="0"/>
              <a:t> </a:t>
            </a:r>
            <a:r>
              <a:rPr spc="-10" dirty="0"/>
              <a:t>myths</a:t>
            </a:r>
          </a:p>
        </p:txBody>
      </p:sp>
      <p:sp>
        <p:nvSpPr>
          <p:cNvPr id="3" name="object 3"/>
          <p:cNvSpPr txBox="1"/>
          <p:nvPr/>
        </p:nvSpPr>
        <p:spPr>
          <a:xfrm>
            <a:off x="407368" y="1635937"/>
            <a:ext cx="7507605" cy="4583306"/>
          </a:xfrm>
          <a:prstGeom prst="rect">
            <a:avLst/>
          </a:prstGeom>
        </p:spPr>
        <p:txBody>
          <a:bodyPr vert="horz" wrap="square" lIns="0" tIns="12700" rIns="0" bIns="0" rtlCol="0">
            <a:spAutoFit/>
          </a:bodyPr>
          <a:lstStyle/>
          <a:p>
            <a:pPr marL="184785" marR="49530" indent="-172720">
              <a:spcBef>
                <a:spcPts val="100"/>
              </a:spcBef>
              <a:buFont typeface="Arial"/>
              <a:buChar char="•"/>
              <a:tabLst>
                <a:tab pos="185420" algn="l"/>
              </a:tabLst>
            </a:pPr>
            <a:r>
              <a:rPr sz="2800" dirty="0">
                <a:solidFill>
                  <a:srgbClr val="001F5F"/>
                </a:solidFill>
                <a:latin typeface="Calibri"/>
                <a:cs typeface="Calibri"/>
              </a:rPr>
              <a:t>Research</a:t>
            </a:r>
            <a:r>
              <a:rPr sz="2800" spc="-60" dirty="0">
                <a:solidFill>
                  <a:srgbClr val="001F5F"/>
                </a:solidFill>
                <a:latin typeface="Calibri"/>
                <a:cs typeface="Calibri"/>
              </a:rPr>
              <a:t> </a:t>
            </a:r>
            <a:r>
              <a:rPr sz="2800" dirty="0">
                <a:solidFill>
                  <a:srgbClr val="001F5F"/>
                </a:solidFill>
                <a:latin typeface="Calibri"/>
                <a:cs typeface="Calibri"/>
              </a:rPr>
              <a:t>is</a:t>
            </a:r>
            <a:r>
              <a:rPr sz="2800" spc="-25"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30" dirty="0">
                <a:solidFill>
                  <a:srgbClr val="001F5F"/>
                </a:solidFill>
                <a:latin typeface="Calibri"/>
                <a:cs typeface="Calibri"/>
              </a:rPr>
              <a:t> </a:t>
            </a:r>
            <a:r>
              <a:rPr sz="2800" dirty="0">
                <a:solidFill>
                  <a:srgbClr val="001F5F"/>
                </a:solidFill>
                <a:latin typeface="Calibri"/>
                <a:cs typeface="Calibri"/>
              </a:rPr>
              <a:t>only</a:t>
            </a:r>
            <a:r>
              <a:rPr sz="2800" spc="-35" dirty="0">
                <a:solidFill>
                  <a:srgbClr val="001F5F"/>
                </a:solidFill>
                <a:latin typeface="Calibri"/>
                <a:cs typeface="Calibri"/>
              </a:rPr>
              <a:t> </a:t>
            </a:r>
            <a:r>
              <a:rPr sz="2800" dirty="0">
                <a:solidFill>
                  <a:srgbClr val="001F5F"/>
                </a:solidFill>
                <a:latin typeface="Calibri"/>
                <a:cs typeface="Calibri"/>
              </a:rPr>
              <a:t>for</a:t>
            </a:r>
            <a:r>
              <a:rPr sz="2800" spc="-25" dirty="0">
                <a:solidFill>
                  <a:srgbClr val="001F5F"/>
                </a:solidFill>
                <a:latin typeface="Calibri"/>
                <a:cs typeface="Calibri"/>
              </a:rPr>
              <a:t> </a:t>
            </a:r>
            <a:r>
              <a:rPr sz="2800" dirty="0">
                <a:solidFill>
                  <a:srgbClr val="001F5F"/>
                </a:solidFill>
                <a:latin typeface="Calibri"/>
                <a:cs typeface="Calibri"/>
              </a:rPr>
              <a:t>those</a:t>
            </a:r>
            <a:r>
              <a:rPr sz="2800" spc="-25" dirty="0">
                <a:solidFill>
                  <a:srgbClr val="001F5F"/>
                </a:solidFill>
                <a:latin typeface="Calibri"/>
                <a:cs typeface="Calibri"/>
              </a:rPr>
              <a:t> </a:t>
            </a:r>
            <a:r>
              <a:rPr sz="2800" dirty="0">
                <a:solidFill>
                  <a:srgbClr val="001F5F"/>
                </a:solidFill>
                <a:latin typeface="Calibri"/>
                <a:cs typeface="Calibri"/>
              </a:rPr>
              <a:t>who</a:t>
            </a:r>
            <a:r>
              <a:rPr sz="2800" spc="-30" dirty="0">
                <a:solidFill>
                  <a:srgbClr val="001F5F"/>
                </a:solidFill>
                <a:latin typeface="Calibri"/>
                <a:cs typeface="Calibri"/>
              </a:rPr>
              <a:t> </a:t>
            </a:r>
            <a:r>
              <a:rPr sz="2800" dirty="0">
                <a:solidFill>
                  <a:srgbClr val="001F5F"/>
                </a:solidFill>
                <a:latin typeface="Calibri"/>
                <a:cs typeface="Calibri"/>
              </a:rPr>
              <a:t>aspire</a:t>
            </a:r>
            <a:r>
              <a:rPr sz="2800" spc="-25" dirty="0">
                <a:solidFill>
                  <a:srgbClr val="001F5F"/>
                </a:solidFill>
                <a:latin typeface="Calibri"/>
                <a:cs typeface="Calibri"/>
              </a:rPr>
              <a:t> </a:t>
            </a:r>
            <a:r>
              <a:rPr sz="2800" dirty="0">
                <a:solidFill>
                  <a:srgbClr val="001F5F"/>
                </a:solidFill>
                <a:latin typeface="Calibri"/>
                <a:cs typeface="Calibri"/>
              </a:rPr>
              <a:t>to</a:t>
            </a:r>
            <a:r>
              <a:rPr sz="2800" spc="-30" dirty="0">
                <a:solidFill>
                  <a:srgbClr val="001F5F"/>
                </a:solidFill>
                <a:latin typeface="Calibri"/>
                <a:cs typeface="Calibri"/>
              </a:rPr>
              <a:t> </a:t>
            </a:r>
            <a:r>
              <a:rPr sz="2800" dirty="0">
                <a:solidFill>
                  <a:srgbClr val="001F5F"/>
                </a:solidFill>
                <a:latin typeface="Calibri"/>
                <a:cs typeface="Calibri"/>
              </a:rPr>
              <a:t>be</a:t>
            </a:r>
            <a:r>
              <a:rPr sz="2800" spc="-20" dirty="0">
                <a:solidFill>
                  <a:srgbClr val="001F5F"/>
                </a:solidFill>
                <a:latin typeface="Calibri"/>
                <a:cs typeface="Calibri"/>
              </a:rPr>
              <a:t> </a:t>
            </a:r>
            <a:r>
              <a:rPr sz="2800" spc="-10" dirty="0">
                <a:solidFill>
                  <a:srgbClr val="001F5F"/>
                </a:solidFill>
                <a:latin typeface="Calibri"/>
                <a:cs typeface="Calibri"/>
              </a:rPr>
              <a:t>consultants </a:t>
            </a:r>
            <a:r>
              <a:rPr sz="2800" dirty="0">
                <a:solidFill>
                  <a:srgbClr val="001F5F"/>
                </a:solidFill>
                <a:latin typeface="Calibri"/>
                <a:cs typeface="Calibri"/>
              </a:rPr>
              <a:t>or</a:t>
            </a:r>
            <a:r>
              <a:rPr sz="2800" spc="-10" dirty="0">
                <a:solidFill>
                  <a:srgbClr val="001F5F"/>
                </a:solidFill>
                <a:latin typeface="Calibri"/>
                <a:cs typeface="Calibri"/>
              </a:rPr>
              <a:t> educators</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Research</a:t>
            </a:r>
            <a:r>
              <a:rPr sz="2800" spc="-60" dirty="0">
                <a:solidFill>
                  <a:srgbClr val="001F5F"/>
                </a:solidFill>
                <a:latin typeface="Calibri"/>
                <a:cs typeface="Calibri"/>
              </a:rPr>
              <a:t> </a:t>
            </a:r>
            <a:r>
              <a:rPr sz="2800" dirty="0">
                <a:solidFill>
                  <a:srgbClr val="001F5F"/>
                </a:solidFill>
                <a:latin typeface="Calibri"/>
                <a:cs typeface="Calibri"/>
              </a:rPr>
              <a:t>is</a:t>
            </a:r>
            <a:r>
              <a:rPr sz="2800" spc="-35"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25" dirty="0">
                <a:solidFill>
                  <a:srgbClr val="001F5F"/>
                </a:solidFill>
                <a:latin typeface="Calibri"/>
                <a:cs typeface="Calibri"/>
              </a:rPr>
              <a:t> </a:t>
            </a:r>
            <a:r>
              <a:rPr sz="2800" dirty="0">
                <a:solidFill>
                  <a:srgbClr val="001F5F"/>
                </a:solidFill>
                <a:latin typeface="Calibri"/>
                <a:cs typeface="Calibri"/>
              </a:rPr>
              <a:t>superior</a:t>
            </a:r>
            <a:r>
              <a:rPr sz="2800" spc="-40" dirty="0">
                <a:solidFill>
                  <a:srgbClr val="001F5F"/>
                </a:solidFill>
                <a:latin typeface="Calibri"/>
                <a:cs typeface="Calibri"/>
              </a:rPr>
              <a:t> </a:t>
            </a:r>
            <a:r>
              <a:rPr sz="2800" dirty="0">
                <a:solidFill>
                  <a:srgbClr val="001F5F"/>
                </a:solidFill>
                <a:latin typeface="Calibri"/>
                <a:cs typeface="Calibri"/>
              </a:rPr>
              <a:t>to</a:t>
            </a:r>
            <a:r>
              <a:rPr sz="2800" spc="-40" dirty="0">
                <a:solidFill>
                  <a:srgbClr val="001F5F"/>
                </a:solidFill>
                <a:latin typeface="Calibri"/>
                <a:cs typeface="Calibri"/>
              </a:rPr>
              <a:t> </a:t>
            </a:r>
            <a:r>
              <a:rPr sz="2800" dirty="0">
                <a:solidFill>
                  <a:srgbClr val="001F5F"/>
                </a:solidFill>
                <a:latin typeface="Calibri"/>
                <a:cs typeface="Calibri"/>
              </a:rPr>
              <a:t>audit,</a:t>
            </a:r>
            <a:r>
              <a:rPr sz="2800" spc="-25" dirty="0">
                <a:solidFill>
                  <a:srgbClr val="001F5F"/>
                </a:solidFill>
                <a:latin typeface="Calibri"/>
                <a:cs typeface="Calibri"/>
              </a:rPr>
              <a:t> </a:t>
            </a:r>
            <a:r>
              <a:rPr sz="2800" dirty="0">
                <a:solidFill>
                  <a:srgbClr val="001F5F"/>
                </a:solidFill>
                <a:latin typeface="Calibri"/>
                <a:cs typeface="Calibri"/>
              </a:rPr>
              <a:t>service</a:t>
            </a:r>
            <a:r>
              <a:rPr sz="2800" spc="-40" dirty="0">
                <a:solidFill>
                  <a:srgbClr val="001F5F"/>
                </a:solidFill>
                <a:latin typeface="Calibri"/>
                <a:cs typeface="Calibri"/>
              </a:rPr>
              <a:t> </a:t>
            </a:r>
            <a:r>
              <a:rPr sz="2800" dirty="0">
                <a:solidFill>
                  <a:srgbClr val="001F5F"/>
                </a:solidFill>
                <a:latin typeface="Calibri"/>
                <a:cs typeface="Calibri"/>
              </a:rPr>
              <a:t>evaluation</a:t>
            </a:r>
            <a:r>
              <a:rPr sz="2800" spc="-30" dirty="0">
                <a:solidFill>
                  <a:srgbClr val="001F5F"/>
                </a:solidFill>
                <a:latin typeface="Calibri"/>
                <a:cs typeface="Calibri"/>
              </a:rPr>
              <a:t> </a:t>
            </a:r>
            <a:r>
              <a:rPr sz="2800" spc="-25" dirty="0">
                <a:solidFill>
                  <a:srgbClr val="001F5F"/>
                </a:solidFill>
                <a:latin typeface="Calibri"/>
                <a:cs typeface="Calibri"/>
              </a:rPr>
              <a:t>or</a:t>
            </a:r>
            <a:endParaRPr sz="2800" dirty="0">
              <a:latin typeface="Calibri"/>
              <a:cs typeface="Calibri"/>
            </a:endParaRPr>
          </a:p>
          <a:p>
            <a:pPr marL="184785"/>
            <a:r>
              <a:rPr sz="2800" dirty="0">
                <a:solidFill>
                  <a:srgbClr val="001F5F"/>
                </a:solidFill>
                <a:latin typeface="Calibri"/>
                <a:cs typeface="Calibri"/>
              </a:rPr>
              <a:t>quality</a:t>
            </a:r>
            <a:r>
              <a:rPr sz="2800" spc="-25" dirty="0">
                <a:solidFill>
                  <a:srgbClr val="001F5F"/>
                </a:solidFill>
                <a:latin typeface="Calibri"/>
                <a:cs typeface="Calibri"/>
              </a:rPr>
              <a:t> </a:t>
            </a:r>
            <a:r>
              <a:rPr sz="2800" spc="-10" dirty="0">
                <a:solidFill>
                  <a:srgbClr val="001F5F"/>
                </a:solidFill>
                <a:latin typeface="Calibri"/>
                <a:cs typeface="Calibri"/>
              </a:rPr>
              <a:t>improvement</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Audit,</a:t>
            </a:r>
            <a:r>
              <a:rPr sz="2800" spc="-55" dirty="0">
                <a:solidFill>
                  <a:srgbClr val="001F5F"/>
                </a:solidFill>
                <a:latin typeface="Calibri"/>
                <a:cs typeface="Calibri"/>
              </a:rPr>
              <a:t> </a:t>
            </a:r>
            <a:r>
              <a:rPr sz="2800" dirty="0">
                <a:solidFill>
                  <a:srgbClr val="001F5F"/>
                </a:solidFill>
                <a:latin typeface="Calibri"/>
                <a:cs typeface="Calibri"/>
              </a:rPr>
              <a:t>service</a:t>
            </a:r>
            <a:r>
              <a:rPr sz="2800" spc="-30" dirty="0">
                <a:solidFill>
                  <a:srgbClr val="001F5F"/>
                </a:solidFill>
                <a:latin typeface="Calibri"/>
                <a:cs typeface="Calibri"/>
              </a:rPr>
              <a:t> </a:t>
            </a:r>
            <a:r>
              <a:rPr sz="2800" dirty="0">
                <a:solidFill>
                  <a:srgbClr val="001F5F"/>
                </a:solidFill>
                <a:latin typeface="Calibri"/>
                <a:cs typeface="Calibri"/>
              </a:rPr>
              <a:t>evaluation</a:t>
            </a:r>
            <a:r>
              <a:rPr sz="2800" spc="-35" dirty="0">
                <a:solidFill>
                  <a:srgbClr val="001F5F"/>
                </a:solidFill>
                <a:latin typeface="Calibri"/>
                <a:cs typeface="Calibri"/>
              </a:rPr>
              <a:t> </a:t>
            </a:r>
            <a:r>
              <a:rPr sz="2800" dirty="0">
                <a:solidFill>
                  <a:srgbClr val="001F5F"/>
                </a:solidFill>
                <a:latin typeface="Calibri"/>
                <a:cs typeface="Calibri"/>
              </a:rPr>
              <a:t>and</a:t>
            </a:r>
            <a:r>
              <a:rPr sz="2800" spc="-35" dirty="0">
                <a:solidFill>
                  <a:srgbClr val="001F5F"/>
                </a:solidFill>
                <a:latin typeface="Calibri"/>
                <a:cs typeface="Calibri"/>
              </a:rPr>
              <a:t> </a:t>
            </a:r>
            <a:r>
              <a:rPr sz="2800" dirty="0">
                <a:solidFill>
                  <a:srgbClr val="001F5F"/>
                </a:solidFill>
                <a:latin typeface="Calibri"/>
                <a:cs typeface="Calibri"/>
              </a:rPr>
              <a:t>quality</a:t>
            </a:r>
            <a:r>
              <a:rPr sz="2800" spc="-40" dirty="0">
                <a:solidFill>
                  <a:srgbClr val="001F5F"/>
                </a:solidFill>
                <a:latin typeface="Calibri"/>
                <a:cs typeface="Calibri"/>
              </a:rPr>
              <a:t> </a:t>
            </a:r>
            <a:r>
              <a:rPr sz="2800" dirty="0">
                <a:solidFill>
                  <a:srgbClr val="001F5F"/>
                </a:solidFill>
                <a:latin typeface="Calibri"/>
                <a:cs typeface="Calibri"/>
              </a:rPr>
              <a:t>improvement</a:t>
            </a:r>
            <a:r>
              <a:rPr sz="2800" spc="-40" dirty="0">
                <a:solidFill>
                  <a:srgbClr val="001F5F"/>
                </a:solidFill>
                <a:latin typeface="Calibri"/>
                <a:cs typeface="Calibri"/>
              </a:rPr>
              <a:t> </a:t>
            </a:r>
            <a:r>
              <a:rPr sz="2800" spc="-10" dirty="0">
                <a:solidFill>
                  <a:srgbClr val="001F5F"/>
                </a:solidFill>
                <a:latin typeface="Calibri"/>
                <a:cs typeface="Calibri"/>
              </a:rPr>
              <a:t>projects</a:t>
            </a:r>
            <a:endParaRPr sz="2800" dirty="0">
              <a:latin typeface="Calibri"/>
              <a:cs typeface="Calibri"/>
            </a:endParaRPr>
          </a:p>
          <a:p>
            <a:pPr marL="184785">
              <a:spcBef>
                <a:spcPts val="5"/>
              </a:spcBef>
            </a:pPr>
            <a:r>
              <a:rPr sz="2800" i="1" u="sng" dirty="0">
                <a:solidFill>
                  <a:srgbClr val="001F5F"/>
                </a:solidFill>
                <a:uFill>
                  <a:solidFill>
                    <a:srgbClr val="001F5F"/>
                  </a:solidFill>
                </a:uFill>
                <a:latin typeface="Calibri"/>
                <a:cs typeface="Calibri"/>
              </a:rPr>
              <a:t>can</a:t>
            </a:r>
            <a:r>
              <a:rPr sz="2800" i="1" spc="-15" dirty="0">
                <a:solidFill>
                  <a:srgbClr val="001F5F"/>
                </a:solidFill>
                <a:latin typeface="Calibri"/>
                <a:cs typeface="Calibri"/>
              </a:rPr>
              <a:t> </a:t>
            </a:r>
            <a:r>
              <a:rPr sz="2800" dirty="0">
                <a:solidFill>
                  <a:srgbClr val="001F5F"/>
                </a:solidFill>
                <a:latin typeface="Calibri"/>
                <a:cs typeface="Calibri"/>
              </a:rPr>
              <a:t>be</a:t>
            </a:r>
            <a:r>
              <a:rPr sz="2800" spc="-10" dirty="0">
                <a:solidFill>
                  <a:srgbClr val="001F5F"/>
                </a:solidFill>
                <a:latin typeface="Calibri"/>
                <a:cs typeface="Calibri"/>
              </a:rPr>
              <a:t> published</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Quantitative</a:t>
            </a:r>
            <a:r>
              <a:rPr sz="2800" spc="-75" dirty="0">
                <a:solidFill>
                  <a:srgbClr val="001F5F"/>
                </a:solidFill>
                <a:latin typeface="Calibri"/>
                <a:cs typeface="Calibri"/>
              </a:rPr>
              <a:t> </a:t>
            </a:r>
            <a:r>
              <a:rPr sz="2800" dirty="0">
                <a:solidFill>
                  <a:srgbClr val="001F5F"/>
                </a:solidFill>
                <a:latin typeface="Calibri"/>
                <a:cs typeface="Calibri"/>
              </a:rPr>
              <a:t>research</a:t>
            </a:r>
            <a:r>
              <a:rPr sz="2800" spc="-35" dirty="0">
                <a:solidFill>
                  <a:srgbClr val="001F5F"/>
                </a:solidFill>
                <a:latin typeface="Calibri"/>
                <a:cs typeface="Calibri"/>
              </a:rPr>
              <a:t> </a:t>
            </a:r>
            <a:r>
              <a:rPr sz="2800" dirty="0">
                <a:solidFill>
                  <a:srgbClr val="001F5F"/>
                </a:solidFill>
                <a:latin typeface="Calibri"/>
                <a:cs typeface="Calibri"/>
              </a:rPr>
              <a:t>is</a:t>
            </a:r>
            <a:r>
              <a:rPr sz="2800" spc="-40"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50" dirty="0">
                <a:solidFill>
                  <a:srgbClr val="001F5F"/>
                </a:solidFill>
                <a:latin typeface="Calibri"/>
                <a:cs typeface="Calibri"/>
              </a:rPr>
              <a:t> </a:t>
            </a:r>
            <a:r>
              <a:rPr sz="2800" dirty="0">
                <a:solidFill>
                  <a:srgbClr val="001F5F"/>
                </a:solidFill>
                <a:latin typeface="Calibri"/>
                <a:cs typeface="Calibri"/>
              </a:rPr>
              <a:t>superior</a:t>
            </a:r>
            <a:r>
              <a:rPr sz="2800" spc="-40" dirty="0">
                <a:solidFill>
                  <a:srgbClr val="001F5F"/>
                </a:solidFill>
                <a:latin typeface="Calibri"/>
                <a:cs typeface="Calibri"/>
              </a:rPr>
              <a:t> </a:t>
            </a:r>
            <a:r>
              <a:rPr sz="2800" dirty="0">
                <a:solidFill>
                  <a:srgbClr val="001F5F"/>
                </a:solidFill>
                <a:latin typeface="Calibri"/>
                <a:cs typeface="Calibri"/>
              </a:rPr>
              <a:t>to</a:t>
            </a:r>
            <a:r>
              <a:rPr sz="2800" spc="-45" dirty="0">
                <a:solidFill>
                  <a:srgbClr val="001F5F"/>
                </a:solidFill>
                <a:latin typeface="Calibri"/>
                <a:cs typeface="Calibri"/>
              </a:rPr>
              <a:t> </a:t>
            </a:r>
            <a:r>
              <a:rPr sz="2800" spc="-10" dirty="0">
                <a:solidFill>
                  <a:srgbClr val="001F5F"/>
                </a:solidFill>
                <a:latin typeface="Calibri"/>
                <a:cs typeface="Calibri"/>
              </a:rPr>
              <a:t>qualitative</a:t>
            </a:r>
            <a:endParaRPr sz="2800" dirty="0">
              <a:latin typeface="Calibri"/>
              <a:cs typeface="Calibri"/>
            </a:endParaRPr>
          </a:p>
        </p:txBody>
      </p:sp>
      <p:pic>
        <p:nvPicPr>
          <p:cNvPr id="4" name="object 4"/>
          <p:cNvPicPr/>
          <p:nvPr/>
        </p:nvPicPr>
        <p:blipFill>
          <a:blip r:embed="rId2" cstate="print"/>
          <a:stretch>
            <a:fillRect/>
          </a:stretch>
        </p:blipFill>
        <p:spPr>
          <a:xfrm>
            <a:off x="8727114" y="4005064"/>
            <a:ext cx="3057518" cy="184096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3EF8F1C7-32DE-CE46-0C4D-740426FC7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7528" y="802864"/>
            <a:ext cx="11328400" cy="1292532"/>
          </a:xfrm>
          <a:prstGeom prst="rect">
            <a:avLst/>
          </a:prstGeom>
        </p:spPr>
        <p:txBody>
          <a:bodyPr vert="horz" wrap="square" lIns="0" tIns="391032" rIns="0" bIns="0" numCol="1" rtlCol="0" anchor="t" anchorCtr="0" compatLnSpc="1">
            <a:prstTxWarp prst="textNoShape">
              <a:avLst/>
            </a:prstTxWarp>
            <a:spAutoFit/>
          </a:bodyPr>
          <a:lstStyle/>
          <a:p>
            <a:pPr marL="12700" marR="5080">
              <a:lnSpc>
                <a:spcPts val="3460"/>
              </a:lnSpc>
              <a:spcBef>
                <a:spcPts val="535"/>
              </a:spcBef>
            </a:pPr>
            <a:r>
              <a:rPr dirty="0"/>
              <a:t>What</a:t>
            </a:r>
            <a:r>
              <a:rPr spc="-50" dirty="0"/>
              <a:t> </a:t>
            </a:r>
            <a:r>
              <a:rPr dirty="0"/>
              <a:t>will</a:t>
            </a:r>
            <a:r>
              <a:rPr spc="-5" dirty="0"/>
              <a:t> </a:t>
            </a:r>
            <a:r>
              <a:rPr i="1" u="sng" dirty="0">
                <a:solidFill>
                  <a:srgbClr val="FF0000"/>
                </a:solidFill>
                <a:uFill>
                  <a:solidFill>
                    <a:srgbClr val="FF0000"/>
                  </a:solidFill>
                </a:uFill>
                <a:latin typeface="Calibri"/>
                <a:cs typeface="Calibri"/>
              </a:rPr>
              <a:t>you</a:t>
            </a:r>
            <a:r>
              <a:rPr i="1" spc="-40" dirty="0">
                <a:solidFill>
                  <a:srgbClr val="FF0000"/>
                </a:solidFill>
                <a:latin typeface="Calibri"/>
                <a:cs typeface="Calibri"/>
              </a:rPr>
              <a:t> </a:t>
            </a:r>
            <a:r>
              <a:rPr dirty="0"/>
              <a:t>add</a:t>
            </a:r>
            <a:r>
              <a:rPr spc="-40" dirty="0"/>
              <a:t> </a:t>
            </a:r>
            <a:r>
              <a:rPr dirty="0"/>
              <a:t>to the</a:t>
            </a:r>
            <a:r>
              <a:rPr spc="-20" dirty="0"/>
              <a:t> </a:t>
            </a:r>
            <a:r>
              <a:rPr dirty="0"/>
              <a:t>evidence</a:t>
            </a:r>
            <a:r>
              <a:rPr spc="-20" dirty="0"/>
              <a:t> </a:t>
            </a:r>
            <a:r>
              <a:rPr dirty="0"/>
              <a:t>base</a:t>
            </a:r>
            <a:r>
              <a:rPr spc="-35" dirty="0"/>
              <a:t> </a:t>
            </a:r>
            <a:r>
              <a:rPr dirty="0"/>
              <a:t>of</a:t>
            </a:r>
            <a:r>
              <a:rPr spc="-15" dirty="0"/>
              <a:t> </a:t>
            </a:r>
            <a:r>
              <a:rPr spc="-20" dirty="0"/>
              <a:t>your </a:t>
            </a:r>
            <a:r>
              <a:rPr spc="-10" dirty="0"/>
              <a:t>profession?</a:t>
            </a:r>
          </a:p>
        </p:txBody>
      </p:sp>
      <p:sp>
        <p:nvSpPr>
          <p:cNvPr id="3" name="object 3"/>
          <p:cNvSpPr txBox="1"/>
          <p:nvPr/>
        </p:nvSpPr>
        <p:spPr>
          <a:xfrm>
            <a:off x="596008" y="2154188"/>
            <a:ext cx="8424936" cy="4414029"/>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sz="2800" dirty="0">
                <a:solidFill>
                  <a:srgbClr val="001F5F"/>
                </a:solidFill>
                <a:latin typeface="Calibri"/>
                <a:cs typeface="Calibri"/>
              </a:rPr>
              <a:t>Clinical</a:t>
            </a:r>
            <a:r>
              <a:rPr sz="2800" spc="-50" dirty="0">
                <a:solidFill>
                  <a:srgbClr val="001F5F"/>
                </a:solidFill>
                <a:latin typeface="Calibri"/>
                <a:cs typeface="Calibri"/>
              </a:rPr>
              <a:t> </a:t>
            </a:r>
            <a:r>
              <a:rPr sz="2800" spc="-10" dirty="0">
                <a:solidFill>
                  <a:srgbClr val="001F5F"/>
                </a:solidFill>
                <a:latin typeface="Calibri"/>
                <a:cs typeface="Calibri"/>
              </a:rPr>
              <a:t>audit</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Service</a:t>
            </a:r>
            <a:r>
              <a:rPr sz="2800" spc="5" dirty="0">
                <a:solidFill>
                  <a:srgbClr val="001F5F"/>
                </a:solidFill>
                <a:latin typeface="Calibri"/>
                <a:cs typeface="Calibri"/>
              </a:rPr>
              <a:t> </a:t>
            </a:r>
            <a:r>
              <a:rPr sz="2800" spc="-10" dirty="0">
                <a:solidFill>
                  <a:srgbClr val="001F5F"/>
                </a:solidFill>
                <a:latin typeface="Calibri"/>
                <a:cs typeface="Calibri"/>
              </a:rPr>
              <a:t>evaluation</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Quality</a:t>
            </a:r>
            <a:r>
              <a:rPr sz="2800" spc="-75" dirty="0">
                <a:solidFill>
                  <a:srgbClr val="001F5F"/>
                </a:solidFill>
                <a:latin typeface="Calibri"/>
                <a:cs typeface="Calibri"/>
              </a:rPr>
              <a:t> </a:t>
            </a:r>
            <a:r>
              <a:rPr sz="2800" dirty="0">
                <a:solidFill>
                  <a:srgbClr val="001F5F"/>
                </a:solidFill>
                <a:latin typeface="Calibri"/>
                <a:cs typeface="Calibri"/>
              </a:rPr>
              <a:t>improvement</a:t>
            </a:r>
            <a:r>
              <a:rPr sz="2800" spc="-65" dirty="0">
                <a:solidFill>
                  <a:srgbClr val="001F5F"/>
                </a:solidFill>
                <a:latin typeface="Calibri"/>
                <a:cs typeface="Calibri"/>
              </a:rPr>
              <a:t> </a:t>
            </a:r>
            <a:r>
              <a:rPr sz="2800" spc="-10" dirty="0">
                <a:solidFill>
                  <a:srgbClr val="001F5F"/>
                </a:solidFill>
                <a:latin typeface="Calibri"/>
                <a:cs typeface="Calibri"/>
              </a:rPr>
              <a:t>project</a:t>
            </a:r>
            <a:endParaRPr sz="2800" dirty="0">
              <a:latin typeface="Calibri"/>
              <a:cs typeface="Calibri"/>
            </a:endParaRPr>
          </a:p>
          <a:p>
            <a:pPr marL="184785" indent="-172720">
              <a:spcBef>
                <a:spcPts val="1800"/>
              </a:spcBef>
              <a:buFont typeface="Arial"/>
              <a:buChar char="•"/>
              <a:tabLst>
                <a:tab pos="185420" algn="l"/>
              </a:tabLst>
            </a:pPr>
            <a:r>
              <a:rPr sz="2800" spc="-10" dirty="0">
                <a:solidFill>
                  <a:srgbClr val="001F5F"/>
                </a:solidFill>
                <a:latin typeface="Calibri"/>
                <a:cs typeface="Calibri"/>
              </a:rPr>
              <a:t>Research</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Higher</a:t>
            </a:r>
            <a:r>
              <a:rPr sz="2800" spc="-30" dirty="0">
                <a:solidFill>
                  <a:srgbClr val="001F5F"/>
                </a:solidFill>
                <a:latin typeface="Calibri"/>
                <a:cs typeface="Calibri"/>
              </a:rPr>
              <a:t> </a:t>
            </a:r>
            <a:r>
              <a:rPr sz="2800" dirty="0">
                <a:solidFill>
                  <a:srgbClr val="001F5F"/>
                </a:solidFill>
                <a:latin typeface="Calibri"/>
                <a:cs typeface="Calibri"/>
              </a:rPr>
              <a:t>degree:</a:t>
            </a:r>
            <a:r>
              <a:rPr sz="2800" spc="-20" dirty="0">
                <a:solidFill>
                  <a:srgbClr val="001F5F"/>
                </a:solidFill>
                <a:latin typeface="Calibri"/>
                <a:cs typeface="Calibri"/>
              </a:rPr>
              <a:t> </a:t>
            </a:r>
            <a:r>
              <a:rPr sz="2800" dirty="0">
                <a:solidFill>
                  <a:srgbClr val="001F5F"/>
                </a:solidFill>
                <a:latin typeface="Calibri"/>
                <a:cs typeface="Calibri"/>
              </a:rPr>
              <a:t>MRes,</a:t>
            </a:r>
            <a:r>
              <a:rPr sz="2800" spc="-30" dirty="0">
                <a:solidFill>
                  <a:srgbClr val="001F5F"/>
                </a:solidFill>
                <a:latin typeface="Calibri"/>
                <a:cs typeface="Calibri"/>
              </a:rPr>
              <a:t> </a:t>
            </a:r>
            <a:r>
              <a:rPr sz="2800" dirty="0">
                <a:solidFill>
                  <a:srgbClr val="001F5F"/>
                </a:solidFill>
                <a:latin typeface="Calibri"/>
                <a:cs typeface="Calibri"/>
              </a:rPr>
              <a:t>MSc,</a:t>
            </a:r>
            <a:r>
              <a:rPr sz="2800" spc="-25" dirty="0">
                <a:solidFill>
                  <a:srgbClr val="001F5F"/>
                </a:solidFill>
                <a:latin typeface="Calibri"/>
                <a:cs typeface="Calibri"/>
              </a:rPr>
              <a:t> </a:t>
            </a:r>
            <a:r>
              <a:rPr sz="2800" dirty="0">
                <a:solidFill>
                  <a:srgbClr val="001F5F"/>
                </a:solidFill>
                <a:latin typeface="Calibri"/>
                <a:cs typeface="Calibri"/>
              </a:rPr>
              <a:t>MPhil,</a:t>
            </a:r>
            <a:r>
              <a:rPr sz="2800" spc="-35" dirty="0">
                <a:solidFill>
                  <a:srgbClr val="001F5F"/>
                </a:solidFill>
                <a:latin typeface="Calibri"/>
                <a:cs typeface="Calibri"/>
              </a:rPr>
              <a:t> </a:t>
            </a:r>
            <a:r>
              <a:rPr sz="2800" dirty="0">
                <a:solidFill>
                  <a:srgbClr val="001F5F"/>
                </a:solidFill>
                <a:latin typeface="Calibri"/>
                <a:cs typeface="Calibri"/>
              </a:rPr>
              <a:t>DClin,</a:t>
            </a:r>
            <a:r>
              <a:rPr sz="2800" spc="-25" dirty="0">
                <a:solidFill>
                  <a:srgbClr val="001F5F"/>
                </a:solidFill>
                <a:latin typeface="Calibri"/>
                <a:cs typeface="Calibri"/>
              </a:rPr>
              <a:t> PhD</a:t>
            </a:r>
            <a:endParaRPr sz="2800" dirty="0">
              <a:latin typeface="Calibri"/>
              <a:cs typeface="Calibri"/>
            </a:endParaRPr>
          </a:p>
          <a:p>
            <a:pPr marL="184785" indent="-172720">
              <a:spcBef>
                <a:spcPts val="1800"/>
              </a:spcBef>
              <a:buFont typeface="Arial"/>
              <a:buChar char="•"/>
              <a:tabLst>
                <a:tab pos="185420" algn="l"/>
              </a:tabLst>
            </a:pPr>
            <a:r>
              <a:rPr sz="2800" spc="-10" dirty="0">
                <a:solidFill>
                  <a:srgbClr val="001F5F"/>
                </a:solidFill>
                <a:latin typeface="Calibri"/>
                <a:cs typeface="Calibri"/>
              </a:rPr>
              <a:t>Publication</a:t>
            </a:r>
            <a:endParaRPr sz="2800" dirty="0">
              <a:latin typeface="Calibri"/>
              <a:cs typeface="Calibri"/>
            </a:endParaRPr>
          </a:p>
          <a:p>
            <a:pPr marL="184785" indent="-172720">
              <a:spcBef>
                <a:spcPts val="1805"/>
              </a:spcBef>
              <a:buFont typeface="Arial"/>
              <a:buChar char="•"/>
              <a:tabLst>
                <a:tab pos="185420" algn="l"/>
              </a:tabLst>
            </a:pPr>
            <a:r>
              <a:rPr sz="2800" dirty="0">
                <a:solidFill>
                  <a:srgbClr val="001F5F"/>
                </a:solidFill>
                <a:latin typeface="Calibri"/>
                <a:cs typeface="Calibri"/>
              </a:rPr>
              <a:t>Conference</a:t>
            </a:r>
            <a:r>
              <a:rPr sz="2800" spc="-125" dirty="0">
                <a:solidFill>
                  <a:srgbClr val="001F5F"/>
                </a:solidFill>
                <a:latin typeface="Calibri"/>
                <a:cs typeface="Calibri"/>
              </a:rPr>
              <a:t> </a:t>
            </a:r>
            <a:r>
              <a:rPr sz="2800" spc="-10" dirty="0">
                <a:solidFill>
                  <a:srgbClr val="001F5F"/>
                </a:solidFill>
                <a:latin typeface="Calibri"/>
                <a:cs typeface="Calibri"/>
              </a:rPr>
              <a:t>presentation</a:t>
            </a:r>
            <a:endParaRPr sz="2800" dirty="0">
              <a:latin typeface="Calibri"/>
              <a:cs typeface="Calibri"/>
            </a:endParaRPr>
          </a:p>
        </p:txBody>
      </p:sp>
      <p:pic>
        <p:nvPicPr>
          <p:cNvPr id="4" name="object 4"/>
          <p:cNvPicPr/>
          <p:nvPr/>
        </p:nvPicPr>
        <p:blipFill>
          <a:blip r:embed="rId2" cstate="print"/>
          <a:stretch>
            <a:fillRect/>
          </a:stretch>
        </p:blipFill>
        <p:spPr>
          <a:xfrm>
            <a:off x="8688323" y="4724400"/>
            <a:ext cx="1571244" cy="1760220"/>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87DCE915-6D15-0D41-D64F-23A736ED9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9BCB-639C-710E-C775-6CC853F3E969}"/>
              </a:ext>
            </a:extLst>
          </p:cNvPr>
          <p:cNvSpPr>
            <a:spLocks noGrp="1"/>
          </p:cNvSpPr>
          <p:nvPr>
            <p:ph type="title"/>
          </p:nvPr>
        </p:nvSpPr>
        <p:spPr>
          <a:xfrm>
            <a:off x="431800" y="3212976"/>
            <a:ext cx="11328400" cy="649288"/>
          </a:xfrm>
        </p:spPr>
        <p:txBody>
          <a:bodyPr/>
          <a:lstStyle/>
          <a:p>
            <a:pPr algn="ctr"/>
            <a:r>
              <a:rPr lang="en-US" sz="4800" b="1" dirty="0"/>
              <a:t>Resources to get you going!</a:t>
            </a:r>
            <a:endParaRPr lang="en-GB" sz="4800" b="1" dirty="0"/>
          </a:p>
        </p:txBody>
      </p:sp>
      <p:sp>
        <p:nvSpPr>
          <p:cNvPr id="4" name="Slide Number Placeholder 3">
            <a:extLst>
              <a:ext uri="{FF2B5EF4-FFF2-40B4-BE49-F238E27FC236}">
                <a16:creationId xmlns:a16="http://schemas.microsoft.com/office/drawing/2014/main" id="{E9CE95AE-FC7E-4931-3E35-B9F95CA13480}"/>
              </a:ext>
            </a:extLst>
          </p:cNvPr>
          <p:cNvSpPr>
            <a:spLocks noGrp="1"/>
          </p:cNvSpPr>
          <p:nvPr>
            <p:ph type="sldNum" sz="quarter" idx="12"/>
          </p:nvPr>
        </p:nvSpPr>
        <p:spPr/>
        <p:txBody>
          <a:bodyPr/>
          <a:lstStyle/>
          <a:p>
            <a:pPr>
              <a:defRPr/>
            </a:pPr>
            <a:fld id="{C4FD1F12-F88F-4DC1-A308-E0A0DAE91B15}" type="slidenum">
              <a:rPr lang="en-GB" altLang="en-US" smtClean="0"/>
              <a:pPr>
                <a:defRPr/>
              </a:pPr>
              <a:t>17</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B60A7E37-FE36-C167-3D45-678244993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2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62679E-AD16-A012-387A-765A53CAAF27}"/>
              </a:ext>
            </a:extLst>
          </p:cNvPr>
          <p:cNvSpPr>
            <a:spLocks noGrp="1"/>
          </p:cNvSpPr>
          <p:nvPr>
            <p:ph type="sldNum" sz="quarter" idx="12"/>
          </p:nvPr>
        </p:nvSpPr>
        <p:spPr/>
        <p:txBody>
          <a:bodyPr/>
          <a:lstStyle/>
          <a:p>
            <a:pPr>
              <a:defRPr/>
            </a:pPr>
            <a:fld id="{C4FD1F12-F88F-4DC1-A308-E0A0DAE91B15}" type="slidenum">
              <a:rPr lang="en-GB" altLang="en-US" smtClean="0"/>
              <a:pPr>
                <a:defRPr/>
              </a:pPr>
              <a:t>18</a:t>
            </a:fld>
            <a:endParaRPr lang="en-GB" altLang="en-US"/>
          </a:p>
        </p:txBody>
      </p:sp>
      <p:sp>
        <p:nvSpPr>
          <p:cNvPr id="5" name="Title 4">
            <a:extLst>
              <a:ext uri="{FF2B5EF4-FFF2-40B4-BE49-F238E27FC236}">
                <a16:creationId xmlns:a16="http://schemas.microsoft.com/office/drawing/2014/main" id="{81A0FA05-FE0C-A6E2-36AF-F1FB9384938B}"/>
              </a:ext>
            </a:extLst>
          </p:cNvPr>
          <p:cNvSpPr>
            <a:spLocks noGrp="1"/>
          </p:cNvSpPr>
          <p:nvPr>
            <p:ph type="title"/>
          </p:nvPr>
        </p:nvSpPr>
        <p:spPr>
          <a:xfrm>
            <a:off x="672257" y="1010884"/>
            <a:ext cx="11328400" cy="649288"/>
          </a:xfrm>
        </p:spPr>
        <p:txBody>
          <a:bodyPr/>
          <a:lstStyle/>
          <a:p>
            <a:r>
              <a:rPr lang="en-US" dirty="0"/>
              <a:t>A guide to starting out in clinical academic research</a:t>
            </a:r>
            <a:endParaRPr lang="en-GB" dirty="0"/>
          </a:p>
        </p:txBody>
      </p:sp>
      <p:pic>
        <p:nvPicPr>
          <p:cNvPr id="7" name="Picture 6">
            <a:extLst>
              <a:ext uri="{FF2B5EF4-FFF2-40B4-BE49-F238E27FC236}">
                <a16:creationId xmlns:a16="http://schemas.microsoft.com/office/drawing/2014/main" id="{AE0BD524-3200-2B93-0A76-9BBF0B230A06}"/>
              </a:ext>
            </a:extLst>
          </p:cNvPr>
          <p:cNvPicPr>
            <a:picLocks noChangeAspect="1"/>
          </p:cNvPicPr>
          <p:nvPr/>
        </p:nvPicPr>
        <p:blipFill>
          <a:blip r:embed="rId2"/>
          <a:stretch>
            <a:fillRect/>
          </a:stretch>
        </p:blipFill>
        <p:spPr>
          <a:xfrm>
            <a:off x="191343" y="1660172"/>
            <a:ext cx="9721081" cy="4992242"/>
          </a:xfrm>
          <a:prstGeom prst="rect">
            <a:avLst/>
          </a:prstGeom>
        </p:spPr>
      </p:pic>
      <p:sp>
        <p:nvSpPr>
          <p:cNvPr id="3" name="Content Placeholder 2">
            <a:extLst>
              <a:ext uri="{FF2B5EF4-FFF2-40B4-BE49-F238E27FC236}">
                <a16:creationId xmlns:a16="http://schemas.microsoft.com/office/drawing/2014/main" id="{AE006FD5-4E99-3EA7-0E38-473237594416}"/>
              </a:ext>
            </a:extLst>
          </p:cNvPr>
          <p:cNvSpPr>
            <a:spLocks noGrp="1"/>
          </p:cNvSpPr>
          <p:nvPr>
            <p:ph idx="1"/>
          </p:nvPr>
        </p:nvSpPr>
        <p:spPr>
          <a:xfrm>
            <a:off x="5447928" y="5157192"/>
            <a:ext cx="11328400" cy="4022864"/>
          </a:xfrm>
        </p:spPr>
        <p:txBody>
          <a:bodyPr/>
          <a:lstStyle/>
          <a:p>
            <a:pPr marL="0" indent="0">
              <a:buNone/>
            </a:pPr>
            <a:r>
              <a:rPr lang="en-GB" sz="1800" dirty="0">
                <a:hlinkClick r:id="rId3"/>
              </a:rPr>
              <a:t>https://vimeo.com/showcase/9710034</a:t>
            </a:r>
            <a:r>
              <a:rPr lang="en-GB" sz="1800" dirty="0"/>
              <a:t> </a:t>
            </a:r>
          </a:p>
        </p:txBody>
      </p:sp>
      <p:pic>
        <p:nvPicPr>
          <p:cNvPr id="8" name="Picture 2" descr="Review of CAHPR | Council for Allied Health Professions Research">
            <a:extLst>
              <a:ext uri="{FF2B5EF4-FFF2-40B4-BE49-F238E27FC236}">
                <a16:creationId xmlns:a16="http://schemas.microsoft.com/office/drawing/2014/main" id="{73B7F428-051D-4DDA-F380-948EBE599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7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186B-FAB4-B10D-30D6-6EA948D4983F}"/>
              </a:ext>
            </a:extLst>
          </p:cNvPr>
          <p:cNvSpPr>
            <a:spLocks noGrp="1"/>
          </p:cNvSpPr>
          <p:nvPr>
            <p:ph type="title"/>
          </p:nvPr>
        </p:nvSpPr>
        <p:spPr>
          <a:xfrm>
            <a:off x="2567608" y="908720"/>
            <a:ext cx="11328400" cy="649288"/>
          </a:xfrm>
        </p:spPr>
        <p:txBody>
          <a:bodyPr/>
          <a:lstStyle/>
          <a:p>
            <a:r>
              <a:rPr lang="en-US" dirty="0"/>
              <a:t>Local opportunities</a:t>
            </a:r>
            <a:endParaRPr lang="en-GB" dirty="0"/>
          </a:p>
        </p:txBody>
      </p:sp>
      <p:sp>
        <p:nvSpPr>
          <p:cNvPr id="3" name="Content Placeholder 2">
            <a:extLst>
              <a:ext uri="{FF2B5EF4-FFF2-40B4-BE49-F238E27FC236}">
                <a16:creationId xmlns:a16="http://schemas.microsoft.com/office/drawing/2014/main" id="{086E4DD6-F2BE-13DA-1CCF-5638CFC67212}"/>
              </a:ext>
            </a:extLst>
          </p:cNvPr>
          <p:cNvSpPr>
            <a:spLocks noGrp="1"/>
          </p:cNvSpPr>
          <p:nvPr>
            <p:ph idx="1"/>
          </p:nvPr>
        </p:nvSpPr>
        <p:spPr/>
        <p:txBody>
          <a:bodyPr/>
          <a:lstStyle/>
          <a:p>
            <a:r>
              <a:rPr lang="en-US" dirty="0"/>
              <a:t>Southampton Academy of Research (SOAR) ‘nurture the potential of our research workforce’ </a:t>
            </a:r>
            <a:r>
              <a:rPr lang="en-US" dirty="0">
                <a:hlinkClick r:id="rId2"/>
              </a:rPr>
              <a:t>https://www.soar-southampton.org/</a:t>
            </a:r>
            <a:r>
              <a:rPr lang="en-US" dirty="0"/>
              <a:t> </a:t>
            </a:r>
          </a:p>
          <a:p>
            <a:r>
              <a:rPr lang="en-US" dirty="0"/>
              <a:t>The Academy of Research and Improvement (Solent NHS trust) ‘Growing a culture of improvement and learning’ </a:t>
            </a:r>
            <a:r>
              <a:rPr lang="en-US" dirty="0">
                <a:hlinkClick r:id="rId3"/>
              </a:rPr>
              <a:t>https://www.academy.solent.nhs.uk/improvement</a:t>
            </a:r>
            <a:r>
              <a:rPr lang="en-US" dirty="0"/>
              <a:t> </a:t>
            </a:r>
          </a:p>
          <a:p>
            <a:r>
              <a:rPr lang="en-US" dirty="0"/>
              <a:t>Southern Health </a:t>
            </a:r>
            <a:r>
              <a:rPr lang="en-US" dirty="0">
                <a:hlinkClick r:id="rId4"/>
              </a:rPr>
              <a:t>https://www.southernhealth.nhs.uk/about-us/trust/quality-improvement</a:t>
            </a:r>
            <a:r>
              <a:rPr lang="en-US" dirty="0"/>
              <a:t> </a:t>
            </a:r>
          </a:p>
          <a:p>
            <a:r>
              <a:rPr lang="en-US" dirty="0"/>
              <a:t>Hampshire hospitals </a:t>
            </a:r>
            <a:r>
              <a:rPr lang="en-US" dirty="0">
                <a:hlinkClick r:id="rId5"/>
              </a:rPr>
              <a:t>https://www.hampshirehospitals.nhs.uk/our-services/az-departments-and-specialties/research-department</a:t>
            </a:r>
            <a:r>
              <a:rPr lang="en-US" dirty="0"/>
              <a:t> </a:t>
            </a:r>
          </a:p>
          <a:p>
            <a:endParaRPr lang="en-US" dirty="0"/>
          </a:p>
          <a:p>
            <a:pPr lvl="1"/>
            <a:endParaRPr lang="en-GB" dirty="0"/>
          </a:p>
        </p:txBody>
      </p:sp>
      <p:sp>
        <p:nvSpPr>
          <p:cNvPr id="4" name="Slide Number Placeholder 3">
            <a:extLst>
              <a:ext uri="{FF2B5EF4-FFF2-40B4-BE49-F238E27FC236}">
                <a16:creationId xmlns:a16="http://schemas.microsoft.com/office/drawing/2014/main" id="{BCE9D094-D27E-E50F-3E99-A05DF781A665}"/>
              </a:ext>
            </a:extLst>
          </p:cNvPr>
          <p:cNvSpPr>
            <a:spLocks noGrp="1"/>
          </p:cNvSpPr>
          <p:nvPr>
            <p:ph type="sldNum" sz="quarter" idx="12"/>
          </p:nvPr>
        </p:nvSpPr>
        <p:spPr>
          <a:xfrm>
            <a:off x="17676813" y="6173440"/>
            <a:ext cx="131412" cy="92851"/>
          </a:xfrm>
        </p:spPr>
        <p:txBody>
          <a:bodyPr/>
          <a:lstStyle/>
          <a:p>
            <a:pPr>
              <a:defRPr/>
            </a:pPr>
            <a:fld id="{C4FD1F12-F88F-4DC1-A308-E0A0DAE91B15}" type="slidenum">
              <a:rPr lang="en-GB" altLang="en-US" smtClean="0"/>
              <a:pPr>
                <a:defRPr/>
              </a:pPr>
              <a:t>19</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F067FEE8-E2E0-A1A6-F275-EDDCA66C7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8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9536" y="612852"/>
            <a:ext cx="303815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spc="-20" dirty="0"/>
              <a:t>Plan</a:t>
            </a:r>
          </a:p>
        </p:txBody>
      </p:sp>
      <p:sp>
        <p:nvSpPr>
          <p:cNvPr id="3" name="object 3"/>
          <p:cNvSpPr txBox="1"/>
          <p:nvPr/>
        </p:nvSpPr>
        <p:spPr>
          <a:xfrm>
            <a:off x="695400" y="1431401"/>
            <a:ext cx="7875270" cy="4537710"/>
          </a:xfrm>
          <a:prstGeom prst="rect">
            <a:avLst/>
          </a:prstGeom>
        </p:spPr>
        <p:txBody>
          <a:bodyPr vert="horz" wrap="square" lIns="0" tIns="12700" rIns="0" bIns="0" rtlCol="0">
            <a:spAutoFit/>
          </a:bodyPr>
          <a:lstStyle/>
          <a:p>
            <a:pPr marL="354965" marR="5080" indent="-342265">
              <a:spcBef>
                <a:spcPts val="100"/>
              </a:spcBef>
              <a:buFont typeface="Arial"/>
              <a:buChar char="•"/>
              <a:tabLst>
                <a:tab pos="354965" algn="l"/>
                <a:tab pos="355600" algn="l"/>
              </a:tabLst>
            </a:pPr>
            <a:r>
              <a:rPr sz="2400" dirty="0">
                <a:solidFill>
                  <a:srgbClr val="001F5F"/>
                </a:solidFill>
                <a:latin typeface="Calibri"/>
                <a:cs typeface="Calibri"/>
              </a:rPr>
              <a:t>Summarise</a:t>
            </a:r>
            <a:r>
              <a:rPr sz="2400" spc="-55" dirty="0">
                <a:solidFill>
                  <a:srgbClr val="001F5F"/>
                </a:solidFill>
                <a:latin typeface="Calibri"/>
                <a:cs typeface="Calibri"/>
              </a:rPr>
              <a:t> </a:t>
            </a:r>
            <a:r>
              <a:rPr sz="2400" dirty="0">
                <a:solidFill>
                  <a:srgbClr val="001F5F"/>
                </a:solidFill>
                <a:latin typeface="Calibri"/>
                <a:cs typeface="Calibri"/>
              </a:rPr>
              <a:t>the</a:t>
            </a:r>
            <a:r>
              <a:rPr sz="2400" spc="-25" dirty="0">
                <a:solidFill>
                  <a:srgbClr val="001F5F"/>
                </a:solidFill>
                <a:latin typeface="Calibri"/>
                <a:cs typeface="Calibri"/>
              </a:rPr>
              <a:t> </a:t>
            </a:r>
            <a:r>
              <a:rPr sz="2400" dirty="0">
                <a:solidFill>
                  <a:srgbClr val="001F5F"/>
                </a:solidFill>
                <a:latin typeface="Calibri"/>
                <a:cs typeface="Calibri"/>
              </a:rPr>
              <a:t>difference</a:t>
            </a:r>
            <a:r>
              <a:rPr sz="2400" spc="-25" dirty="0">
                <a:solidFill>
                  <a:srgbClr val="001F5F"/>
                </a:solidFill>
                <a:latin typeface="Calibri"/>
                <a:cs typeface="Calibri"/>
              </a:rPr>
              <a:t> </a:t>
            </a:r>
            <a:r>
              <a:rPr sz="2400" dirty="0">
                <a:solidFill>
                  <a:srgbClr val="001F5F"/>
                </a:solidFill>
                <a:latin typeface="Calibri"/>
                <a:cs typeface="Calibri"/>
              </a:rPr>
              <a:t>between</a:t>
            </a:r>
            <a:r>
              <a:rPr sz="2400" spc="-30" dirty="0">
                <a:solidFill>
                  <a:srgbClr val="001F5F"/>
                </a:solidFill>
                <a:latin typeface="Calibri"/>
                <a:cs typeface="Calibri"/>
              </a:rPr>
              <a:t> </a:t>
            </a:r>
            <a:r>
              <a:rPr sz="2400" dirty="0">
                <a:solidFill>
                  <a:srgbClr val="001F5F"/>
                </a:solidFill>
                <a:latin typeface="Calibri"/>
                <a:cs typeface="Calibri"/>
              </a:rPr>
              <a:t>audit,</a:t>
            </a:r>
            <a:r>
              <a:rPr sz="2400" spc="-30" dirty="0">
                <a:solidFill>
                  <a:srgbClr val="001F5F"/>
                </a:solidFill>
                <a:latin typeface="Calibri"/>
                <a:cs typeface="Calibri"/>
              </a:rPr>
              <a:t> </a:t>
            </a:r>
            <a:r>
              <a:rPr sz="2400" dirty="0">
                <a:solidFill>
                  <a:srgbClr val="001F5F"/>
                </a:solidFill>
                <a:latin typeface="Calibri"/>
                <a:cs typeface="Calibri"/>
              </a:rPr>
              <a:t>service</a:t>
            </a:r>
            <a:r>
              <a:rPr sz="2400" spc="-30" dirty="0">
                <a:solidFill>
                  <a:srgbClr val="001F5F"/>
                </a:solidFill>
                <a:latin typeface="Calibri"/>
                <a:cs typeface="Calibri"/>
              </a:rPr>
              <a:t> </a:t>
            </a:r>
            <a:r>
              <a:rPr sz="2400" spc="-10" dirty="0">
                <a:solidFill>
                  <a:srgbClr val="001F5F"/>
                </a:solidFill>
                <a:latin typeface="Calibri"/>
                <a:cs typeface="Calibri"/>
              </a:rPr>
              <a:t>evaluation, </a:t>
            </a:r>
            <a:r>
              <a:rPr sz="2400" dirty="0">
                <a:solidFill>
                  <a:srgbClr val="001F5F"/>
                </a:solidFill>
                <a:latin typeface="Calibri"/>
                <a:cs typeface="Calibri"/>
              </a:rPr>
              <a:t>quality</a:t>
            </a:r>
            <a:r>
              <a:rPr sz="2400" spc="-35" dirty="0">
                <a:solidFill>
                  <a:srgbClr val="001F5F"/>
                </a:solidFill>
                <a:latin typeface="Calibri"/>
                <a:cs typeface="Calibri"/>
              </a:rPr>
              <a:t> </a:t>
            </a:r>
            <a:r>
              <a:rPr sz="2400" spc="-10" dirty="0">
                <a:solidFill>
                  <a:srgbClr val="001F5F"/>
                </a:solidFill>
                <a:latin typeface="Calibri"/>
                <a:cs typeface="Calibri"/>
              </a:rPr>
              <a:t>improvement</a:t>
            </a:r>
            <a:r>
              <a:rPr sz="2400" spc="-30" dirty="0">
                <a:solidFill>
                  <a:srgbClr val="001F5F"/>
                </a:solidFill>
                <a:latin typeface="Calibri"/>
                <a:cs typeface="Calibri"/>
              </a:rPr>
              <a:t> </a:t>
            </a:r>
            <a:r>
              <a:rPr sz="2400" dirty="0">
                <a:solidFill>
                  <a:srgbClr val="001F5F"/>
                </a:solidFill>
                <a:latin typeface="Calibri"/>
                <a:cs typeface="Calibri"/>
              </a:rPr>
              <a:t>and</a:t>
            </a:r>
            <a:r>
              <a:rPr sz="2400" spc="-5" dirty="0">
                <a:solidFill>
                  <a:srgbClr val="001F5F"/>
                </a:solidFill>
                <a:latin typeface="Calibri"/>
                <a:cs typeface="Calibri"/>
              </a:rPr>
              <a:t> </a:t>
            </a:r>
            <a:r>
              <a:rPr sz="2400" spc="-10" dirty="0">
                <a:solidFill>
                  <a:srgbClr val="001F5F"/>
                </a:solidFill>
                <a:latin typeface="Calibri"/>
                <a:cs typeface="Calibri"/>
              </a:rPr>
              <a:t>research.</a:t>
            </a:r>
            <a:endParaRPr sz="2400" dirty="0">
              <a:latin typeface="Calibri"/>
              <a:cs typeface="Calibri"/>
            </a:endParaRPr>
          </a:p>
          <a:p>
            <a:pPr>
              <a:spcBef>
                <a:spcPts val="20"/>
              </a:spcBef>
              <a:buClr>
                <a:srgbClr val="001F5F"/>
              </a:buClr>
              <a:buFont typeface="Arial"/>
              <a:buChar char="•"/>
            </a:pPr>
            <a:endParaRPr sz="1950" dirty="0">
              <a:latin typeface="Calibri"/>
              <a:cs typeface="Calibri"/>
            </a:endParaRPr>
          </a:p>
          <a:p>
            <a:pPr marL="354965" indent="-342265">
              <a:buFont typeface="Arial"/>
              <a:buChar char="•"/>
              <a:tabLst>
                <a:tab pos="354965" algn="l"/>
                <a:tab pos="355600" algn="l"/>
              </a:tabLst>
            </a:pPr>
            <a:r>
              <a:rPr sz="2400" dirty="0">
                <a:solidFill>
                  <a:srgbClr val="001F5F"/>
                </a:solidFill>
                <a:latin typeface="Calibri"/>
                <a:cs typeface="Calibri"/>
              </a:rPr>
              <a:t>Identify</a:t>
            </a:r>
            <a:r>
              <a:rPr sz="2400" spc="-60" dirty="0">
                <a:solidFill>
                  <a:srgbClr val="001F5F"/>
                </a:solidFill>
                <a:latin typeface="Calibri"/>
                <a:cs typeface="Calibri"/>
              </a:rPr>
              <a:t> </a:t>
            </a:r>
            <a:r>
              <a:rPr sz="2400" dirty="0">
                <a:solidFill>
                  <a:srgbClr val="001F5F"/>
                </a:solidFill>
                <a:latin typeface="Calibri"/>
                <a:cs typeface="Calibri"/>
              </a:rPr>
              <a:t>ways</a:t>
            </a:r>
            <a:r>
              <a:rPr sz="2400" spc="-70" dirty="0">
                <a:solidFill>
                  <a:srgbClr val="001F5F"/>
                </a:solidFill>
                <a:latin typeface="Calibri"/>
                <a:cs typeface="Calibri"/>
              </a:rPr>
              <a:t> </a:t>
            </a:r>
            <a:r>
              <a:rPr sz="2400" dirty="0">
                <a:solidFill>
                  <a:srgbClr val="001F5F"/>
                </a:solidFill>
                <a:latin typeface="Calibri"/>
                <a:cs typeface="Calibri"/>
              </a:rPr>
              <a:t>to</a:t>
            </a:r>
            <a:r>
              <a:rPr sz="2400" spc="-55" dirty="0">
                <a:solidFill>
                  <a:srgbClr val="001F5F"/>
                </a:solidFill>
                <a:latin typeface="Calibri"/>
                <a:cs typeface="Calibri"/>
              </a:rPr>
              <a:t> </a:t>
            </a:r>
            <a:r>
              <a:rPr sz="2400" dirty="0">
                <a:solidFill>
                  <a:srgbClr val="001F5F"/>
                </a:solidFill>
                <a:latin typeface="Calibri"/>
                <a:cs typeface="Calibri"/>
              </a:rPr>
              <a:t>engage</a:t>
            </a:r>
            <a:r>
              <a:rPr sz="2400" spc="-50" dirty="0">
                <a:solidFill>
                  <a:srgbClr val="001F5F"/>
                </a:solidFill>
                <a:latin typeface="Calibri"/>
                <a:cs typeface="Calibri"/>
              </a:rPr>
              <a:t> </a:t>
            </a:r>
            <a:r>
              <a:rPr sz="2400" dirty="0">
                <a:solidFill>
                  <a:srgbClr val="001F5F"/>
                </a:solidFill>
                <a:latin typeface="Calibri"/>
                <a:cs typeface="Calibri"/>
              </a:rPr>
              <a:t>with</a:t>
            </a:r>
            <a:r>
              <a:rPr sz="2400" spc="-65" dirty="0">
                <a:solidFill>
                  <a:srgbClr val="001F5F"/>
                </a:solidFill>
                <a:latin typeface="Calibri"/>
                <a:cs typeface="Calibri"/>
              </a:rPr>
              <a:t> </a:t>
            </a:r>
            <a:r>
              <a:rPr sz="2400" dirty="0">
                <a:solidFill>
                  <a:srgbClr val="001F5F"/>
                </a:solidFill>
                <a:latin typeface="Calibri"/>
                <a:cs typeface="Calibri"/>
              </a:rPr>
              <a:t>research</a:t>
            </a:r>
            <a:r>
              <a:rPr sz="2400" spc="-55" dirty="0">
                <a:solidFill>
                  <a:srgbClr val="001F5F"/>
                </a:solidFill>
                <a:latin typeface="Calibri"/>
                <a:cs typeface="Calibri"/>
              </a:rPr>
              <a:t> </a:t>
            </a:r>
            <a:r>
              <a:rPr sz="2400" spc="-10" dirty="0">
                <a:solidFill>
                  <a:srgbClr val="001F5F"/>
                </a:solidFill>
                <a:latin typeface="Calibri"/>
                <a:cs typeface="Calibri"/>
              </a:rPr>
              <a:t>including:</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a</a:t>
            </a:r>
            <a:r>
              <a:rPr sz="2400" i="1" spc="-20" dirty="0">
                <a:solidFill>
                  <a:srgbClr val="001F5F"/>
                </a:solidFill>
                <a:latin typeface="Calibri"/>
                <a:cs typeface="Calibri"/>
              </a:rPr>
              <a:t> </a:t>
            </a:r>
            <a:r>
              <a:rPr sz="2400" i="1" dirty="0">
                <a:solidFill>
                  <a:srgbClr val="001F5F"/>
                </a:solidFill>
                <a:latin typeface="Calibri"/>
                <a:cs typeface="Calibri"/>
              </a:rPr>
              <a:t>project</a:t>
            </a:r>
            <a:r>
              <a:rPr sz="2400" i="1" spc="-20" dirty="0">
                <a:solidFill>
                  <a:srgbClr val="001F5F"/>
                </a:solidFill>
                <a:latin typeface="Calibri"/>
                <a:cs typeface="Calibri"/>
              </a:rPr>
              <a:t> </a:t>
            </a:r>
            <a:r>
              <a:rPr sz="2400" i="1" dirty="0">
                <a:solidFill>
                  <a:srgbClr val="001F5F"/>
                </a:solidFill>
                <a:latin typeface="Calibri"/>
                <a:cs typeface="Calibri"/>
              </a:rPr>
              <a:t>in</a:t>
            </a:r>
            <a:r>
              <a:rPr sz="2400" i="1" spc="-5" dirty="0">
                <a:solidFill>
                  <a:srgbClr val="001F5F"/>
                </a:solidFill>
                <a:latin typeface="Calibri"/>
                <a:cs typeface="Calibri"/>
              </a:rPr>
              <a:t> </a:t>
            </a:r>
            <a:r>
              <a:rPr sz="2400" i="1" spc="-10" dirty="0">
                <a:solidFill>
                  <a:srgbClr val="001F5F"/>
                </a:solidFill>
                <a:latin typeface="Calibri"/>
                <a:cs typeface="Calibri"/>
              </a:rPr>
              <a:t>practice</a:t>
            </a:r>
            <a:endParaRPr sz="2400" dirty="0">
              <a:latin typeface="Calibri"/>
              <a:cs typeface="Calibri"/>
            </a:endParaRPr>
          </a:p>
          <a:p>
            <a:pPr marL="1088390" lvl="1" indent="-355600">
              <a:spcBef>
                <a:spcPts val="1205"/>
              </a:spcBef>
              <a:buFont typeface="Arial"/>
              <a:buChar char="•"/>
              <a:tabLst>
                <a:tab pos="1088390" algn="l"/>
                <a:tab pos="1089025" algn="l"/>
              </a:tabLst>
            </a:pPr>
            <a:r>
              <a:rPr sz="2400" i="1" dirty="0">
                <a:solidFill>
                  <a:srgbClr val="001F5F"/>
                </a:solidFill>
                <a:latin typeface="Calibri"/>
                <a:cs typeface="Calibri"/>
              </a:rPr>
              <a:t>a</a:t>
            </a:r>
            <a:r>
              <a:rPr sz="2400" i="1" spc="-10" dirty="0">
                <a:solidFill>
                  <a:srgbClr val="001F5F"/>
                </a:solidFill>
                <a:latin typeface="Calibri"/>
                <a:cs typeface="Calibri"/>
              </a:rPr>
              <a:t> </a:t>
            </a:r>
            <a:r>
              <a:rPr sz="2400" i="1" dirty="0">
                <a:solidFill>
                  <a:srgbClr val="001F5F"/>
                </a:solidFill>
                <a:latin typeface="Calibri"/>
                <a:cs typeface="Calibri"/>
              </a:rPr>
              <a:t>higher</a:t>
            </a:r>
            <a:r>
              <a:rPr sz="2400" i="1" spc="-10" dirty="0">
                <a:solidFill>
                  <a:srgbClr val="001F5F"/>
                </a:solidFill>
                <a:latin typeface="Calibri"/>
                <a:cs typeface="Calibri"/>
              </a:rPr>
              <a:t> degree</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seeking</a:t>
            </a:r>
            <a:r>
              <a:rPr sz="2400" i="1" spc="-45" dirty="0">
                <a:solidFill>
                  <a:srgbClr val="001F5F"/>
                </a:solidFill>
                <a:latin typeface="Calibri"/>
                <a:cs typeface="Calibri"/>
              </a:rPr>
              <a:t> </a:t>
            </a:r>
            <a:r>
              <a:rPr sz="2400" i="1" dirty="0">
                <a:solidFill>
                  <a:srgbClr val="001F5F"/>
                </a:solidFill>
                <a:latin typeface="Calibri"/>
                <a:cs typeface="Calibri"/>
              </a:rPr>
              <a:t>external</a:t>
            </a:r>
            <a:r>
              <a:rPr sz="2400" i="1" spc="-45" dirty="0">
                <a:solidFill>
                  <a:srgbClr val="001F5F"/>
                </a:solidFill>
                <a:latin typeface="Calibri"/>
                <a:cs typeface="Calibri"/>
              </a:rPr>
              <a:t> </a:t>
            </a:r>
            <a:r>
              <a:rPr sz="2400" i="1" spc="-10" dirty="0">
                <a:solidFill>
                  <a:srgbClr val="001F5F"/>
                </a:solidFill>
                <a:latin typeface="Calibri"/>
                <a:cs typeface="Calibri"/>
              </a:rPr>
              <a:t>funding</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pursuing</a:t>
            </a:r>
            <a:r>
              <a:rPr sz="2400" i="1" spc="-20" dirty="0">
                <a:solidFill>
                  <a:srgbClr val="001F5F"/>
                </a:solidFill>
                <a:latin typeface="Calibri"/>
                <a:cs typeface="Calibri"/>
              </a:rPr>
              <a:t> </a:t>
            </a:r>
            <a:r>
              <a:rPr sz="2400" i="1" dirty="0">
                <a:solidFill>
                  <a:srgbClr val="001F5F"/>
                </a:solidFill>
                <a:latin typeface="Calibri"/>
                <a:cs typeface="Calibri"/>
              </a:rPr>
              <a:t>a</a:t>
            </a:r>
            <a:r>
              <a:rPr sz="2400" i="1" spc="-25" dirty="0">
                <a:solidFill>
                  <a:srgbClr val="001F5F"/>
                </a:solidFill>
                <a:latin typeface="Calibri"/>
                <a:cs typeface="Calibri"/>
              </a:rPr>
              <a:t> </a:t>
            </a:r>
            <a:r>
              <a:rPr sz="2400" i="1" dirty="0">
                <a:solidFill>
                  <a:srgbClr val="001F5F"/>
                </a:solidFill>
                <a:latin typeface="Calibri"/>
                <a:cs typeface="Calibri"/>
              </a:rPr>
              <a:t>clinical</a:t>
            </a:r>
            <a:r>
              <a:rPr sz="2400" i="1" spc="-15" dirty="0">
                <a:solidFill>
                  <a:srgbClr val="001F5F"/>
                </a:solidFill>
                <a:latin typeface="Calibri"/>
                <a:cs typeface="Calibri"/>
              </a:rPr>
              <a:t> </a:t>
            </a:r>
            <a:r>
              <a:rPr sz="2400" i="1" dirty="0">
                <a:solidFill>
                  <a:srgbClr val="001F5F"/>
                </a:solidFill>
                <a:latin typeface="Calibri"/>
                <a:cs typeface="Calibri"/>
              </a:rPr>
              <a:t>academic</a:t>
            </a:r>
            <a:r>
              <a:rPr sz="2400" i="1" spc="-20" dirty="0">
                <a:solidFill>
                  <a:srgbClr val="001F5F"/>
                </a:solidFill>
                <a:latin typeface="Calibri"/>
                <a:cs typeface="Calibri"/>
              </a:rPr>
              <a:t> </a:t>
            </a:r>
            <a:r>
              <a:rPr sz="2400" i="1" spc="-10" dirty="0">
                <a:solidFill>
                  <a:srgbClr val="001F5F"/>
                </a:solidFill>
                <a:latin typeface="Calibri"/>
                <a:cs typeface="Calibri"/>
              </a:rPr>
              <a:t>career</a:t>
            </a:r>
            <a:endParaRPr sz="2400" dirty="0">
              <a:latin typeface="Calibri"/>
              <a:cs typeface="Calibri"/>
            </a:endParaRPr>
          </a:p>
          <a:p>
            <a:pPr marL="354965" marR="99695" indent="-342265">
              <a:spcBef>
                <a:spcPts val="2400"/>
              </a:spcBef>
              <a:buFont typeface="Arial"/>
              <a:buChar char="•"/>
              <a:tabLst>
                <a:tab pos="354965" algn="l"/>
                <a:tab pos="355600" algn="l"/>
              </a:tabLst>
            </a:pPr>
            <a:r>
              <a:rPr sz="2400" dirty="0">
                <a:solidFill>
                  <a:srgbClr val="001F5F"/>
                </a:solidFill>
                <a:latin typeface="Calibri"/>
                <a:cs typeface="Calibri"/>
              </a:rPr>
              <a:t>Identify</a:t>
            </a:r>
            <a:r>
              <a:rPr sz="2400" spc="-35" dirty="0">
                <a:solidFill>
                  <a:srgbClr val="001F5F"/>
                </a:solidFill>
                <a:latin typeface="Calibri"/>
                <a:cs typeface="Calibri"/>
              </a:rPr>
              <a:t> </a:t>
            </a:r>
            <a:r>
              <a:rPr sz="2400" dirty="0">
                <a:solidFill>
                  <a:srgbClr val="001F5F"/>
                </a:solidFill>
                <a:latin typeface="Calibri"/>
                <a:cs typeface="Calibri"/>
              </a:rPr>
              <a:t>advice</a:t>
            </a:r>
            <a:r>
              <a:rPr sz="2400" spc="-30" dirty="0">
                <a:solidFill>
                  <a:srgbClr val="001F5F"/>
                </a:solidFill>
                <a:latin typeface="Calibri"/>
                <a:cs typeface="Calibri"/>
              </a:rPr>
              <a:t> </a:t>
            </a:r>
            <a:r>
              <a:rPr sz="2400" dirty="0">
                <a:solidFill>
                  <a:srgbClr val="001F5F"/>
                </a:solidFill>
                <a:latin typeface="Calibri"/>
                <a:cs typeface="Calibri"/>
              </a:rPr>
              <a:t>and</a:t>
            </a:r>
            <a:r>
              <a:rPr sz="2400" spc="-40" dirty="0">
                <a:solidFill>
                  <a:srgbClr val="001F5F"/>
                </a:solidFill>
                <a:latin typeface="Calibri"/>
                <a:cs typeface="Calibri"/>
              </a:rPr>
              <a:t> </a:t>
            </a:r>
            <a:r>
              <a:rPr sz="2400" dirty="0">
                <a:solidFill>
                  <a:srgbClr val="001F5F"/>
                </a:solidFill>
                <a:latin typeface="Calibri"/>
                <a:cs typeface="Calibri"/>
              </a:rPr>
              <a:t>resources</a:t>
            </a:r>
            <a:r>
              <a:rPr sz="2400" spc="-50" dirty="0">
                <a:solidFill>
                  <a:srgbClr val="001F5F"/>
                </a:solidFill>
                <a:latin typeface="Calibri"/>
                <a:cs typeface="Calibri"/>
              </a:rPr>
              <a:t> </a:t>
            </a:r>
            <a:r>
              <a:rPr sz="2400" dirty="0">
                <a:solidFill>
                  <a:srgbClr val="001F5F"/>
                </a:solidFill>
                <a:latin typeface="Calibri"/>
                <a:cs typeface="Calibri"/>
              </a:rPr>
              <a:t>that</a:t>
            </a:r>
            <a:r>
              <a:rPr sz="2400" spc="-35" dirty="0">
                <a:solidFill>
                  <a:srgbClr val="001F5F"/>
                </a:solidFill>
                <a:latin typeface="Calibri"/>
                <a:cs typeface="Calibri"/>
              </a:rPr>
              <a:t> </a:t>
            </a:r>
            <a:r>
              <a:rPr sz="2400" dirty="0">
                <a:solidFill>
                  <a:srgbClr val="001F5F"/>
                </a:solidFill>
                <a:latin typeface="Calibri"/>
                <a:cs typeface="Calibri"/>
              </a:rPr>
              <a:t>are</a:t>
            </a:r>
            <a:r>
              <a:rPr sz="2400" spc="-35" dirty="0">
                <a:solidFill>
                  <a:srgbClr val="001F5F"/>
                </a:solidFill>
                <a:latin typeface="Calibri"/>
                <a:cs typeface="Calibri"/>
              </a:rPr>
              <a:t> </a:t>
            </a:r>
            <a:r>
              <a:rPr sz="2400" dirty="0">
                <a:solidFill>
                  <a:srgbClr val="001F5F"/>
                </a:solidFill>
                <a:latin typeface="Calibri"/>
                <a:cs typeface="Calibri"/>
              </a:rPr>
              <a:t>available</a:t>
            </a:r>
            <a:r>
              <a:rPr sz="2400" spc="-45" dirty="0">
                <a:solidFill>
                  <a:srgbClr val="001F5F"/>
                </a:solidFill>
                <a:latin typeface="Calibri"/>
                <a:cs typeface="Calibri"/>
              </a:rPr>
              <a:t> </a:t>
            </a:r>
            <a:r>
              <a:rPr sz="2400" dirty="0">
                <a:solidFill>
                  <a:srgbClr val="001F5F"/>
                </a:solidFill>
                <a:latin typeface="Calibri"/>
                <a:cs typeface="Calibri"/>
              </a:rPr>
              <a:t>to</a:t>
            </a:r>
            <a:r>
              <a:rPr sz="2400" spc="-40" dirty="0">
                <a:solidFill>
                  <a:srgbClr val="001F5F"/>
                </a:solidFill>
                <a:latin typeface="Calibri"/>
                <a:cs typeface="Calibri"/>
              </a:rPr>
              <a:t> </a:t>
            </a:r>
            <a:r>
              <a:rPr sz="2400" spc="-10" dirty="0">
                <a:solidFill>
                  <a:srgbClr val="001F5F"/>
                </a:solidFill>
                <a:latin typeface="Calibri"/>
                <a:cs typeface="Calibri"/>
              </a:rPr>
              <a:t>clinicians, </a:t>
            </a:r>
            <a:r>
              <a:rPr sz="2400" dirty="0">
                <a:solidFill>
                  <a:srgbClr val="001F5F"/>
                </a:solidFill>
                <a:latin typeface="Calibri"/>
                <a:cs typeface="Calibri"/>
              </a:rPr>
              <a:t>when</a:t>
            </a:r>
            <a:r>
              <a:rPr sz="2400" spc="-25" dirty="0">
                <a:solidFill>
                  <a:srgbClr val="001F5F"/>
                </a:solidFill>
                <a:latin typeface="Calibri"/>
                <a:cs typeface="Calibri"/>
              </a:rPr>
              <a:t> </a:t>
            </a:r>
            <a:r>
              <a:rPr sz="2400" dirty="0">
                <a:solidFill>
                  <a:srgbClr val="001F5F"/>
                </a:solidFill>
                <a:latin typeface="Calibri"/>
                <a:cs typeface="Calibri"/>
              </a:rPr>
              <a:t>starting</a:t>
            </a:r>
            <a:r>
              <a:rPr sz="2400" spc="-50" dirty="0">
                <a:solidFill>
                  <a:srgbClr val="001F5F"/>
                </a:solidFill>
                <a:latin typeface="Calibri"/>
                <a:cs typeface="Calibri"/>
              </a:rPr>
              <a:t> </a:t>
            </a:r>
            <a:r>
              <a:rPr sz="2400" dirty="0">
                <a:solidFill>
                  <a:srgbClr val="001F5F"/>
                </a:solidFill>
                <a:latin typeface="Calibri"/>
                <a:cs typeface="Calibri"/>
              </a:rPr>
              <a:t>out</a:t>
            </a:r>
            <a:r>
              <a:rPr sz="2400" spc="-25" dirty="0">
                <a:solidFill>
                  <a:srgbClr val="001F5F"/>
                </a:solidFill>
                <a:latin typeface="Calibri"/>
                <a:cs typeface="Calibri"/>
              </a:rPr>
              <a:t> </a:t>
            </a:r>
            <a:r>
              <a:rPr sz="2400" dirty="0">
                <a:solidFill>
                  <a:srgbClr val="001F5F"/>
                </a:solidFill>
                <a:latin typeface="Calibri"/>
                <a:cs typeface="Calibri"/>
              </a:rPr>
              <a:t>in</a:t>
            </a:r>
            <a:r>
              <a:rPr sz="2400" spc="-30" dirty="0">
                <a:solidFill>
                  <a:srgbClr val="001F5F"/>
                </a:solidFill>
                <a:latin typeface="Calibri"/>
                <a:cs typeface="Calibri"/>
              </a:rPr>
              <a:t> </a:t>
            </a:r>
            <a:r>
              <a:rPr sz="2400" spc="-10" dirty="0">
                <a:solidFill>
                  <a:srgbClr val="001F5F"/>
                </a:solidFill>
                <a:latin typeface="Calibri"/>
                <a:cs typeface="Calibri"/>
              </a:rPr>
              <a:t>research.</a:t>
            </a:r>
            <a:endParaRPr sz="2400" dirty="0">
              <a:latin typeface="Calibri"/>
              <a:cs typeface="Calibri"/>
            </a:endParaRPr>
          </a:p>
        </p:txBody>
      </p:sp>
      <p:pic>
        <p:nvPicPr>
          <p:cNvPr id="4" name="object 4">
            <a:hlinkClick r:id="rId2"/>
          </p:cNvPr>
          <p:cNvPicPr/>
          <p:nvPr/>
        </p:nvPicPr>
        <p:blipFill>
          <a:blip r:embed="rId3" cstate="print"/>
          <a:stretch>
            <a:fillRect/>
          </a:stretch>
        </p:blipFill>
        <p:spPr>
          <a:xfrm>
            <a:off x="8112224" y="2636912"/>
            <a:ext cx="3635100" cy="190805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4D2C6A84-F6E1-003A-57EB-8B67D40D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7608" y="595973"/>
            <a:ext cx="3773201"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Local</a:t>
            </a:r>
            <a:r>
              <a:rPr spc="-40" dirty="0"/>
              <a:t> </a:t>
            </a:r>
            <a:r>
              <a:rPr spc="-10" dirty="0"/>
              <a:t>resources</a:t>
            </a:r>
          </a:p>
        </p:txBody>
      </p:sp>
      <p:graphicFrame>
        <p:nvGraphicFramePr>
          <p:cNvPr id="3" name="object 3"/>
          <p:cNvGraphicFramePr>
            <a:graphicFrameLocks noGrp="1"/>
          </p:cNvGraphicFramePr>
          <p:nvPr>
            <p:extLst>
              <p:ext uri="{D42A27DB-BD31-4B8C-83A1-F6EECF244321}">
                <p14:modId xmlns:p14="http://schemas.microsoft.com/office/powerpoint/2010/main" val="3604629608"/>
              </p:ext>
            </p:extLst>
          </p:nvPr>
        </p:nvGraphicFramePr>
        <p:xfrm>
          <a:off x="1919275" y="1948561"/>
          <a:ext cx="8353189" cy="4288751"/>
        </p:xfrm>
        <a:graphic>
          <a:graphicData uri="http://schemas.openxmlformats.org/drawingml/2006/table">
            <a:tbl>
              <a:tblPr firstRow="1" bandRow="1">
                <a:tableStyleId>{2D5ABB26-0587-4C30-8999-92F81FD0307C}</a:tableStyleId>
              </a:tblPr>
              <a:tblGrid>
                <a:gridCol w="2655238">
                  <a:extLst>
                    <a:ext uri="{9D8B030D-6E8A-4147-A177-3AD203B41FA5}">
                      <a16:colId xmlns:a16="http://schemas.microsoft.com/office/drawing/2014/main" val="20000"/>
                    </a:ext>
                  </a:extLst>
                </a:gridCol>
                <a:gridCol w="2722392">
                  <a:extLst>
                    <a:ext uri="{9D8B030D-6E8A-4147-A177-3AD203B41FA5}">
                      <a16:colId xmlns:a16="http://schemas.microsoft.com/office/drawing/2014/main" val="20001"/>
                    </a:ext>
                  </a:extLst>
                </a:gridCol>
                <a:gridCol w="2975559">
                  <a:extLst>
                    <a:ext uri="{9D8B030D-6E8A-4147-A177-3AD203B41FA5}">
                      <a16:colId xmlns:a16="http://schemas.microsoft.com/office/drawing/2014/main" val="20002"/>
                    </a:ext>
                  </a:extLst>
                </a:gridCol>
              </a:tblGrid>
              <a:tr h="4288751">
                <a:tc>
                  <a:txBody>
                    <a:bodyPr/>
                    <a:lstStyle/>
                    <a:p>
                      <a:pPr>
                        <a:lnSpc>
                          <a:spcPct val="100000"/>
                        </a:lnSpc>
                        <a:spcBef>
                          <a:spcPts val="20"/>
                        </a:spcBef>
                      </a:pPr>
                      <a:endParaRPr sz="1250" dirty="0">
                        <a:latin typeface="Times New Roman"/>
                        <a:cs typeface="Times New Roman"/>
                      </a:endParaRPr>
                    </a:p>
                    <a:p>
                      <a:pPr marL="309245" indent="-241300">
                        <a:lnSpc>
                          <a:spcPct val="100000"/>
                        </a:lnSpc>
                        <a:buAutoNum type="arabicPlain"/>
                        <a:tabLst>
                          <a:tab pos="309245" algn="l"/>
                          <a:tab pos="309880" algn="l"/>
                        </a:tabLst>
                      </a:pPr>
                      <a:r>
                        <a:rPr sz="1600" spc="-10" dirty="0">
                          <a:latin typeface="Calibri"/>
                          <a:cs typeface="Calibri"/>
                        </a:rPr>
                        <a:t>Cheshire </a:t>
                      </a:r>
                      <a:r>
                        <a:rPr sz="1600" dirty="0">
                          <a:latin typeface="Calibri"/>
                          <a:cs typeface="Calibri"/>
                        </a:rPr>
                        <a:t>&amp;</a:t>
                      </a:r>
                      <a:r>
                        <a:rPr sz="1600" spc="-25" dirty="0">
                          <a:latin typeface="Calibri"/>
                          <a:cs typeface="Calibri"/>
                        </a:rPr>
                        <a:t> </a:t>
                      </a:r>
                      <a:r>
                        <a:rPr sz="1600" spc="-10" dirty="0">
                          <a:latin typeface="Calibri"/>
                          <a:cs typeface="Calibri"/>
                        </a:rPr>
                        <a:t>Merseyside</a:t>
                      </a:r>
                      <a:endParaRPr sz="1600" dirty="0">
                        <a:latin typeface="Calibri"/>
                        <a:cs typeface="Calibri"/>
                      </a:endParaRPr>
                    </a:p>
                    <a:p>
                      <a:pPr marL="309245" indent="-241300">
                        <a:lnSpc>
                          <a:spcPct val="100000"/>
                        </a:lnSpc>
                        <a:spcBef>
                          <a:spcPts val="190"/>
                        </a:spcBef>
                        <a:buAutoNum type="arabicPlain"/>
                        <a:tabLst>
                          <a:tab pos="309245" algn="l"/>
                          <a:tab pos="309880" algn="l"/>
                        </a:tabLst>
                      </a:pPr>
                      <a:r>
                        <a:rPr sz="1600" dirty="0">
                          <a:latin typeface="Calibri"/>
                          <a:cs typeface="Calibri"/>
                        </a:rPr>
                        <a:t>Cumbria</a:t>
                      </a:r>
                      <a:r>
                        <a:rPr sz="1600" spc="-55" dirty="0">
                          <a:latin typeface="Calibri"/>
                          <a:cs typeface="Calibri"/>
                        </a:rPr>
                        <a:t> </a:t>
                      </a:r>
                      <a:r>
                        <a:rPr sz="1600" dirty="0">
                          <a:latin typeface="Calibri"/>
                          <a:cs typeface="Calibri"/>
                        </a:rPr>
                        <a:t>&amp;</a:t>
                      </a:r>
                      <a:r>
                        <a:rPr sz="1600" spc="-45" dirty="0">
                          <a:latin typeface="Calibri"/>
                          <a:cs typeface="Calibri"/>
                        </a:rPr>
                        <a:t> </a:t>
                      </a:r>
                      <a:r>
                        <a:rPr sz="1600" spc="-10" dirty="0">
                          <a:latin typeface="Calibri"/>
                          <a:cs typeface="Calibri"/>
                        </a:rPr>
                        <a:t>Lancashire</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dirty="0">
                          <a:latin typeface="Calibri"/>
                          <a:cs typeface="Calibri"/>
                        </a:rPr>
                        <a:t>East</a:t>
                      </a:r>
                      <a:r>
                        <a:rPr sz="1600" spc="-65" dirty="0">
                          <a:latin typeface="Calibri"/>
                          <a:cs typeface="Calibri"/>
                        </a:rPr>
                        <a:t> </a:t>
                      </a:r>
                      <a:r>
                        <a:rPr sz="1600" spc="-10" dirty="0">
                          <a:latin typeface="Calibri"/>
                          <a:cs typeface="Calibri"/>
                        </a:rPr>
                        <a:t>Anglia</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Essex</a:t>
                      </a:r>
                      <a:endParaRPr sz="1600" dirty="0">
                        <a:latin typeface="Calibri"/>
                        <a:cs typeface="Calibri"/>
                      </a:endParaRPr>
                    </a:p>
                    <a:p>
                      <a:pPr marL="309245" indent="-241300">
                        <a:lnSpc>
                          <a:spcPct val="100000"/>
                        </a:lnSpc>
                        <a:spcBef>
                          <a:spcPts val="195"/>
                        </a:spcBef>
                        <a:buAutoNum type="arabicPlain"/>
                        <a:tabLst>
                          <a:tab pos="309245" algn="l"/>
                          <a:tab pos="309880" algn="l"/>
                        </a:tabLst>
                      </a:pPr>
                      <a:r>
                        <a:rPr sz="1600" dirty="0">
                          <a:latin typeface="Calibri"/>
                          <a:cs typeface="Calibri"/>
                        </a:rPr>
                        <a:t>Greater</a:t>
                      </a:r>
                      <a:r>
                        <a:rPr sz="1600" spc="-85" dirty="0">
                          <a:latin typeface="Calibri"/>
                          <a:cs typeface="Calibri"/>
                        </a:rPr>
                        <a:t> </a:t>
                      </a:r>
                      <a:r>
                        <a:rPr sz="1600" spc="-10" dirty="0">
                          <a:latin typeface="Calibri"/>
                          <a:cs typeface="Calibri"/>
                        </a:rPr>
                        <a:t>Manchester</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Hertfordshire</a:t>
                      </a:r>
                      <a:endParaRPr sz="1600" dirty="0">
                        <a:latin typeface="Calibri"/>
                        <a:cs typeface="Calibri"/>
                      </a:endParaRPr>
                    </a:p>
                    <a:p>
                      <a:pPr marL="309245" indent="-241300">
                        <a:lnSpc>
                          <a:spcPct val="100000"/>
                        </a:lnSpc>
                        <a:spcBef>
                          <a:spcPts val="200"/>
                        </a:spcBef>
                        <a:buAutoNum type="arabicPlain"/>
                        <a:tabLst>
                          <a:tab pos="309245" algn="l"/>
                          <a:tab pos="309880" algn="l"/>
                        </a:tabLst>
                      </a:pPr>
                      <a:r>
                        <a:rPr sz="1600" spc="-10" dirty="0">
                          <a:latin typeface="Calibri"/>
                          <a:cs typeface="Calibri"/>
                        </a:rPr>
                        <a:t>Keele</a:t>
                      </a:r>
                      <a:endParaRPr sz="1600" dirty="0">
                        <a:latin typeface="Calibri"/>
                        <a:cs typeface="Calibri"/>
                      </a:endParaRPr>
                    </a:p>
                    <a:p>
                      <a:pPr marL="309245" indent="-241300">
                        <a:lnSpc>
                          <a:spcPct val="100000"/>
                        </a:lnSpc>
                        <a:spcBef>
                          <a:spcPts val="195"/>
                        </a:spcBef>
                        <a:buAutoNum type="arabicPlain"/>
                        <a:tabLst>
                          <a:tab pos="309245" algn="l"/>
                          <a:tab pos="309880" algn="l"/>
                        </a:tabLst>
                      </a:pPr>
                      <a:r>
                        <a:rPr sz="1600" dirty="0">
                          <a:latin typeface="Calibri"/>
                          <a:cs typeface="Calibri"/>
                        </a:rPr>
                        <a:t>Kent</a:t>
                      </a:r>
                      <a:r>
                        <a:rPr sz="1600" spc="-35" dirty="0">
                          <a:latin typeface="Calibri"/>
                          <a:cs typeface="Calibri"/>
                        </a:rPr>
                        <a:t> </a:t>
                      </a:r>
                      <a:r>
                        <a:rPr sz="1600" dirty="0">
                          <a:latin typeface="Calibri"/>
                          <a:cs typeface="Calibri"/>
                        </a:rPr>
                        <a:t>&amp;</a:t>
                      </a:r>
                      <a:r>
                        <a:rPr sz="1600" spc="-50" dirty="0">
                          <a:latin typeface="Calibri"/>
                          <a:cs typeface="Calibri"/>
                        </a:rPr>
                        <a:t> </a:t>
                      </a:r>
                      <a:r>
                        <a:rPr sz="1600" spc="-10" dirty="0">
                          <a:latin typeface="Calibri"/>
                          <a:cs typeface="Calibri"/>
                        </a:rPr>
                        <a:t>Medway</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London</a:t>
                      </a:r>
                      <a:endParaRPr sz="1600" dirty="0">
                        <a:latin typeface="Calibri"/>
                        <a:cs typeface="Calibri"/>
                      </a:endParaRPr>
                    </a:p>
                    <a:p>
                      <a:pPr marL="321310" indent="-253365">
                        <a:lnSpc>
                          <a:spcPct val="100000"/>
                        </a:lnSpc>
                        <a:spcBef>
                          <a:spcPts val="204"/>
                        </a:spcBef>
                        <a:buAutoNum type="arabicPlain"/>
                        <a:tabLst>
                          <a:tab pos="321945" algn="l"/>
                        </a:tabLst>
                      </a:pPr>
                      <a:r>
                        <a:rPr sz="1600" spc="-10" dirty="0">
                          <a:latin typeface="Calibri"/>
                          <a:cs typeface="Calibri"/>
                        </a:rPr>
                        <a:t>Midlands</a:t>
                      </a:r>
                      <a:endParaRPr sz="1600" dirty="0">
                        <a:latin typeface="Calibri"/>
                        <a:cs typeface="Calibri"/>
                      </a:endParaRPr>
                    </a:p>
                    <a:p>
                      <a:pPr marL="321310" indent="-253365">
                        <a:lnSpc>
                          <a:spcPct val="100000"/>
                        </a:lnSpc>
                        <a:spcBef>
                          <a:spcPts val="190"/>
                        </a:spcBef>
                        <a:buAutoNum type="arabicPlain"/>
                        <a:tabLst>
                          <a:tab pos="321945" algn="l"/>
                        </a:tabLst>
                      </a:pPr>
                      <a:r>
                        <a:rPr sz="1600" dirty="0">
                          <a:latin typeface="Calibri"/>
                          <a:cs typeface="Calibri"/>
                        </a:rPr>
                        <a:t>Northern</a:t>
                      </a:r>
                      <a:r>
                        <a:rPr sz="1600" spc="-60" dirty="0">
                          <a:latin typeface="Calibri"/>
                          <a:cs typeface="Calibri"/>
                        </a:rPr>
                        <a:t> </a:t>
                      </a:r>
                      <a:r>
                        <a:rPr sz="1600" spc="-10" dirty="0">
                          <a:latin typeface="Calibri"/>
                          <a:cs typeface="Calibri"/>
                        </a:rPr>
                        <a:t>Ireland</a:t>
                      </a:r>
                      <a:endParaRPr sz="1600" dirty="0">
                        <a:latin typeface="Calibri"/>
                        <a:cs typeface="Calibri"/>
                      </a:endParaRPr>
                    </a:p>
                    <a:p>
                      <a:pPr marL="321310" indent="-253365">
                        <a:lnSpc>
                          <a:spcPct val="100000"/>
                        </a:lnSpc>
                        <a:spcBef>
                          <a:spcPts val="204"/>
                        </a:spcBef>
                        <a:buAutoNum type="arabicPlain"/>
                        <a:tabLst>
                          <a:tab pos="321945" algn="l"/>
                        </a:tabLst>
                      </a:pPr>
                      <a:r>
                        <a:rPr sz="1600" dirty="0">
                          <a:latin typeface="Calibri"/>
                          <a:cs typeface="Calibri"/>
                        </a:rPr>
                        <a:t>North</a:t>
                      </a:r>
                      <a:r>
                        <a:rPr sz="1600" spc="-35" dirty="0">
                          <a:latin typeface="Calibri"/>
                          <a:cs typeface="Calibri"/>
                        </a:rPr>
                        <a:t> </a:t>
                      </a:r>
                      <a:r>
                        <a:rPr sz="1600" dirty="0">
                          <a:latin typeface="Calibri"/>
                          <a:cs typeface="Calibri"/>
                        </a:rPr>
                        <a:t>East</a:t>
                      </a:r>
                      <a:r>
                        <a:rPr sz="1600" spc="-60" dirty="0">
                          <a:latin typeface="Calibri"/>
                          <a:cs typeface="Calibri"/>
                        </a:rPr>
                        <a:t> </a:t>
                      </a:r>
                      <a:r>
                        <a:rPr sz="1600" spc="-10" dirty="0">
                          <a:latin typeface="Calibri"/>
                          <a:cs typeface="Calibri"/>
                        </a:rPr>
                        <a:t>England</a:t>
                      </a:r>
                      <a:endParaRPr sz="1600" dirty="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tc>
                  <a:txBody>
                    <a:bodyPr/>
                    <a:lstStyle/>
                    <a:p>
                      <a:pPr>
                        <a:lnSpc>
                          <a:spcPct val="100000"/>
                        </a:lnSpc>
                        <a:spcBef>
                          <a:spcPts val="20"/>
                        </a:spcBef>
                      </a:pPr>
                      <a:endParaRPr sz="1250" dirty="0">
                        <a:latin typeface="Times New Roman"/>
                        <a:cs typeface="Times New Roman"/>
                      </a:endParaRPr>
                    </a:p>
                    <a:p>
                      <a:pPr marL="321945" indent="-253365">
                        <a:lnSpc>
                          <a:spcPct val="100000"/>
                        </a:lnSpc>
                        <a:buAutoNum type="arabicPlain" startAt="13"/>
                        <a:tabLst>
                          <a:tab pos="322580" algn="l"/>
                        </a:tabLst>
                      </a:pPr>
                      <a:r>
                        <a:rPr sz="1600" dirty="0">
                          <a:latin typeface="Calibri"/>
                          <a:cs typeface="Calibri"/>
                        </a:rPr>
                        <a:t>North</a:t>
                      </a:r>
                      <a:r>
                        <a:rPr sz="1600" spc="-15" dirty="0">
                          <a:latin typeface="Calibri"/>
                          <a:cs typeface="Calibri"/>
                        </a:rPr>
                        <a:t> </a:t>
                      </a:r>
                      <a:r>
                        <a:rPr sz="1600" dirty="0">
                          <a:latin typeface="Calibri"/>
                          <a:cs typeface="Calibri"/>
                        </a:rPr>
                        <a:t>of</a:t>
                      </a:r>
                      <a:r>
                        <a:rPr sz="1600" spc="-35"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0"/>
                        </a:spcBef>
                        <a:buAutoNum type="arabicPlain" startAt="13"/>
                        <a:tabLst>
                          <a:tab pos="322580" algn="l"/>
                        </a:tabLst>
                      </a:pPr>
                      <a:r>
                        <a:rPr sz="1600" dirty="0">
                          <a:latin typeface="Calibri"/>
                          <a:cs typeface="Calibri"/>
                        </a:rPr>
                        <a:t>North</a:t>
                      </a:r>
                      <a:r>
                        <a:rPr sz="1600" spc="-25" dirty="0">
                          <a:latin typeface="Calibri"/>
                          <a:cs typeface="Calibri"/>
                        </a:rPr>
                        <a:t> </a:t>
                      </a:r>
                      <a:r>
                        <a:rPr sz="1600" spc="-10" dirty="0">
                          <a:latin typeface="Calibri"/>
                          <a:cs typeface="Calibri"/>
                        </a:rPr>
                        <a:t>Wales</a:t>
                      </a:r>
                      <a:endParaRPr sz="1600" dirty="0">
                        <a:latin typeface="Calibri"/>
                        <a:cs typeface="Calibri"/>
                      </a:endParaRPr>
                    </a:p>
                    <a:p>
                      <a:pPr marL="321945" indent="-253365">
                        <a:lnSpc>
                          <a:spcPct val="100000"/>
                        </a:lnSpc>
                        <a:spcBef>
                          <a:spcPts val="204"/>
                        </a:spcBef>
                        <a:buAutoNum type="arabicPlain" startAt="13"/>
                        <a:tabLst>
                          <a:tab pos="322580" algn="l"/>
                        </a:tabLst>
                      </a:pPr>
                      <a:r>
                        <a:rPr sz="1600" spc="-10" dirty="0">
                          <a:latin typeface="Calibri"/>
                          <a:cs typeface="Calibri"/>
                        </a:rPr>
                        <a:t>Oxfordshire</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South</a:t>
                      </a:r>
                      <a:r>
                        <a:rPr sz="1600" spc="-65" dirty="0">
                          <a:latin typeface="Calibri"/>
                          <a:cs typeface="Calibri"/>
                        </a:rPr>
                        <a:t> </a:t>
                      </a:r>
                      <a:r>
                        <a:rPr sz="1600" spc="-10" dirty="0">
                          <a:latin typeface="Calibri"/>
                          <a:cs typeface="Calibri"/>
                        </a:rPr>
                        <a:t>Yorkshire</a:t>
                      </a:r>
                      <a:endParaRPr sz="1600" dirty="0">
                        <a:latin typeface="Calibri"/>
                        <a:cs typeface="Calibri"/>
                      </a:endParaRPr>
                    </a:p>
                    <a:p>
                      <a:pPr marL="321945" indent="-253365">
                        <a:lnSpc>
                          <a:spcPct val="100000"/>
                        </a:lnSpc>
                        <a:spcBef>
                          <a:spcPts val="195"/>
                        </a:spcBef>
                        <a:buAutoNum type="arabicPlain" startAt="13"/>
                        <a:tabLst>
                          <a:tab pos="322580" algn="l"/>
                        </a:tabLst>
                      </a:pPr>
                      <a:r>
                        <a:rPr sz="1600" dirty="0">
                          <a:latin typeface="Calibri"/>
                          <a:cs typeface="Calibri"/>
                        </a:rPr>
                        <a:t>Southern</a:t>
                      </a:r>
                      <a:r>
                        <a:rPr sz="1600" spc="-75" dirty="0">
                          <a:latin typeface="Calibri"/>
                          <a:cs typeface="Calibri"/>
                        </a:rPr>
                        <a:t> </a:t>
                      </a:r>
                      <a:r>
                        <a:rPr sz="1600" spc="-10" dirty="0">
                          <a:latin typeface="Calibri"/>
                          <a:cs typeface="Calibri"/>
                        </a:rPr>
                        <a:t>Central</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South,</a:t>
                      </a:r>
                      <a:r>
                        <a:rPr sz="1600" spc="-40" dirty="0">
                          <a:latin typeface="Calibri"/>
                          <a:cs typeface="Calibri"/>
                        </a:rPr>
                        <a:t> </a:t>
                      </a:r>
                      <a:r>
                        <a:rPr sz="1600" dirty="0">
                          <a:latin typeface="Calibri"/>
                          <a:cs typeface="Calibri"/>
                        </a:rPr>
                        <a:t>Mid</a:t>
                      </a:r>
                      <a:r>
                        <a:rPr sz="1600" spc="-55" dirty="0">
                          <a:latin typeface="Calibri"/>
                          <a:cs typeface="Calibri"/>
                        </a:rPr>
                        <a:t> </a:t>
                      </a:r>
                      <a:r>
                        <a:rPr sz="1600" dirty="0">
                          <a:latin typeface="Calibri"/>
                          <a:cs typeface="Calibri"/>
                        </a:rPr>
                        <a:t>&amp;</a:t>
                      </a:r>
                      <a:r>
                        <a:rPr sz="1600" spc="-55" dirty="0">
                          <a:latin typeface="Calibri"/>
                          <a:cs typeface="Calibri"/>
                        </a:rPr>
                        <a:t> </a:t>
                      </a:r>
                      <a:r>
                        <a:rPr sz="1600" spc="-10" dirty="0">
                          <a:latin typeface="Calibri"/>
                          <a:cs typeface="Calibri"/>
                        </a:rPr>
                        <a:t>West</a:t>
                      </a:r>
                      <a:r>
                        <a:rPr sz="1600" spc="-25" dirty="0">
                          <a:latin typeface="Calibri"/>
                          <a:cs typeface="Calibri"/>
                        </a:rPr>
                        <a:t> </a:t>
                      </a:r>
                      <a:r>
                        <a:rPr sz="1600" spc="-20" dirty="0">
                          <a:latin typeface="Calibri"/>
                          <a:cs typeface="Calibri"/>
                        </a:rPr>
                        <a:t>Wales</a:t>
                      </a:r>
                      <a:endParaRPr sz="1600" dirty="0">
                        <a:latin typeface="Calibri"/>
                        <a:cs typeface="Calibri"/>
                      </a:endParaRPr>
                    </a:p>
                    <a:p>
                      <a:pPr marL="321945" indent="-253365">
                        <a:lnSpc>
                          <a:spcPct val="100000"/>
                        </a:lnSpc>
                        <a:spcBef>
                          <a:spcPts val="200"/>
                        </a:spcBef>
                        <a:buAutoNum type="arabicPlain" startAt="13"/>
                        <a:tabLst>
                          <a:tab pos="322580" algn="l"/>
                        </a:tabLst>
                      </a:pPr>
                      <a:r>
                        <a:rPr sz="1600" dirty="0">
                          <a:latin typeface="Calibri"/>
                          <a:cs typeface="Calibri"/>
                        </a:rPr>
                        <a:t>South</a:t>
                      </a:r>
                      <a:r>
                        <a:rPr sz="1600" spc="-65" dirty="0">
                          <a:latin typeface="Calibri"/>
                          <a:cs typeface="Calibri"/>
                        </a:rPr>
                        <a:t> </a:t>
                      </a:r>
                      <a:r>
                        <a:rPr sz="1600" dirty="0">
                          <a:latin typeface="Calibri"/>
                          <a:cs typeface="Calibri"/>
                        </a:rPr>
                        <a:t>East</a:t>
                      </a:r>
                      <a:r>
                        <a:rPr sz="1600" spc="-60"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5"/>
                        </a:spcBef>
                        <a:buAutoNum type="arabicPlain" startAt="13"/>
                        <a:tabLst>
                          <a:tab pos="322580" algn="l"/>
                        </a:tabLst>
                      </a:pPr>
                      <a:r>
                        <a:rPr sz="1600" dirty="0">
                          <a:latin typeface="Calibri"/>
                          <a:cs typeface="Calibri"/>
                        </a:rPr>
                        <a:t>South</a:t>
                      </a:r>
                      <a:r>
                        <a:rPr sz="1600" spc="-70" dirty="0">
                          <a:latin typeface="Calibri"/>
                          <a:cs typeface="Calibri"/>
                        </a:rPr>
                        <a:t> </a:t>
                      </a:r>
                      <a:r>
                        <a:rPr sz="1600" spc="-10" dirty="0">
                          <a:latin typeface="Calibri"/>
                          <a:cs typeface="Calibri"/>
                        </a:rPr>
                        <a:t>West</a:t>
                      </a:r>
                      <a:r>
                        <a:rPr sz="1600" spc="-45" dirty="0">
                          <a:latin typeface="Calibri"/>
                          <a:cs typeface="Calibri"/>
                        </a:rPr>
                        <a:t> </a:t>
                      </a:r>
                      <a:r>
                        <a:rPr sz="1600" spc="-10" dirty="0">
                          <a:latin typeface="Calibri"/>
                          <a:cs typeface="Calibri"/>
                        </a:rPr>
                        <a:t>England</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Surry</a:t>
                      </a:r>
                      <a:r>
                        <a:rPr sz="1600" spc="-20" dirty="0">
                          <a:latin typeface="Calibri"/>
                          <a:cs typeface="Calibri"/>
                        </a:rPr>
                        <a:t> </a:t>
                      </a:r>
                      <a:r>
                        <a:rPr sz="1600" dirty="0">
                          <a:latin typeface="Calibri"/>
                          <a:cs typeface="Calibri"/>
                        </a:rPr>
                        <a:t>&amp;</a:t>
                      </a:r>
                      <a:r>
                        <a:rPr sz="1600" spc="-40" dirty="0">
                          <a:latin typeface="Calibri"/>
                          <a:cs typeface="Calibri"/>
                        </a:rPr>
                        <a:t> </a:t>
                      </a:r>
                      <a:r>
                        <a:rPr sz="1600" spc="-10" dirty="0">
                          <a:latin typeface="Calibri"/>
                          <a:cs typeface="Calibri"/>
                        </a:rPr>
                        <a:t>Sussex</a:t>
                      </a:r>
                      <a:endParaRPr sz="1600" dirty="0">
                        <a:latin typeface="Calibri"/>
                        <a:cs typeface="Calibri"/>
                      </a:endParaRPr>
                    </a:p>
                    <a:p>
                      <a:pPr marL="321945" indent="-253365">
                        <a:lnSpc>
                          <a:spcPct val="100000"/>
                        </a:lnSpc>
                        <a:spcBef>
                          <a:spcPts val="204"/>
                        </a:spcBef>
                        <a:buAutoNum type="arabicPlain" startAt="13"/>
                        <a:tabLst>
                          <a:tab pos="322580" algn="l"/>
                        </a:tabLst>
                      </a:pPr>
                      <a:r>
                        <a:rPr sz="1600" spc="-10" dirty="0">
                          <a:latin typeface="Calibri"/>
                          <a:cs typeface="Calibri"/>
                        </a:rPr>
                        <a:t>West</a:t>
                      </a:r>
                      <a:r>
                        <a:rPr sz="1600" spc="-40" dirty="0">
                          <a:latin typeface="Calibri"/>
                          <a:cs typeface="Calibri"/>
                        </a:rPr>
                        <a:t> </a:t>
                      </a:r>
                      <a:r>
                        <a:rPr sz="1600" dirty="0">
                          <a:latin typeface="Calibri"/>
                          <a:cs typeface="Calibri"/>
                        </a:rPr>
                        <a:t>of</a:t>
                      </a:r>
                      <a:r>
                        <a:rPr sz="1600" spc="-50"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0"/>
                        </a:spcBef>
                        <a:buAutoNum type="arabicPlain" startAt="13"/>
                        <a:tabLst>
                          <a:tab pos="322580" algn="l"/>
                        </a:tabLst>
                      </a:pPr>
                      <a:r>
                        <a:rPr sz="1600" spc="-10" dirty="0">
                          <a:latin typeface="Calibri"/>
                          <a:cs typeface="Calibri"/>
                        </a:rPr>
                        <a:t>Yorkshire</a:t>
                      </a:r>
                      <a:endParaRPr sz="1600" dirty="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extLst>
                  <a:ext uri="{0D108BD9-81ED-4DB2-BD59-A6C34878D82A}">
                    <a16:rowId xmlns:a16="http://schemas.microsoft.com/office/drawing/2014/main" val="10000"/>
                  </a:ext>
                </a:extLst>
              </a:tr>
            </a:tbl>
          </a:graphicData>
        </a:graphic>
      </p:graphicFrame>
      <p:sp>
        <p:nvSpPr>
          <p:cNvPr id="4" name="object 4"/>
          <p:cNvSpPr txBox="1"/>
          <p:nvPr/>
        </p:nvSpPr>
        <p:spPr>
          <a:xfrm>
            <a:off x="3209035" y="1375409"/>
            <a:ext cx="4331970" cy="391160"/>
          </a:xfrm>
          <a:prstGeom prst="rect">
            <a:avLst/>
          </a:prstGeom>
        </p:spPr>
        <p:txBody>
          <a:bodyPr vert="horz" wrap="square" lIns="0" tIns="12700" rIns="0" bIns="0" rtlCol="0">
            <a:spAutoFit/>
          </a:bodyPr>
          <a:lstStyle/>
          <a:p>
            <a:pPr marL="12700">
              <a:spcBef>
                <a:spcPts val="100"/>
              </a:spcBef>
            </a:pPr>
            <a:r>
              <a:rPr sz="2400" b="1" dirty="0">
                <a:solidFill>
                  <a:srgbClr val="001F5F"/>
                </a:solidFill>
                <a:latin typeface="Calibri"/>
                <a:cs typeface="Calibri"/>
              </a:rPr>
              <a:t>Council</a:t>
            </a:r>
            <a:r>
              <a:rPr sz="2400" b="1" spc="-50" dirty="0">
                <a:solidFill>
                  <a:srgbClr val="001F5F"/>
                </a:solidFill>
                <a:latin typeface="Calibri"/>
                <a:cs typeface="Calibri"/>
              </a:rPr>
              <a:t> </a:t>
            </a:r>
            <a:r>
              <a:rPr sz="2400" b="1" dirty="0">
                <a:solidFill>
                  <a:srgbClr val="001F5F"/>
                </a:solidFill>
                <a:latin typeface="Calibri"/>
                <a:cs typeface="Calibri"/>
              </a:rPr>
              <a:t>for</a:t>
            </a:r>
            <a:r>
              <a:rPr sz="2400" b="1" spc="-40" dirty="0">
                <a:solidFill>
                  <a:srgbClr val="001F5F"/>
                </a:solidFill>
                <a:latin typeface="Calibri"/>
                <a:cs typeface="Calibri"/>
              </a:rPr>
              <a:t> </a:t>
            </a:r>
            <a:r>
              <a:rPr sz="2400" b="1" dirty="0">
                <a:solidFill>
                  <a:srgbClr val="001F5F"/>
                </a:solidFill>
                <a:latin typeface="Calibri"/>
                <a:cs typeface="Calibri"/>
              </a:rPr>
              <a:t>AHP</a:t>
            </a:r>
            <a:r>
              <a:rPr sz="2400" b="1" spc="-45" dirty="0">
                <a:solidFill>
                  <a:srgbClr val="001F5F"/>
                </a:solidFill>
                <a:latin typeface="Calibri"/>
                <a:cs typeface="Calibri"/>
              </a:rPr>
              <a:t> </a:t>
            </a:r>
            <a:r>
              <a:rPr sz="2400" b="1" dirty="0">
                <a:solidFill>
                  <a:srgbClr val="001F5F"/>
                </a:solidFill>
                <a:latin typeface="Calibri"/>
                <a:cs typeface="Calibri"/>
              </a:rPr>
              <a:t>Research</a:t>
            </a:r>
            <a:r>
              <a:rPr sz="2400" b="1" spc="-45" dirty="0">
                <a:solidFill>
                  <a:srgbClr val="001F5F"/>
                </a:solidFill>
                <a:latin typeface="Calibri"/>
                <a:cs typeface="Calibri"/>
              </a:rPr>
              <a:t> </a:t>
            </a:r>
            <a:r>
              <a:rPr sz="2400" b="1" spc="-10" dirty="0">
                <a:solidFill>
                  <a:srgbClr val="001F5F"/>
                </a:solidFill>
                <a:latin typeface="Calibri"/>
                <a:cs typeface="Calibri"/>
              </a:rPr>
              <a:t>(CAHPR)</a:t>
            </a:r>
            <a:endParaRPr sz="2400">
              <a:latin typeface="Calibri"/>
              <a:cs typeface="Calibri"/>
            </a:endParaRPr>
          </a:p>
        </p:txBody>
      </p:sp>
      <p:pic>
        <p:nvPicPr>
          <p:cNvPr id="5" name="object 5"/>
          <p:cNvPicPr/>
          <p:nvPr/>
        </p:nvPicPr>
        <p:blipFill>
          <a:blip r:embed="rId2" cstate="print"/>
          <a:stretch>
            <a:fillRect/>
          </a:stretch>
        </p:blipFill>
        <p:spPr>
          <a:xfrm>
            <a:off x="4828946" y="2109824"/>
            <a:ext cx="2285999" cy="3727704"/>
          </a:xfrm>
          <a:prstGeom prst="rect">
            <a:avLst/>
          </a:prstGeom>
        </p:spPr>
      </p:pic>
      <p:sp>
        <p:nvSpPr>
          <p:cNvPr id="6" name="object 6"/>
          <p:cNvSpPr txBox="1"/>
          <p:nvPr/>
        </p:nvSpPr>
        <p:spPr>
          <a:xfrm>
            <a:off x="3520567" y="6366510"/>
            <a:ext cx="4367530" cy="299720"/>
          </a:xfrm>
          <a:prstGeom prst="rect">
            <a:avLst/>
          </a:prstGeom>
        </p:spPr>
        <p:txBody>
          <a:bodyPr vert="horz" wrap="square" lIns="0" tIns="12700" rIns="0" bIns="0" rtlCol="0">
            <a:spAutoFit/>
          </a:bodyPr>
          <a:lstStyle/>
          <a:p>
            <a:pPr marL="12700">
              <a:spcBef>
                <a:spcPts val="100"/>
              </a:spcBef>
            </a:pPr>
            <a:r>
              <a:rPr spc="-20" dirty="0">
                <a:solidFill>
                  <a:srgbClr val="001F5F"/>
                </a:solidFill>
                <a:latin typeface="Calibri"/>
                <a:cs typeface="Calibri"/>
                <a:hlinkClick r:id="rId3"/>
              </a:rPr>
              <a:t>http://cahpr.csp.org.uk/regional-</a:t>
            </a:r>
            <a:r>
              <a:rPr spc="-10" dirty="0">
                <a:solidFill>
                  <a:srgbClr val="001F5F"/>
                </a:solidFill>
                <a:latin typeface="Calibri"/>
                <a:cs typeface="Calibri"/>
                <a:hlinkClick r:id="rId3"/>
              </a:rPr>
              <a:t>hubs-contacts</a:t>
            </a:r>
            <a:endParaRPr>
              <a:latin typeface="Calibri"/>
              <a:cs typeface="Calibri"/>
            </a:endParaRPr>
          </a:p>
        </p:txBody>
      </p:sp>
      <p:pic>
        <p:nvPicPr>
          <p:cNvPr id="7" name="Picture 2" descr="Review of CAHPR | Council for Allied Health Professions Research">
            <a:extLst>
              <a:ext uri="{FF2B5EF4-FFF2-40B4-BE49-F238E27FC236}">
                <a16:creationId xmlns:a16="http://schemas.microsoft.com/office/drawing/2014/main" id="{401C3E36-67DA-20C2-3CE7-304870104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B44C-1F12-82FF-D3A5-6D22BFD601D5}"/>
              </a:ext>
            </a:extLst>
          </p:cNvPr>
          <p:cNvSpPr>
            <a:spLocks noGrp="1"/>
          </p:cNvSpPr>
          <p:nvPr>
            <p:ph type="title"/>
          </p:nvPr>
        </p:nvSpPr>
        <p:spPr>
          <a:xfrm>
            <a:off x="2999656" y="789073"/>
            <a:ext cx="11328400" cy="649288"/>
          </a:xfrm>
        </p:spPr>
        <p:txBody>
          <a:bodyPr/>
          <a:lstStyle/>
          <a:p>
            <a:r>
              <a:rPr lang="en-US" dirty="0"/>
              <a:t>CAHPR resources</a:t>
            </a:r>
            <a:endParaRPr lang="en-GB" dirty="0"/>
          </a:p>
        </p:txBody>
      </p:sp>
      <p:sp>
        <p:nvSpPr>
          <p:cNvPr id="4" name="Slide Number Placeholder 3">
            <a:extLst>
              <a:ext uri="{FF2B5EF4-FFF2-40B4-BE49-F238E27FC236}">
                <a16:creationId xmlns:a16="http://schemas.microsoft.com/office/drawing/2014/main" id="{C31D03FE-5A56-0AC0-6FAB-6AE131E6E281}"/>
              </a:ext>
            </a:extLst>
          </p:cNvPr>
          <p:cNvSpPr>
            <a:spLocks noGrp="1"/>
          </p:cNvSpPr>
          <p:nvPr>
            <p:ph type="sldNum" sz="quarter" idx="12"/>
          </p:nvPr>
        </p:nvSpPr>
        <p:spPr/>
        <p:txBody>
          <a:bodyPr/>
          <a:lstStyle/>
          <a:p>
            <a:pPr>
              <a:defRPr/>
            </a:pPr>
            <a:fld id="{C4FD1F12-F88F-4DC1-A308-E0A0DAE91B15}" type="slidenum">
              <a:rPr lang="en-GB" altLang="en-US" smtClean="0"/>
              <a:pPr>
                <a:defRPr/>
              </a:pPr>
              <a:t>21</a:t>
            </a:fld>
            <a:endParaRPr lang="en-GB" altLang="en-US"/>
          </a:p>
        </p:txBody>
      </p:sp>
      <p:pic>
        <p:nvPicPr>
          <p:cNvPr id="6" name="Picture 5">
            <a:extLst>
              <a:ext uri="{FF2B5EF4-FFF2-40B4-BE49-F238E27FC236}">
                <a16:creationId xmlns:a16="http://schemas.microsoft.com/office/drawing/2014/main" id="{D6A3D7E1-572B-0F45-B8F1-E10069D0DAFD}"/>
              </a:ext>
            </a:extLst>
          </p:cNvPr>
          <p:cNvPicPr>
            <a:picLocks noChangeAspect="1"/>
          </p:cNvPicPr>
          <p:nvPr/>
        </p:nvPicPr>
        <p:blipFill>
          <a:blip r:embed="rId2"/>
          <a:stretch>
            <a:fillRect/>
          </a:stretch>
        </p:blipFill>
        <p:spPr>
          <a:xfrm>
            <a:off x="2639616" y="1628205"/>
            <a:ext cx="8599094" cy="4680520"/>
          </a:xfrm>
          <a:prstGeom prst="rect">
            <a:avLst/>
          </a:prstGeom>
        </p:spPr>
      </p:pic>
      <p:sp>
        <p:nvSpPr>
          <p:cNvPr id="8" name="TextBox 7">
            <a:extLst>
              <a:ext uri="{FF2B5EF4-FFF2-40B4-BE49-F238E27FC236}">
                <a16:creationId xmlns:a16="http://schemas.microsoft.com/office/drawing/2014/main" id="{FD7F5617-8AC0-2D9B-D6A7-D9ED85191E8A}"/>
              </a:ext>
            </a:extLst>
          </p:cNvPr>
          <p:cNvSpPr txBox="1"/>
          <p:nvPr/>
        </p:nvSpPr>
        <p:spPr>
          <a:xfrm>
            <a:off x="2639616" y="6396593"/>
            <a:ext cx="6148386" cy="369332"/>
          </a:xfrm>
          <a:prstGeom prst="rect">
            <a:avLst/>
          </a:prstGeom>
          <a:noFill/>
        </p:spPr>
        <p:txBody>
          <a:bodyPr wrap="square">
            <a:spAutoFit/>
          </a:bodyPr>
          <a:lstStyle/>
          <a:p>
            <a:r>
              <a:rPr lang="en-GB" i="1" dirty="0">
                <a:solidFill>
                  <a:srgbClr val="CC00CC"/>
                </a:solidFill>
              </a:rPr>
              <a:t>https://cahpr.csp.org.uk/content/cahpr-top-ten-tips</a:t>
            </a:r>
          </a:p>
        </p:txBody>
      </p:sp>
      <p:pic>
        <p:nvPicPr>
          <p:cNvPr id="9" name="Picture 2" descr="Review of CAHPR | Council for Allied Health Professions Research">
            <a:extLst>
              <a:ext uri="{FF2B5EF4-FFF2-40B4-BE49-F238E27FC236}">
                <a16:creationId xmlns:a16="http://schemas.microsoft.com/office/drawing/2014/main" id="{480E6693-73DC-E0BE-F7D7-F73F7F367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6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9616" y="526554"/>
            <a:ext cx="4298315"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Local</a:t>
            </a:r>
            <a:r>
              <a:rPr spc="-55" dirty="0"/>
              <a:t> </a:t>
            </a:r>
            <a:r>
              <a:rPr spc="-10" dirty="0"/>
              <a:t>resources</a:t>
            </a:r>
          </a:p>
        </p:txBody>
      </p:sp>
      <p:sp>
        <p:nvSpPr>
          <p:cNvPr id="3" name="object 3"/>
          <p:cNvSpPr txBox="1"/>
          <p:nvPr/>
        </p:nvSpPr>
        <p:spPr>
          <a:xfrm>
            <a:off x="3452241" y="1364946"/>
            <a:ext cx="4540250" cy="391795"/>
          </a:xfrm>
          <a:prstGeom prst="rect">
            <a:avLst/>
          </a:prstGeom>
        </p:spPr>
        <p:txBody>
          <a:bodyPr vert="horz" wrap="square" lIns="0" tIns="12700" rIns="0" bIns="0" rtlCol="0">
            <a:spAutoFit/>
          </a:bodyPr>
          <a:lstStyle/>
          <a:p>
            <a:pPr marL="12700">
              <a:spcBef>
                <a:spcPts val="100"/>
              </a:spcBef>
            </a:pPr>
            <a:r>
              <a:rPr sz="2400" b="1" dirty="0">
                <a:solidFill>
                  <a:srgbClr val="001F5F"/>
                </a:solidFill>
                <a:latin typeface="Calibri"/>
                <a:cs typeface="Calibri"/>
              </a:rPr>
              <a:t>NIHR</a:t>
            </a:r>
            <a:r>
              <a:rPr sz="2400" b="1" spc="-45" dirty="0">
                <a:solidFill>
                  <a:srgbClr val="001F5F"/>
                </a:solidFill>
                <a:latin typeface="Calibri"/>
                <a:cs typeface="Calibri"/>
              </a:rPr>
              <a:t> </a:t>
            </a:r>
            <a:r>
              <a:rPr sz="2400" b="1" dirty="0">
                <a:solidFill>
                  <a:srgbClr val="001F5F"/>
                </a:solidFill>
                <a:latin typeface="Calibri"/>
                <a:cs typeface="Calibri"/>
              </a:rPr>
              <a:t>Research</a:t>
            </a:r>
            <a:r>
              <a:rPr sz="2400" b="1" spc="-45" dirty="0">
                <a:solidFill>
                  <a:srgbClr val="001F5F"/>
                </a:solidFill>
                <a:latin typeface="Calibri"/>
                <a:cs typeface="Calibri"/>
              </a:rPr>
              <a:t> </a:t>
            </a:r>
            <a:r>
              <a:rPr sz="2400" b="1" dirty="0">
                <a:solidFill>
                  <a:srgbClr val="001F5F"/>
                </a:solidFill>
                <a:latin typeface="Calibri"/>
                <a:cs typeface="Calibri"/>
              </a:rPr>
              <a:t>Design</a:t>
            </a:r>
            <a:r>
              <a:rPr sz="2400" b="1" spc="-35" dirty="0">
                <a:solidFill>
                  <a:srgbClr val="001F5F"/>
                </a:solidFill>
                <a:latin typeface="Calibri"/>
                <a:cs typeface="Calibri"/>
              </a:rPr>
              <a:t> </a:t>
            </a:r>
            <a:r>
              <a:rPr sz="2400" b="1" dirty="0">
                <a:solidFill>
                  <a:srgbClr val="001F5F"/>
                </a:solidFill>
                <a:latin typeface="Calibri"/>
                <a:cs typeface="Calibri"/>
              </a:rPr>
              <a:t>Service</a:t>
            </a:r>
            <a:r>
              <a:rPr sz="2400" b="1" spc="-50" dirty="0">
                <a:solidFill>
                  <a:srgbClr val="001F5F"/>
                </a:solidFill>
                <a:latin typeface="Calibri"/>
                <a:cs typeface="Calibri"/>
              </a:rPr>
              <a:t> </a:t>
            </a:r>
            <a:r>
              <a:rPr sz="2400" b="1" spc="-10" dirty="0">
                <a:solidFill>
                  <a:srgbClr val="001F5F"/>
                </a:solidFill>
                <a:latin typeface="Calibri"/>
                <a:cs typeface="Calibri"/>
              </a:rPr>
              <a:t>(RDS)</a:t>
            </a:r>
            <a:endParaRPr sz="2400">
              <a:latin typeface="Calibri"/>
              <a:cs typeface="Calibri"/>
            </a:endParaRPr>
          </a:p>
        </p:txBody>
      </p:sp>
      <p:pic>
        <p:nvPicPr>
          <p:cNvPr id="4" name="object 4"/>
          <p:cNvPicPr/>
          <p:nvPr/>
        </p:nvPicPr>
        <p:blipFill>
          <a:blip r:embed="rId2" cstate="print"/>
          <a:stretch>
            <a:fillRect/>
          </a:stretch>
        </p:blipFill>
        <p:spPr>
          <a:xfrm>
            <a:off x="3935760" y="1777304"/>
            <a:ext cx="3240360" cy="3955952"/>
          </a:xfrm>
          <a:prstGeom prst="rect">
            <a:avLst/>
          </a:prstGeom>
        </p:spPr>
      </p:pic>
      <p:sp>
        <p:nvSpPr>
          <p:cNvPr id="5" name="object 5"/>
          <p:cNvSpPr txBox="1"/>
          <p:nvPr/>
        </p:nvSpPr>
        <p:spPr>
          <a:xfrm>
            <a:off x="1781657" y="5841289"/>
            <a:ext cx="8261984" cy="330835"/>
          </a:xfrm>
          <a:prstGeom prst="rect">
            <a:avLst/>
          </a:prstGeom>
        </p:spPr>
        <p:txBody>
          <a:bodyPr vert="horz" wrap="square" lIns="0" tIns="12700" rIns="0" bIns="0" rtlCol="0">
            <a:spAutoFit/>
          </a:bodyPr>
          <a:lstStyle/>
          <a:p>
            <a:pPr marL="12700">
              <a:spcBef>
                <a:spcPts val="100"/>
              </a:spcBef>
            </a:pPr>
            <a:r>
              <a:rPr sz="2000" spc="-25" dirty="0">
                <a:solidFill>
                  <a:srgbClr val="001F5F"/>
                </a:solidFill>
                <a:latin typeface="Calibri"/>
                <a:cs typeface="Calibri"/>
                <a:hlinkClick r:id="rId3"/>
              </a:rPr>
              <a:t>http://www.nihr.ac.uk/about-</a:t>
            </a:r>
            <a:r>
              <a:rPr sz="2000" spc="-10" dirty="0">
                <a:solidFill>
                  <a:srgbClr val="001F5F"/>
                </a:solidFill>
                <a:latin typeface="Calibri"/>
                <a:cs typeface="Calibri"/>
                <a:hlinkClick r:id="rId3"/>
              </a:rPr>
              <a:t>us/how-</a:t>
            </a:r>
            <a:r>
              <a:rPr sz="2000" spc="-20" dirty="0">
                <a:solidFill>
                  <a:srgbClr val="001F5F"/>
                </a:solidFill>
                <a:latin typeface="Calibri"/>
                <a:cs typeface="Calibri"/>
                <a:hlinkClick r:id="rId3"/>
              </a:rPr>
              <a:t>we-</a:t>
            </a:r>
            <a:r>
              <a:rPr sz="2000" spc="-10" dirty="0">
                <a:solidFill>
                  <a:srgbClr val="001F5F"/>
                </a:solidFill>
                <a:latin typeface="Calibri"/>
                <a:cs typeface="Calibri"/>
                <a:hlinkClick r:id="rId3"/>
              </a:rPr>
              <a:t>are-managed/our-structure/research/</a:t>
            </a:r>
            <a:endParaRPr sz="2000">
              <a:latin typeface="Calibri"/>
              <a:cs typeface="Calibri"/>
            </a:endParaRPr>
          </a:p>
        </p:txBody>
      </p:sp>
      <p:pic>
        <p:nvPicPr>
          <p:cNvPr id="6" name="Picture 2" descr="Review of CAHPR | Council for Allied Health Professions Research">
            <a:extLst>
              <a:ext uri="{FF2B5EF4-FFF2-40B4-BE49-F238E27FC236}">
                <a16:creationId xmlns:a16="http://schemas.microsoft.com/office/drawing/2014/main" id="{EF151130-6F03-F3FA-C791-18D8FF590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4ED9-8696-C118-4875-888A0E4DF35A}"/>
              </a:ext>
            </a:extLst>
          </p:cNvPr>
          <p:cNvSpPr>
            <a:spLocks noGrp="1"/>
          </p:cNvSpPr>
          <p:nvPr>
            <p:ph type="title"/>
          </p:nvPr>
        </p:nvSpPr>
        <p:spPr>
          <a:xfrm>
            <a:off x="2639616" y="661106"/>
            <a:ext cx="11328400" cy="649288"/>
          </a:xfrm>
        </p:spPr>
        <p:txBody>
          <a:bodyPr/>
          <a:lstStyle/>
          <a:p>
            <a:r>
              <a:rPr lang="en-US" dirty="0"/>
              <a:t>Research Design Service</a:t>
            </a:r>
            <a:endParaRPr lang="en-GB" dirty="0"/>
          </a:p>
        </p:txBody>
      </p:sp>
      <p:sp>
        <p:nvSpPr>
          <p:cNvPr id="3" name="Content Placeholder 2">
            <a:extLst>
              <a:ext uri="{FF2B5EF4-FFF2-40B4-BE49-F238E27FC236}">
                <a16:creationId xmlns:a16="http://schemas.microsoft.com/office/drawing/2014/main" id="{BA0BC2CB-F8C5-8DFF-2ACB-405DCC10A137}"/>
              </a:ext>
            </a:extLst>
          </p:cNvPr>
          <p:cNvSpPr>
            <a:spLocks noGrp="1"/>
          </p:cNvSpPr>
          <p:nvPr>
            <p:ph idx="1"/>
          </p:nvPr>
        </p:nvSpPr>
        <p:spPr/>
        <p:txBody>
          <a:bodyPr/>
          <a:lstStyle/>
          <a:p>
            <a:r>
              <a:rPr lang="en-US" dirty="0"/>
              <a:t>Provide free design and methodological support to health and social care researchers who are developing applications to NIHR and other national, peer-reviewed funding </a:t>
            </a:r>
            <a:r>
              <a:rPr lang="en-US" dirty="0" err="1"/>
              <a:t>programmes</a:t>
            </a:r>
            <a:endParaRPr lang="en-US" dirty="0"/>
          </a:p>
          <a:p>
            <a:r>
              <a:rPr lang="en-US" dirty="0"/>
              <a:t>Access to RDS you can:</a:t>
            </a:r>
          </a:p>
          <a:p>
            <a:pPr lvl="1"/>
            <a:r>
              <a:rPr lang="en-US" dirty="0"/>
              <a:t>Complete an online request form for individual advice or consultation </a:t>
            </a:r>
            <a:r>
              <a:rPr lang="en-US" dirty="0">
                <a:hlinkClick r:id="rId2"/>
              </a:rPr>
              <a:t>https://www.rds-sc.nihr.ac.uk/request-support/</a:t>
            </a:r>
            <a:r>
              <a:rPr lang="en-US" dirty="0"/>
              <a:t> </a:t>
            </a:r>
          </a:p>
          <a:p>
            <a:pPr lvl="1"/>
            <a:r>
              <a:rPr lang="en-US" dirty="0"/>
              <a:t>Visit during drop-in sessions to discuss emerging ideas for research</a:t>
            </a:r>
          </a:p>
          <a:p>
            <a:pPr lvl="1"/>
            <a:r>
              <a:rPr lang="en-GB" dirty="0"/>
              <a:t>Guidance and resources on the website </a:t>
            </a:r>
            <a:r>
              <a:rPr lang="en-GB" dirty="0">
                <a:hlinkClick r:id="rId3"/>
              </a:rPr>
              <a:t>https://www.rds-sc.nihr.ac.uk/</a:t>
            </a:r>
            <a:r>
              <a:rPr lang="en-GB" dirty="0"/>
              <a:t> </a:t>
            </a:r>
          </a:p>
          <a:p>
            <a:pPr lvl="1"/>
            <a:r>
              <a:rPr lang="en-GB" dirty="0"/>
              <a:t>Attend events and seminars</a:t>
            </a:r>
          </a:p>
        </p:txBody>
      </p:sp>
      <p:sp>
        <p:nvSpPr>
          <p:cNvPr id="4" name="Slide Number Placeholder 3">
            <a:extLst>
              <a:ext uri="{FF2B5EF4-FFF2-40B4-BE49-F238E27FC236}">
                <a16:creationId xmlns:a16="http://schemas.microsoft.com/office/drawing/2014/main" id="{DDD1EDFF-6F6D-E60A-D9B7-D9A38A618503}"/>
              </a:ext>
            </a:extLst>
          </p:cNvPr>
          <p:cNvSpPr>
            <a:spLocks noGrp="1"/>
          </p:cNvSpPr>
          <p:nvPr>
            <p:ph type="sldNum" sz="quarter" idx="12"/>
          </p:nvPr>
        </p:nvSpPr>
        <p:spPr/>
        <p:txBody>
          <a:bodyPr/>
          <a:lstStyle/>
          <a:p>
            <a:pPr>
              <a:defRPr/>
            </a:pPr>
            <a:fld id="{C4FD1F12-F88F-4DC1-A308-E0A0DAE91B15}" type="slidenum">
              <a:rPr lang="en-GB" altLang="en-US" smtClean="0"/>
              <a:pPr>
                <a:defRPr/>
              </a:pPr>
              <a:t>23</a:t>
            </a:fld>
            <a:endParaRPr lang="en-GB" altLang="en-US"/>
          </a:p>
        </p:txBody>
      </p:sp>
      <p:pic>
        <p:nvPicPr>
          <p:cNvPr id="4098" name="Picture 2" descr="Our Staff - Research Design Service South Central">
            <a:extLst>
              <a:ext uri="{FF2B5EF4-FFF2-40B4-BE49-F238E27FC236}">
                <a16:creationId xmlns:a16="http://schemas.microsoft.com/office/drawing/2014/main" id="{B12D3BFA-F6FB-C15F-8487-7338C6F29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345" y="5722144"/>
            <a:ext cx="5715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view of CAHPR | Council for Allied Health Professions Research">
            <a:extLst>
              <a:ext uri="{FF2B5EF4-FFF2-40B4-BE49-F238E27FC236}">
                <a16:creationId xmlns:a16="http://schemas.microsoft.com/office/drawing/2014/main" id="{211EFDD8-95DC-B6D3-8863-E2074EE69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2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0A007AF-4888-4FBD-8F20-15DEDCE73DBE}"/>
              </a:ext>
            </a:extLst>
          </p:cNvPr>
          <p:cNvSpPr txBox="1"/>
          <p:nvPr/>
        </p:nvSpPr>
        <p:spPr>
          <a:xfrm>
            <a:off x="157162" y="468605"/>
            <a:ext cx="11877676" cy="523220"/>
          </a:xfrm>
          <a:prstGeom prst="rect">
            <a:avLst/>
          </a:prstGeom>
          <a:noFill/>
        </p:spPr>
        <p:txBody>
          <a:bodyPr wrap="square" lIns="91440" tIns="45720" rIns="91440" bIns="45720" anchor="t">
            <a:spAutoFit/>
          </a:bodyPr>
          <a:lstStyle/>
          <a:p>
            <a:pPr algn="l"/>
            <a:endParaRPr lang="en-GB" sz="1400">
              <a:solidFill>
                <a:srgbClr val="554E4C"/>
              </a:solidFill>
            </a:endParaRPr>
          </a:p>
          <a:p>
            <a:endParaRPr lang="en-GB" sz="1400">
              <a:solidFill>
                <a:srgbClr val="554E4C"/>
              </a:solidFill>
              <a:cs typeface="Calibri"/>
            </a:endParaRPr>
          </a:p>
        </p:txBody>
      </p:sp>
      <p:sp>
        <p:nvSpPr>
          <p:cNvPr id="3" name="TextBox 2">
            <a:extLst>
              <a:ext uri="{FF2B5EF4-FFF2-40B4-BE49-F238E27FC236}">
                <a16:creationId xmlns:a16="http://schemas.microsoft.com/office/drawing/2014/main" id="{B7679792-7A13-41FF-81F3-2F13001C1D0A}"/>
              </a:ext>
            </a:extLst>
          </p:cNvPr>
          <p:cNvSpPr txBox="1"/>
          <p:nvPr/>
        </p:nvSpPr>
        <p:spPr>
          <a:xfrm>
            <a:off x="1691981" y="1583299"/>
            <a:ext cx="2023875" cy="830997"/>
          </a:xfrm>
          <a:prstGeom prst="rect">
            <a:avLst/>
          </a:prstGeom>
          <a:noFill/>
        </p:spPr>
        <p:txBody>
          <a:bodyPr wrap="square" rtlCol="0">
            <a:spAutoFit/>
          </a:bodyPr>
          <a:lstStyle/>
          <a:p>
            <a:r>
              <a:rPr lang="en-GB" sz="1600" b="1"/>
              <a:t>Nutrition in Older People programme</a:t>
            </a:r>
          </a:p>
        </p:txBody>
      </p:sp>
      <p:sp>
        <p:nvSpPr>
          <p:cNvPr id="87" name="TextBox 86">
            <a:extLst>
              <a:ext uri="{FF2B5EF4-FFF2-40B4-BE49-F238E27FC236}">
                <a16:creationId xmlns:a16="http://schemas.microsoft.com/office/drawing/2014/main" id="{C75B170A-8AEE-442B-8B57-8E65C9BA92C1}"/>
              </a:ext>
            </a:extLst>
          </p:cNvPr>
          <p:cNvSpPr txBox="1"/>
          <p:nvPr/>
        </p:nvSpPr>
        <p:spPr>
          <a:xfrm>
            <a:off x="8439700" y="2110830"/>
            <a:ext cx="2580725" cy="1282531"/>
          </a:xfrm>
          <a:prstGeom prst="rect">
            <a:avLst/>
          </a:prstGeom>
          <a:noFill/>
        </p:spPr>
        <p:txBody>
          <a:bodyPr wrap="square" lIns="91440" tIns="45720" rIns="91440" bIns="45720" rtlCol="0" anchor="t">
            <a:spAutoFit/>
          </a:bodyPr>
          <a:lstStyle/>
          <a:p>
            <a:r>
              <a:rPr lang="en-GB" sz="1467" b="1"/>
              <a:t>Launch of Healthy Ageing Programme</a:t>
            </a:r>
            <a:r>
              <a:rPr lang="en-GB" sz="1467"/>
              <a:t>: </a:t>
            </a:r>
            <a:r>
              <a:rPr lang="en-GB" sz="1200"/>
              <a:t>Scoping, review of potential innovations and request to address more basic issues, first Wessex Acute Frailty Audit</a:t>
            </a:r>
            <a:endParaRPr lang="en-GB" sz="1200">
              <a:cs typeface="Calibri"/>
            </a:endParaRPr>
          </a:p>
        </p:txBody>
      </p:sp>
      <p:sp>
        <p:nvSpPr>
          <p:cNvPr id="88" name="TextBox 87">
            <a:extLst>
              <a:ext uri="{FF2B5EF4-FFF2-40B4-BE49-F238E27FC236}">
                <a16:creationId xmlns:a16="http://schemas.microsoft.com/office/drawing/2014/main" id="{676C8A82-2DAB-4BE9-88E6-3C03E8819861}"/>
              </a:ext>
            </a:extLst>
          </p:cNvPr>
          <p:cNvSpPr txBox="1"/>
          <p:nvPr/>
        </p:nvSpPr>
        <p:spPr>
          <a:xfrm>
            <a:off x="8382865" y="3965483"/>
            <a:ext cx="2713760" cy="830997"/>
          </a:xfrm>
          <a:prstGeom prst="rect">
            <a:avLst/>
          </a:prstGeom>
          <a:noFill/>
        </p:spPr>
        <p:txBody>
          <a:bodyPr wrap="square" lIns="91440" tIns="45720" rIns="91440" bIns="45720" rtlCol="0" anchor="t">
            <a:spAutoFit/>
          </a:bodyPr>
          <a:lstStyle/>
          <a:p>
            <a:r>
              <a:rPr lang="en-GB" sz="1200"/>
              <a:t>Supporting the Covid-19 response</a:t>
            </a:r>
            <a:endParaRPr lang="en-GB" sz="1200">
              <a:cs typeface="Calibri"/>
            </a:endParaRPr>
          </a:p>
          <a:p>
            <a:r>
              <a:rPr lang="en-GB" sz="1200"/>
              <a:t>Ongoing building of system relationships, and increased work with regional and national networks</a:t>
            </a:r>
          </a:p>
        </p:txBody>
      </p:sp>
      <p:sp>
        <p:nvSpPr>
          <p:cNvPr id="89" name="TextBox 88">
            <a:extLst>
              <a:ext uri="{FF2B5EF4-FFF2-40B4-BE49-F238E27FC236}">
                <a16:creationId xmlns:a16="http://schemas.microsoft.com/office/drawing/2014/main" id="{BECA954F-2F94-4819-B50F-3284EA7F8D18}"/>
              </a:ext>
            </a:extLst>
          </p:cNvPr>
          <p:cNvSpPr txBox="1"/>
          <p:nvPr/>
        </p:nvSpPr>
        <p:spPr>
          <a:xfrm>
            <a:off x="1519203" y="4721126"/>
            <a:ext cx="2369432" cy="830997"/>
          </a:xfrm>
          <a:prstGeom prst="rect">
            <a:avLst/>
          </a:prstGeom>
          <a:noFill/>
        </p:spPr>
        <p:txBody>
          <a:bodyPr wrap="square" lIns="91440" tIns="45720" rIns="91440" bIns="45720" rtlCol="0" anchor="t">
            <a:spAutoFit/>
          </a:bodyPr>
          <a:lstStyle/>
          <a:p>
            <a:r>
              <a:rPr lang="en-GB" sz="1200"/>
              <a:t>Build national, regional NHS and care recognition. National launch of frailty e-learning. Growth across voluntary sector</a:t>
            </a:r>
            <a:endParaRPr lang="en-GB" sz="1200">
              <a:cs typeface="Calibri"/>
            </a:endParaRPr>
          </a:p>
        </p:txBody>
      </p:sp>
      <p:sp>
        <p:nvSpPr>
          <p:cNvPr id="92" name="TextBox 91">
            <a:extLst>
              <a:ext uri="{FF2B5EF4-FFF2-40B4-BE49-F238E27FC236}">
                <a16:creationId xmlns:a16="http://schemas.microsoft.com/office/drawing/2014/main" id="{CB2A822E-4798-4BB0-8917-3EFBE999AE8E}"/>
              </a:ext>
            </a:extLst>
          </p:cNvPr>
          <p:cNvSpPr txBox="1"/>
          <p:nvPr/>
        </p:nvSpPr>
        <p:spPr>
          <a:xfrm>
            <a:off x="1494992" y="3015017"/>
            <a:ext cx="2765561" cy="1200329"/>
          </a:xfrm>
          <a:prstGeom prst="rect">
            <a:avLst/>
          </a:prstGeom>
          <a:noFill/>
        </p:spPr>
        <p:txBody>
          <a:bodyPr wrap="square" lIns="91440" tIns="45720" rIns="91440" bIns="45720" rtlCol="0" anchor="t">
            <a:spAutoFit/>
          </a:bodyPr>
          <a:lstStyle/>
          <a:p>
            <a:r>
              <a:rPr lang="en-GB" sz="1200"/>
              <a:t>Build local networks and pan-Wessex projects to address local need.  Launch hydration e-learning nationally and Nutrition Wheel. Co-leading National AHSN Healthy Ageing Network meeting</a:t>
            </a:r>
            <a:endParaRPr lang="en-GB" sz="1200">
              <a:cs typeface="Calibri"/>
            </a:endParaRPr>
          </a:p>
        </p:txBody>
      </p:sp>
      <p:sp>
        <p:nvSpPr>
          <p:cNvPr id="93" name="TextBox 92">
            <a:extLst>
              <a:ext uri="{FF2B5EF4-FFF2-40B4-BE49-F238E27FC236}">
                <a16:creationId xmlns:a16="http://schemas.microsoft.com/office/drawing/2014/main" id="{65253970-FC19-4A24-BDD7-ED1F437E7729}"/>
              </a:ext>
            </a:extLst>
          </p:cNvPr>
          <p:cNvSpPr txBox="1"/>
          <p:nvPr/>
        </p:nvSpPr>
        <p:spPr>
          <a:xfrm>
            <a:off x="8460094" y="5539970"/>
            <a:ext cx="2464412" cy="830997"/>
          </a:xfrm>
          <a:prstGeom prst="rect">
            <a:avLst/>
          </a:prstGeom>
          <a:noFill/>
        </p:spPr>
        <p:txBody>
          <a:bodyPr wrap="square" lIns="91440" tIns="45720" rIns="91440" bIns="45720" rtlCol="0" anchor="t">
            <a:spAutoFit/>
          </a:bodyPr>
          <a:lstStyle/>
          <a:p>
            <a:r>
              <a:rPr lang="en-GB" sz="1200"/>
              <a:t>Further growth of networks and national alignment. Foundation work now leading to embedding digital innovation approaches </a:t>
            </a:r>
            <a:endParaRPr lang="en-GB" sz="1200">
              <a:cs typeface="Calibri"/>
            </a:endParaRPr>
          </a:p>
        </p:txBody>
      </p:sp>
      <p:sp>
        <p:nvSpPr>
          <p:cNvPr id="2" name="Title 1">
            <a:extLst>
              <a:ext uri="{FF2B5EF4-FFF2-40B4-BE49-F238E27FC236}">
                <a16:creationId xmlns:a16="http://schemas.microsoft.com/office/drawing/2014/main" id="{953ED4E4-39D4-6C91-8316-60D4C6C05F00}"/>
              </a:ext>
            </a:extLst>
          </p:cNvPr>
          <p:cNvSpPr txBox="1">
            <a:spLocks/>
          </p:cNvSpPr>
          <p:nvPr/>
        </p:nvSpPr>
        <p:spPr>
          <a:xfrm>
            <a:off x="2639616" y="468604"/>
            <a:ext cx="8873811" cy="645113"/>
          </a:xfrm>
          <a:prstGeom prst="rect">
            <a:avLst/>
          </a:prstGeom>
        </p:spPr>
        <p:txBody>
          <a:bodyPr/>
          <a:lstStyle>
            <a:lvl1pPr algn="l" defTabSz="457200" rtl="0" eaLnBrk="1" latinLnBrk="0" hangingPunct="1">
              <a:spcBef>
                <a:spcPct val="0"/>
              </a:spcBef>
              <a:buNone/>
              <a:defRPr sz="2000" b="1" i="0" kern="1200">
                <a:solidFill>
                  <a:schemeClr val="tx1"/>
                </a:solidFill>
                <a:latin typeface="Century Gothic"/>
                <a:ea typeface="+mj-ea"/>
                <a:cs typeface="Century Gothic"/>
              </a:defRPr>
            </a:lvl1pPr>
          </a:lstStyle>
          <a:p>
            <a:r>
              <a:rPr lang="en-US" sz="2667" dirty="0"/>
              <a:t>What is the AHSN Network?</a:t>
            </a:r>
          </a:p>
        </p:txBody>
      </p:sp>
      <p:sp>
        <p:nvSpPr>
          <p:cNvPr id="4" name="TextBox 3">
            <a:extLst>
              <a:ext uri="{FF2B5EF4-FFF2-40B4-BE49-F238E27FC236}">
                <a16:creationId xmlns:a16="http://schemas.microsoft.com/office/drawing/2014/main" id="{F1D166FE-DE0A-696F-8052-0BD28320C92F}"/>
              </a:ext>
            </a:extLst>
          </p:cNvPr>
          <p:cNvSpPr txBox="1"/>
          <p:nvPr/>
        </p:nvSpPr>
        <p:spPr>
          <a:xfrm>
            <a:off x="335360" y="1705191"/>
            <a:ext cx="5616400" cy="4498271"/>
          </a:xfrm>
          <a:prstGeom prst="rect">
            <a:avLst/>
          </a:prstGeom>
        </p:spPr>
        <p:txBody>
          <a:bodyPr vert="horz" wrap="square" lIns="121920" tIns="60960" rIns="121920" bIns="60960" rtlCol="0" anchor="t" anchorCtr="0">
            <a:normAutofit fontScale="92500" lnSpcReduction="10000"/>
          </a:bodyPr>
          <a:lstStyle/>
          <a:p>
            <a:r>
              <a:rPr lang="en-GB" sz="2000" dirty="0">
                <a:solidFill>
                  <a:schemeClr val="tx1"/>
                </a:solidFill>
                <a:latin typeface="Century Gothic"/>
                <a:cs typeface="Century Gothic"/>
              </a:rPr>
              <a:t>Funded by NHS England and the Office for Life Sciences, AHSNs bring together the NHS, industry, academic, third sector and local organisations. Our collaboration ensures innovations, improvements and best practice benefit more patients faster.</a:t>
            </a:r>
          </a:p>
          <a:p>
            <a:endParaRPr lang="en-GB" sz="2000" dirty="0">
              <a:solidFill>
                <a:schemeClr val="tx1"/>
              </a:solidFill>
              <a:latin typeface="Century Gothic"/>
              <a:cs typeface="Century Gothic"/>
            </a:endParaRPr>
          </a:p>
          <a:p>
            <a:r>
              <a:rPr lang="en-GB" sz="2000" dirty="0">
                <a:solidFill>
                  <a:schemeClr val="tx1"/>
                </a:solidFill>
                <a:latin typeface="Century Gothic"/>
                <a:cs typeface="Century Gothic"/>
              </a:rPr>
              <a:t>There are 15 AHSNs across the county, improving health and generating economic growth. Each AHSN is agile and responsive, whilst staying highly connected to spread innovation at pace and scale. For further information on Wessex AHSN please visit: </a:t>
            </a:r>
            <a:r>
              <a:rPr lang="en-GB" sz="2000" dirty="0">
                <a:solidFill>
                  <a:schemeClr val="tx1"/>
                </a:solidFill>
                <a:latin typeface="Century Gothic"/>
                <a:cs typeface="Century Gothic"/>
                <a:hlinkClick r:id="rId3">
                  <a:extLst>
                    <a:ext uri="{A12FA001-AC4F-418D-AE19-62706E023703}">
                      <ahyp:hlinkClr xmlns:ahyp="http://schemas.microsoft.com/office/drawing/2018/hyperlinkcolor" val="tx"/>
                    </a:ext>
                  </a:extLst>
                </a:hlinkClick>
              </a:rPr>
              <a:t>https://wessexahsn.org.uk/about-us</a:t>
            </a:r>
            <a:r>
              <a:rPr lang="en-GB" sz="2000" dirty="0">
                <a:solidFill>
                  <a:schemeClr val="tx1"/>
                </a:solidFill>
                <a:latin typeface="Century Gothic"/>
                <a:cs typeface="Century Gothic"/>
              </a:rPr>
              <a:t> or email </a:t>
            </a:r>
            <a:r>
              <a:rPr lang="en-GB" sz="2000" dirty="0">
                <a:solidFill>
                  <a:schemeClr val="tx1"/>
                </a:solidFill>
                <a:latin typeface="Century Gothic"/>
                <a:cs typeface="Century Gothic"/>
                <a:hlinkClick r:id="rId4">
                  <a:extLst>
                    <a:ext uri="{A12FA001-AC4F-418D-AE19-62706E023703}">
                      <ahyp:hlinkClr xmlns:ahyp="http://schemas.microsoft.com/office/drawing/2018/hyperlinkcolor" val="tx"/>
                    </a:ext>
                  </a:extLst>
                </a:hlinkClick>
              </a:rPr>
              <a:t>enquiriesahsn@wessexahsn.net</a:t>
            </a:r>
            <a:r>
              <a:rPr lang="en-GB" sz="2000" dirty="0">
                <a:solidFill>
                  <a:schemeClr val="tx1"/>
                </a:solidFill>
                <a:latin typeface="Century Gothic"/>
                <a:cs typeface="Century Gothic"/>
              </a:rPr>
              <a:t> to connect with the team.</a:t>
            </a:r>
          </a:p>
          <a:p>
            <a:endParaRPr lang="en-GB" dirty="0">
              <a:solidFill>
                <a:schemeClr val="tx1"/>
              </a:solidFill>
              <a:latin typeface="Century Gothic"/>
              <a:cs typeface="Century Gothic"/>
            </a:endParaRPr>
          </a:p>
          <a:p>
            <a:endParaRPr lang="en-GB" dirty="0">
              <a:solidFill>
                <a:schemeClr val="tx1"/>
              </a:solidFill>
              <a:latin typeface="Century Gothic"/>
              <a:cs typeface="Century Gothic"/>
            </a:endParaRPr>
          </a:p>
        </p:txBody>
      </p:sp>
      <p:pic>
        <p:nvPicPr>
          <p:cNvPr id="1026" name="Picture 2" descr="Wessex AHSN Publications, Reports, Newsletters, Annual Reports">
            <a:extLst>
              <a:ext uri="{FF2B5EF4-FFF2-40B4-BE49-F238E27FC236}">
                <a16:creationId xmlns:a16="http://schemas.microsoft.com/office/drawing/2014/main" id="{C6ED8C61-339F-0F1C-F65A-D86335867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76" y="1491897"/>
            <a:ext cx="4735947" cy="5120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CBA187-580B-D71A-BBA8-E7E56511D966}"/>
              </a:ext>
            </a:extLst>
          </p:cNvPr>
          <p:cNvSpPr txBox="1"/>
          <p:nvPr/>
        </p:nvSpPr>
        <p:spPr>
          <a:xfrm>
            <a:off x="1542316" y="5521433"/>
            <a:ext cx="6096000" cy="369332"/>
          </a:xfrm>
          <a:prstGeom prst="rect">
            <a:avLst/>
          </a:prstGeom>
          <a:noFill/>
        </p:spPr>
        <p:txBody>
          <a:bodyPr wrap="square">
            <a:spAutoFit/>
          </a:bodyPr>
          <a:lstStyle/>
          <a:p>
            <a:endParaRPr lang="en-GB" dirty="0">
              <a:solidFill>
                <a:srgbClr val="FF0000"/>
              </a:solidFill>
            </a:endParaRPr>
          </a:p>
        </p:txBody>
      </p:sp>
      <p:pic>
        <p:nvPicPr>
          <p:cNvPr id="5" name="Picture 2" descr="Review of CAHPR | Council for Allied Health Professions Research">
            <a:extLst>
              <a:ext uri="{FF2B5EF4-FFF2-40B4-BE49-F238E27FC236}">
                <a16:creationId xmlns:a16="http://schemas.microsoft.com/office/drawing/2014/main" id="{7ADED151-6198-244A-BCEA-46B009022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8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C23C6-C3B3-35AC-DC59-70AE595EA386}"/>
              </a:ext>
            </a:extLst>
          </p:cNvPr>
          <p:cNvSpPr>
            <a:spLocks noGrp="1"/>
          </p:cNvSpPr>
          <p:nvPr>
            <p:ph type="sldNum" sz="quarter" idx="12"/>
          </p:nvPr>
        </p:nvSpPr>
        <p:spPr/>
        <p:txBody>
          <a:bodyPr/>
          <a:lstStyle/>
          <a:p>
            <a:pPr>
              <a:defRPr/>
            </a:pPr>
            <a:fld id="{6AF9E0A4-6B4D-4FA5-BA3B-9831B13AEFCE}" type="slidenum">
              <a:rPr lang="en-GB" altLang="en-US" smtClean="0"/>
              <a:pPr>
                <a:defRPr/>
              </a:pPr>
              <a:t>25</a:t>
            </a:fld>
            <a:endParaRPr lang="en-GB" altLang="en-US"/>
          </a:p>
        </p:txBody>
      </p:sp>
      <p:sp>
        <p:nvSpPr>
          <p:cNvPr id="3" name="object 2">
            <a:extLst>
              <a:ext uri="{FF2B5EF4-FFF2-40B4-BE49-F238E27FC236}">
                <a16:creationId xmlns:a16="http://schemas.microsoft.com/office/drawing/2014/main" id="{186FF682-CF44-A78D-946B-07F406A95BA8}"/>
              </a:ext>
            </a:extLst>
          </p:cNvPr>
          <p:cNvSpPr/>
          <p:nvPr/>
        </p:nvSpPr>
        <p:spPr>
          <a:xfrm>
            <a:off x="0" y="2015779"/>
            <a:ext cx="5161915" cy="5092065"/>
          </a:xfrm>
          <a:custGeom>
            <a:avLst/>
            <a:gdLst/>
            <a:ahLst/>
            <a:cxnLst/>
            <a:rect l="l" t="t" r="r" b="b"/>
            <a:pathLst>
              <a:path w="5161915" h="5092065">
                <a:moveTo>
                  <a:pt x="2074011" y="0"/>
                </a:moveTo>
                <a:lnTo>
                  <a:pt x="2025840" y="368"/>
                </a:lnTo>
                <a:lnTo>
                  <a:pt x="1977847" y="1469"/>
                </a:lnTo>
                <a:lnTo>
                  <a:pt x="1930036" y="3297"/>
                </a:lnTo>
                <a:lnTo>
                  <a:pt x="1882415" y="5848"/>
                </a:lnTo>
                <a:lnTo>
                  <a:pt x="1834986" y="9115"/>
                </a:lnTo>
                <a:lnTo>
                  <a:pt x="1787758" y="13094"/>
                </a:lnTo>
                <a:lnTo>
                  <a:pt x="1740733" y="17779"/>
                </a:lnTo>
                <a:lnTo>
                  <a:pt x="1693918" y="23164"/>
                </a:lnTo>
                <a:lnTo>
                  <a:pt x="1647318" y="29245"/>
                </a:lnTo>
                <a:lnTo>
                  <a:pt x="1600939" y="36016"/>
                </a:lnTo>
                <a:lnTo>
                  <a:pt x="1554786" y="43472"/>
                </a:lnTo>
                <a:lnTo>
                  <a:pt x="1508863" y="51608"/>
                </a:lnTo>
                <a:lnTo>
                  <a:pt x="1463177" y="60417"/>
                </a:lnTo>
                <a:lnTo>
                  <a:pt x="1417733" y="69895"/>
                </a:lnTo>
                <a:lnTo>
                  <a:pt x="1372536" y="80037"/>
                </a:lnTo>
                <a:lnTo>
                  <a:pt x="1327591" y="90836"/>
                </a:lnTo>
                <a:lnTo>
                  <a:pt x="1282905" y="102289"/>
                </a:lnTo>
                <a:lnTo>
                  <a:pt x="1238481" y="114388"/>
                </a:lnTo>
                <a:lnTo>
                  <a:pt x="1194326" y="127130"/>
                </a:lnTo>
                <a:lnTo>
                  <a:pt x="1150444" y="140509"/>
                </a:lnTo>
                <a:lnTo>
                  <a:pt x="1106842" y="154519"/>
                </a:lnTo>
                <a:lnTo>
                  <a:pt x="1063524" y="169155"/>
                </a:lnTo>
                <a:lnTo>
                  <a:pt x="1020496" y="184412"/>
                </a:lnTo>
                <a:lnTo>
                  <a:pt x="977763" y="200284"/>
                </a:lnTo>
                <a:lnTo>
                  <a:pt x="935331" y="216766"/>
                </a:lnTo>
                <a:lnTo>
                  <a:pt x="893205" y="233853"/>
                </a:lnTo>
                <a:lnTo>
                  <a:pt x="851389" y="251539"/>
                </a:lnTo>
                <a:lnTo>
                  <a:pt x="809890" y="269819"/>
                </a:lnTo>
                <a:lnTo>
                  <a:pt x="768713" y="288688"/>
                </a:lnTo>
                <a:lnTo>
                  <a:pt x="727863" y="308140"/>
                </a:lnTo>
                <a:lnTo>
                  <a:pt x="687346" y="328170"/>
                </a:lnTo>
                <a:lnTo>
                  <a:pt x="647167" y="348773"/>
                </a:lnTo>
                <a:lnTo>
                  <a:pt x="607330" y="369944"/>
                </a:lnTo>
                <a:lnTo>
                  <a:pt x="567843" y="391676"/>
                </a:lnTo>
                <a:lnTo>
                  <a:pt x="528709" y="413965"/>
                </a:lnTo>
                <a:lnTo>
                  <a:pt x="489934" y="436805"/>
                </a:lnTo>
                <a:lnTo>
                  <a:pt x="451524" y="460191"/>
                </a:lnTo>
                <a:lnTo>
                  <a:pt x="413483" y="484118"/>
                </a:lnTo>
                <a:lnTo>
                  <a:pt x="375818" y="508581"/>
                </a:lnTo>
                <a:lnTo>
                  <a:pt x="338534" y="533573"/>
                </a:lnTo>
                <a:lnTo>
                  <a:pt x="301635" y="559090"/>
                </a:lnTo>
                <a:lnTo>
                  <a:pt x="265127" y="585126"/>
                </a:lnTo>
                <a:lnTo>
                  <a:pt x="229017" y="611676"/>
                </a:lnTo>
                <a:lnTo>
                  <a:pt x="193308" y="638735"/>
                </a:lnTo>
                <a:lnTo>
                  <a:pt x="158006" y="666297"/>
                </a:lnTo>
                <a:lnTo>
                  <a:pt x="123117" y="694357"/>
                </a:lnTo>
                <a:lnTo>
                  <a:pt x="88645" y="722910"/>
                </a:lnTo>
                <a:lnTo>
                  <a:pt x="54597" y="751950"/>
                </a:lnTo>
                <a:lnTo>
                  <a:pt x="20978" y="781472"/>
                </a:lnTo>
                <a:lnTo>
                  <a:pt x="0" y="800435"/>
                </a:lnTo>
                <a:lnTo>
                  <a:pt x="0" y="5091733"/>
                </a:lnTo>
                <a:lnTo>
                  <a:pt x="4422302" y="5091733"/>
                </a:lnTo>
                <a:lnTo>
                  <a:pt x="4438493" y="5072751"/>
                </a:lnTo>
                <a:lnTo>
                  <a:pt x="4467046" y="5038279"/>
                </a:lnTo>
                <a:lnTo>
                  <a:pt x="4495106" y="5003390"/>
                </a:lnTo>
                <a:lnTo>
                  <a:pt x="4522668" y="4968088"/>
                </a:lnTo>
                <a:lnTo>
                  <a:pt x="4549727" y="4932379"/>
                </a:lnTo>
                <a:lnTo>
                  <a:pt x="4576278" y="4896268"/>
                </a:lnTo>
                <a:lnTo>
                  <a:pt x="4602314" y="4859761"/>
                </a:lnTo>
                <a:lnTo>
                  <a:pt x="4627831" y="4822862"/>
                </a:lnTo>
                <a:lnTo>
                  <a:pt x="4652823" y="4785578"/>
                </a:lnTo>
                <a:lnTo>
                  <a:pt x="4677286" y="4747913"/>
                </a:lnTo>
                <a:lnTo>
                  <a:pt x="4701213" y="4709872"/>
                </a:lnTo>
                <a:lnTo>
                  <a:pt x="4724599" y="4671462"/>
                </a:lnTo>
                <a:lnTo>
                  <a:pt x="4747440" y="4632687"/>
                </a:lnTo>
                <a:lnTo>
                  <a:pt x="4769729" y="4593553"/>
                </a:lnTo>
                <a:lnTo>
                  <a:pt x="4791461" y="4554066"/>
                </a:lnTo>
                <a:lnTo>
                  <a:pt x="4812632" y="4514229"/>
                </a:lnTo>
                <a:lnTo>
                  <a:pt x="4833235" y="4474050"/>
                </a:lnTo>
                <a:lnTo>
                  <a:pt x="4853265" y="4433532"/>
                </a:lnTo>
                <a:lnTo>
                  <a:pt x="4872718" y="4392683"/>
                </a:lnTo>
                <a:lnTo>
                  <a:pt x="4891587" y="4351506"/>
                </a:lnTo>
                <a:lnTo>
                  <a:pt x="4909867" y="4310007"/>
                </a:lnTo>
                <a:lnTo>
                  <a:pt x="4927554" y="4268191"/>
                </a:lnTo>
                <a:lnTo>
                  <a:pt x="4944640" y="4226065"/>
                </a:lnTo>
                <a:lnTo>
                  <a:pt x="4961123" y="4183632"/>
                </a:lnTo>
                <a:lnTo>
                  <a:pt x="4976995" y="4140900"/>
                </a:lnTo>
                <a:lnTo>
                  <a:pt x="4992252" y="4097872"/>
                </a:lnTo>
                <a:lnTo>
                  <a:pt x="5006888" y="4054554"/>
                </a:lnTo>
                <a:lnTo>
                  <a:pt x="5020898" y="4010952"/>
                </a:lnTo>
                <a:lnTo>
                  <a:pt x="5034276" y="3967070"/>
                </a:lnTo>
                <a:lnTo>
                  <a:pt x="5047018" y="3922915"/>
                </a:lnTo>
                <a:lnTo>
                  <a:pt x="5059118" y="3878491"/>
                </a:lnTo>
                <a:lnTo>
                  <a:pt x="5070571" y="3833804"/>
                </a:lnTo>
                <a:lnTo>
                  <a:pt x="5081370" y="3788860"/>
                </a:lnTo>
                <a:lnTo>
                  <a:pt x="5091512" y="3743663"/>
                </a:lnTo>
                <a:lnTo>
                  <a:pt x="5100990" y="3698219"/>
                </a:lnTo>
                <a:lnTo>
                  <a:pt x="5109800" y="3652533"/>
                </a:lnTo>
                <a:lnTo>
                  <a:pt x="5117935" y="3606610"/>
                </a:lnTo>
                <a:lnTo>
                  <a:pt x="5125391" y="3560457"/>
                </a:lnTo>
                <a:lnTo>
                  <a:pt x="5132162" y="3514077"/>
                </a:lnTo>
                <a:lnTo>
                  <a:pt x="5138244" y="3467478"/>
                </a:lnTo>
                <a:lnTo>
                  <a:pt x="5143629" y="3420663"/>
                </a:lnTo>
                <a:lnTo>
                  <a:pt x="5148314" y="3373638"/>
                </a:lnTo>
                <a:lnTo>
                  <a:pt x="5152293" y="3326409"/>
                </a:lnTo>
                <a:lnTo>
                  <a:pt x="5155560" y="3278981"/>
                </a:lnTo>
                <a:lnTo>
                  <a:pt x="5158111" y="3231360"/>
                </a:lnTo>
                <a:lnTo>
                  <a:pt x="5159939" y="3183549"/>
                </a:lnTo>
                <a:lnTo>
                  <a:pt x="5161040" y="3135556"/>
                </a:lnTo>
                <a:lnTo>
                  <a:pt x="5161408" y="3087385"/>
                </a:lnTo>
                <a:lnTo>
                  <a:pt x="5161040" y="3039214"/>
                </a:lnTo>
                <a:lnTo>
                  <a:pt x="5159939" y="2991221"/>
                </a:lnTo>
                <a:lnTo>
                  <a:pt x="5158111" y="2943411"/>
                </a:lnTo>
                <a:lnTo>
                  <a:pt x="5155560" y="2895789"/>
                </a:lnTo>
                <a:lnTo>
                  <a:pt x="5152293" y="2848361"/>
                </a:lnTo>
                <a:lnTo>
                  <a:pt x="5148314" y="2801132"/>
                </a:lnTo>
                <a:lnTo>
                  <a:pt x="5143629" y="2754107"/>
                </a:lnTo>
                <a:lnTo>
                  <a:pt x="5138244" y="2707293"/>
                </a:lnTo>
                <a:lnTo>
                  <a:pt x="5132162" y="2660693"/>
                </a:lnTo>
                <a:lnTo>
                  <a:pt x="5125391" y="2614314"/>
                </a:lnTo>
                <a:lnTo>
                  <a:pt x="5117935" y="2568160"/>
                </a:lnTo>
                <a:lnTo>
                  <a:pt x="5109800" y="2522238"/>
                </a:lnTo>
                <a:lnTo>
                  <a:pt x="5100990" y="2476552"/>
                </a:lnTo>
                <a:lnTo>
                  <a:pt x="5091512" y="2431108"/>
                </a:lnTo>
                <a:lnTo>
                  <a:pt x="5081370" y="2385911"/>
                </a:lnTo>
                <a:lnTo>
                  <a:pt x="5070571" y="2340966"/>
                </a:lnTo>
                <a:lnTo>
                  <a:pt x="5059118" y="2296280"/>
                </a:lnTo>
                <a:lnTo>
                  <a:pt x="5047018" y="2251856"/>
                </a:lnTo>
                <a:lnTo>
                  <a:pt x="5034276" y="2207701"/>
                </a:lnTo>
                <a:lnTo>
                  <a:pt x="5020898" y="2163820"/>
                </a:lnTo>
                <a:lnTo>
                  <a:pt x="5006888" y="2120217"/>
                </a:lnTo>
                <a:lnTo>
                  <a:pt x="4992252" y="2076900"/>
                </a:lnTo>
                <a:lnTo>
                  <a:pt x="4976995" y="2033872"/>
                </a:lnTo>
                <a:lnTo>
                  <a:pt x="4961123" y="1991139"/>
                </a:lnTo>
                <a:lnTo>
                  <a:pt x="4944640" y="1948707"/>
                </a:lnTo>
                <a:lnTo>
                  <a:pt x="4927554" y="1906581"/>
                </a:lnTo>
                <a:lnTo>
                  <a:pt x="4909867" y="1864765"/>
                </a:lnTo>
                <a:lnTo>
                  <a:pt x="4891587" y="1823267"/>
                </a:lnTo>
                <a:lnTo>
                  <a:pt x="4872718" y="1782090"/>
                </a:lnTo>
                <a:lnTo>
                  <a:pt x="4853265" y="1741240"/>
                </a:lnTo>
                <a:lnTo>
                  <a:pt x="4833235" y="1700723"/>
                </a:lnTo>
                <a:lnTo>
                  <a:pt x="4812632" y="1660543"/>
                </a:lnTo>
                <a:lnTo>
                  <a:pt x="4791461" y="1620707"/>
                </a:lnTo>
                <a:lnTo>
                  <a:pt x="4769729" y="1581220"/>
                </a:lnTo>
                <a:lnTo>
                  <a:pt x="4747440" y="1542086"/>
                </a:lnTo>
                <a:lnTo>
                  <a:pt x="4724599" y="1503311"/>
                </a:lnTo>
                <a:lnTo>
                  <a:pt x="4701213" y="1464901"/>
                </a:lnTo>
                <a:lnTo>
                  <a:pt x="4677286" y="1426861"/>
                </a:lnTo>
                <a:lnTo>
                  <a:pt x="4652823" y="1389196"/>
                </a:lnTo>
                <a:lnTo>
                  <a:pt x="4627831" y="1351912"/>
                </a:lnTo>
                <a:lnTo>
                  <a:pt x="4602314" y="1315013"/>
                </a:lnTo>
                <a:lnTo>
                  <a:pt x="4576278" y="1278506"/>
                </a:lnTo>
                <a:lnTo>
                  <a:pt x="4549727" y="1242395"/>
                </a:lnTo>
                <a:lnTo>
                  <a:pt x="4522668" y="1206686"/>
                </a:lnTo>
                <a:lnTo>
                  <a:pt x="4495106" y="1171385"/>
                </a:lnTo>
                <a:lnTo>
                  <a:pt x="4467046" y="1136496"/>
                </a:lnTo>
                <a:lnTo>
                  <a:pt x="4438493" y="1102024"/>
                </a:lnTo>
                <a:lnTo>
                  <a:pt x="4409453" y="1067976"/>
                </a:lnTo>
                <a:lnTo>
                  <a:pt x="4379931" y="1034357"/>
                </a:lnTo>
                <a:lnTo>
                  <a:pt x="4349932" y="1001172"/>
                </a:lnTo>
                <a:lnTo>
                  <a:pt x="4319462" y="968426"/>
                </a:lnTo>
                <a:lnTo>
                  <a:pt x="4288526" y="936124"/>
                </a:lnTo>
                <a:lnTo>
                  <a:pt x="4257129" y="904272"/>
                </a:lnTo>
                <a:lnTo>
                  <a:pt x="4225278" y="872876"/>
                </a:lnTo>
                <a:lnTo>
                  <a:pt x="4192976" y="841940"/>
                </a:lnTo>
                <a:lnTo>
                  <a:pt x="4160230" y="811470"/>
                </a:lnTo>
                <a:lnTo>
                  <a:pt x="4127044" y="781472"/>
                </a:lnTo>
                <a:lnTo>
                  <a:pt x="4093425" y="751950"/>
                </a:lnTo>
                <a:lnTo>
                  <a:pt x="4059376" y="722910"/>
                </a:lnTo>
                <a:lnTo>
                  <a:pt x="4024905" y="694357"/>
                </a:lnTo>
                <a:lnTo>
                  <a:pt x="3990016" y="666297"/>
                </a:lnTo>
                <a:lnTo>
                  <a:pt x="3954714" y="638735"/>
                </a:lnTo>
                <a:lnTo>
                  <a:pt x="3919005" y="611676"/>
                </a:lnTo>
                <a:lnTo>
                  <a:pt x="3882894" y="585126"/>
                </a:lnTo>
                <a:lnTo>
                  <a:pt x="3846387" y="559090"/>
                </a:lnTo>
                <a:lnTo>
                  <a:pt x="3809488" y="533573"/>
                </a:lnTo>
                <a:lnTo>
                  <a:pt x="3772203" y="508581"/>
                </a:lnTo>
                <a:lnTo>
                  <a:pt x="3734538" y="484118"/>
                </a:lnTo>
                <a:lnTo>
                  <a:pt x="3696498" y="460191"/>
                </a:lnTo>
                <a:lnTo>
                  <a:pt x="3658088" y="436805"/>
                </a:lnTo>
                <a:lnTo>
                  <a:pt x="3619313" y="413965"/>
                </a:lnTo>
                <a:lnTo>
                  <a:pt x="3580179" y="391676"/>
                </a:lnTo>
                <a:lnTo>
                  <a:pt x="3540691" y="369944"/>
                </a:lnTo>
                <a:lnTo>
                  <a:pt x="3500855" y="348773"/>
                </a:lnTo>
                <a:lnTo>
                  <a:pt x="3460676" y="328170"/>
                </a:lnTo>
                <a:lnTo>
                  <a:pt x="3420158" y="308140"/>
                </a:lnTo>
                <a:lnTo>
                  <a:pt x="3379308" y="288688"/>
                </a:lnTo>
                <a:lnTo>
                  <a:pt x="3338131" y="269819"/>
                </a:lnTo>
                <a:lnTo>
                  <a:pt x="3296633" y="251539"/>
                </a:lnTo>
                <a:lnTo>
                  <a:pt x="3254817" y="233853"/>
                </a:lnTo>
                <a:lnTo>
                  <a:pt x="3212691" y="216766"/>
                </a:lnTo>
                <a:lnTo>
                  <a:pt x="3170258" y="200284"/>
                </a:lnTo>
                <a:lnTo>
                  <a:pt x="3127525" y="184412"/>
                </a:lnTo>
                <a:lnTo>
                  <a:pt x="3084497" y="169155"/>
                </a:lnTo>
                <a:lnTo>
                  <a:pt x="3041180" y="154519"/>
                </a:lnTo>
                <a:lnTo>
                  <a:pt x="2997577" y="140509"/>
                </a:lnTo>
                <a:lnTo>
                  <a:pt x="2953696" y="127130"/>
                </a:lnTo>
                <a:lnTo>
                  <a:pt x="2909541" y="114388"/>
                </a:lnTo>
                <a:lnTo>
                  <a:pt x="2865117" y="102289"/>
                </a:lnTo>
                <a:lnTo>
                  <a:pt x="2820430" y="90836"/>
                </a:lnTo>
                <a:lnTo>
                  <a:pt x="2775486" y="80037"/>
                </a:lnTo>
                <a:lnTo>
                  <a:pt x="2730289" y="69895"/>
                </a:lnTo>
                <a:lnTo>
                  <a:pt x="2684844" y="60417"/>
                </a:lnTo>
                <a:lnTo>
                  <a:pt x="2639158" y="51608"/>
                </a:lnTo>
                <a:lnTo>
                  <a:pt x="2593236" y="43472"/>
                </a:lnTo>
                <a:lnTo>
                  <a:pt x="2547083" y="36016"/>
                </a:lnTo>
                <a:lnTo>
                  <a:pt x="2500703" y="29245"/>
                </a:lnTo>
                <a:lnTo>
                  <a:pt x="2454104" y="23164"/>
                </a:lnTo>
                <a:lnTo>
                  <a:pt x="2407289" y="17779"/>
                </a:lnTo>
                <a:lnTo>
                  <a:pt x="2360264" y="13094"/>
                </a:lnTo>
                <a:lnTo>
                  <a:pt x="2313035" y="9115"/>
                </a:lnTo>
                <a:lnTo>
                  <a:pt x="2265607" y="5848"/>
                </a:lnTo>
                <a:lnTo>
                  <a:pt x="2217985" y="3297"/>
                </a:lnTo>
                <a:lnTo>
                  <a:pt x="2170175" y="1469"/>
                </a:lnTo>
                <a:lnTo>
                  <a:pt x="2122182" y="368"/>
                </a:lnTo>
                <a:lnTo>
                  <a:pt x="2074011" y="0"/>
                </a:lnTo>
                <a:close/>
              </a:path>
            </a:pathLst>
          </a:custGeom>
          <a:solidFill>
            <a:srgbClr val="FDF8EB"/>
          </a:solidFill>
        </p:spPr>
        <p:txBody>
          <a:bodyPr wrap="square" lIns="0" tIns="0" rIns="0" bIns="0" rtlCol="0"/>
          <a:lstStyle/>
          <a:p>
            <a:endParaRPr/>
          </a:p>
        </p:txBody>
      </p:sp>
      <p:sp>
        <p:nvSpPr>
          <p:cNvPr id="4" name="object 6">
            <a:extLst>
              <a:ext uri="{FF2B5EF4-FFF2-40B4-BE49-F238E27FC236}">
                <a16:creationId xmlns:a16="http://schemas.microsoft.com/office/drawing/2014/main" id="{FE272147-53B4-DCD4-1A5B-1D6D050E5CF8}"/>
              </a:ext>
            </a:extLst>
          </p:cNvPr>
          <p:cNvSpPr txBox="1"/>
          <p:nvPr/>
        </p:nvSpPr>
        <p:spPr>
          <a:xfrm>
            <a:off x="5636274" y="3505236"/>
            <a:ext cx="936625" cy="53911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4,159</a:t>
            </a:r>
            <a:endParaRPr sz="1400">
              <a:latin typeface="Tahoma"/>
              <a:cs typeface="Tahoma"/>
            </a:endParaRPr>
          </a:p>
          <a:p>
            <a:pPr algn="ctr">
              <a:lnSpc>
                <a:spcPts val="1135"/>
              </a:lnSpc>
            </a:pPr>
            <a:r>
              <a:rPr sz="950" b="1" spc="-10" dirty="0">
                <a:solidFill>
                  <a:srgbClr val="274C6E"/>
                </a:solidFill>
                <a:latin typeface="Tahoma"/>
                <a:cs typeface="Tahoma"/>
              </a:rPr>
              <a:t>interactions</a:t>
            </a:r>
            <a:endParaRPr sz="950">
              <a:latin typeface="Tahoma"/>
              <a:cs typeface="Tahoma"/>
            </a:endParaRPr>
          </a:p>
          <a:p>
            <a:pPr algn="ctr">
              <a:lnSpc>
                <a:spcPct val="100000"/>
              </a:lnSpc>
              <a:spcBef>
                <a:spcPts val="80"/>
              </a:spcBef>
            </a:pPr>
            <a:r>
              <a:rPr sz="950" b="1" spc="-55" dirty="0">
                <a:solidFill>
                  <a:srgbClr val="274C6E"/>
                </a:solidFill>
                <a:latin typeface="Tahoma"/>
                <a:cs typeface="Tahoma"/>
              </a:rPr>
              <a:t>with</a:t>
            </a:r>
            <a:r>
              <a:rPr sz="950" b="1" dirty="0">
                <a:solidFill>
                  <a:srgbClr val="274C6E"/>
                </a:solidFill>
                <a:latin typeface="Tahoma"/>
                <a:cs typeface="Tahoma"/>
              </a:rPr>
              <a:t> </a:t>
            </a:r>
            <a:r>
              <a:rPr sz="950" b="1" spc="-10" dirty="0">
                <a:solidFill>
                  <a:srgbClr val="274C6E"/>
                </a:solidFill>
                <a:latin typeface="Tahoma"/>
                <a:cs typeface="Tahoma"/>
              </a:rPr>
              <a:t>companies</a:t>
            </a:r>
            <a:endParaRPr sz="950">
              <a:latin typeface="Tahoma"/>
              <a:cs typeface="Tahoma"/>
            </a:endParaRPr>
          </a:p>
        </p:txBody>
      </p:sp>
      <p:sp>
        <p:nvSpPr>
          <p:cNvPr id="5" name="object 7">
            <a:extLst>
              <a:ext uri="{FF2B5EF4-FFF2-40B4-BE49-F238E27FC236}">
                <a16:creationId xmlns:a16="http://schemas.microsoft.com/office/drawing/2014/main" id="{674236E5-1EE9-ECC0-6C31-445743EC3EE2}"/>
              </a:ext>
            </a:extLst>
          </p:cNvPr>
          <p:cNvSpPr txBox="1"/>
          <p:nvPr/>
        </p:nvSpPr>
        <p:spPr>
          <a:xfrm>
            <a:off x="8102727" y="3505236"/>
            <a:ext cx="656590" cy="53911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2,438</a:t>
            </a:r>
            <a:endParaRPr sz="1400">
              <a:latin typeface="Tahoma"/>
              <a:cs typeface="Tahoma"/>
            </a:endParaRPr>
          </a:p>
          <a:p>
            <a:pPr algn="ctr">
              <a:lnSpc>
                <a:spcPts val="1135"/>
              </a:lnSpc>
            </a:pPr>
            <a:r>
              <a:rPr sz="950" b="1" spc="-10" dirty="0">
                <a:solidFill>
                  <a:srgbClr val="274C6E"/>
                </a:solidFill>
                <a:latin typeface="Tahoma"/>
                <a:cs typeface="Tahoma"/>
              </a:rPr>
              <a:t>companies</a:t>
            </a:r>
            <a:endParaRPr sz="950">
              <a:latin typeface="Tahoma"/>
              <a:cs typeface="Tahoma"/>
            </a:endParaRPr>
          </a:p>
          <a:p>
            <a:pPr algn="ctr">
              <a:lnSpc>
                <a:spcPct val="100000"/>
              </a:lnSpc>
              <a:spcBef>
                <a:spcPts val="80"/>
              </a:spcBef>
            </a:pPr>
            <a:r>
              <a:rPr sz="950" b="1" spc="-10" dirty="0">
                <a:solidFill>
                  <a:srgbClr val="274C6E"/>
                </a:solidFill>
                <a:latin typeface="Tahoma"/>
                <a:cs typeface="Tahoma"/>
              </a:rPr>
              <a:t>supported</a:t>
            </a:r>
            <a:endParaRPr sz="950">
              <a:latin typeface="Tahoma"/>
              <a:cs typeface="Tahoma"/>
            </a:endParaRPr>
          </a:p>
        </p:txBody>
      </p:sp>
      <p:sp>
        <p:nvSpPr>
          <p:cNvPr id="6" name="object 8">
            <a:extLst>
              <a:ext uri="{FF2B5EF4-FFF2-40B4-BE49-F238E27FC236}">
                <a16:creationId xmlns:a16="http://schemas.microsoft.com/office/drawing/2014/main" id="{C404CFD3-426E-E3AF-4601-E7E403F28519}"/>
              </a:ext>
            </a:extLst>
          </p:cNvPr>
          <p:cNvSpPr txBox="1"/>
          <p:nvPr/>
        </p:nvSpPr>
        <p:spPr>
          <a:xfrm>
            <a:off x="703659" y="3505236"/>
            <a:ext cx="1495425" cy="694055"/>
          </a:xfrm>
          <a:prstGeom prst="rect">
            <a:avLst/>
          </a:prstGeom>
        </p:spPr>
        <p:txBody>
          <a:bodyPr vert="horz" wrap="square" lIns="0" tIns="3810" rIns="0" bIns="0" rtlCol="0">
            <a:spAutoFit/>
          </a:bodyPr>
          <a:lstStyle/>
          <a:p>
            <a:pPr marL="12700" marR="5080" indent="-3810" algn="ctr">
              <a:lnSpc>
                <a:spcPct val="104700"/>
              </a:lnSpc>
              <a:spcBef>
                <a:spcPts val="30"/>
              </a:spcBef>
            </a:pPr>
            <a:r>
              <a:rPr sz="950" b="1" spc="-20" dirty="0">
                <a:solidFill>
                  <a:srgbClr val="274C6E"/>
                </a:solidFill>
                <a:latin typeface="Tahoma"/>
                <a:cs typeface="Tahoma"/>
              </a:rPr>
              <a:t>More</a:t>
            </a:r>
            <a:r>
              <a:rPr sz="950" b="1" spc="-50" dirty="0">
                <a:solidFill>
                  <a:srgbClr val="274C6E"/>
                </a:solidFill>
                <a:latin typeface="Tahoma"/>
                <a:cs typeface="Tahoma"/>
              </a:rPr>
              <a:t> </a:t>
            </a:r>
            <a:r>
              <a:rPr sz="950" b="1" spc="-10" dirty="0">
                <a:solidFill>
                  <a:srgbClr val="274C6E"/>
                </a:solidFill>
                <a:latin typeface="Tahoma"/>
                <a:cs typeface="Tahoma"/>
              </a:rPr>
              <a:t>than </a:t>
            </a:r>
            <a:r>
              <a:rPr sz="1400" b="1" spc="-10" dirty="0">
                <a:solidFill>
                  <a:srgbClr val="E44920"/>
                </a:solidFill>
                <a:latin typeface="Tahoma"/>
                <a:cs typeface="Tahoma"/>
              </a:rPr>
              <a:t>480,000 </a:t>
            </a:r>
            <a:r>
              <a:rPr sz="950" b="1" spc="-20" dirty="0">
                <a:solidFill>
                  <a:srgbClr val="274C6E"/>
                </a:solidFill>
                <a:latin typeface="Tahoma"/>
                <a:cs typeface="Tahoma"/>
              </a:rPr>
              <a:t>patients</a:t>
            </a:r>
            <a:r>
              <a:rPr sz="950" b="1" spc="-5" dirty="0">
                <a:solidFill>
                  <a:srgbClr val="274C6E"/>
                </a:solidFill>
                <a:latin typeface="Tahoma"/>
                <a:cs typeface="Tahoma"/>
              </a:rPr>
              <a:t> </a:t>
            </a:r>
            <a:r>
              <a:rPr sz="950" b="1" spc="-20" dirty="0">
                <a:solidFill>
                  <a:srgbClr val="274C6E"/>
                </a:solidFill>
                <a:latin typeface="Tahoma"/>
                <a:cs typeface="Tahoma"/>
              </a:rPr>
              <a:t>benefited</a:t>
            </a:r>
            <a:r>
              <a:rPr sz="950" b="1" dirty="0">
                <a:solidFill>
                  <a:srgbClr val="274C6E"/>
                </a:solidFill>
                <a:latin typeface="Tahoma"/>
                <a:cs typeface="Tahoma"/>
              </a:rPr>
              <a:t> </a:t>
            </a:r>
            <a:r>
              <a:rPr sz="950" b="1" spc="-20" dirty="0">
                <a:solidFill>
                  <a:srgbClr val="274C6E"/>
                </a:solidFill>
                <a:latin typeface="Tahoma"/>
                <a:cs typeface="Tahoma"/>
              </a:rPr>
              <a:t>from </a:t>
            </a:r>
            <a:r>
              <a:rPr sz="950" b="1" spc="-35" dirty="0">
                <a:solidFill>
                  <a:srgbClr val="274C6E"/>
                </a:solidFill>
                <a:latin typeface="Tahoma"/>
                <a:cs typeface="Tahoma"/>
              </a:rPr>
              <a:t>our</a:t>
            </a:r>
            <a:r>
              <a:rPr sz="950" b="1" spc="-20" dirty="0">
                <a:solidFill>
                  <a:srgbClr val="274C6E"/>
                </a:solidFill>
                <a:latin typeface="Tahoma"/>
                <a:cs typeface="Tahoma"/>
              </a:rPr>
              <a:t> </a:t>
            </a:r>
            <a:r>
              <a:rPr sz="950" b="1" spc="-35" dirty="0">
                <a:solidFill>
                  <a:srgbClr val="274C6E"/>
                </a:solidFill>
                <a:latin typeface="Tahoma"/>
                <a:cs typeface="Tahoma"/>
              </a:rPr>
              <a:t>national</a:t>
            </a:r>
            <a:r>
              <a:rPr sz="950" b="1" spc="-15" dirty="0">
                <a:solidFill>
                  <a:srgbClr val="274C6E"/>
                </a:solidFill>
                <a:latin typeface="Tahoma"/>
                <a:cs typeface="Tahoma"/>
              </a:rPr>
              <a:t> </a:t>
            </a:r>
            <a:r>
              <a:rPr sz="950" b="1" spc="-25" dirty="0">
                <a:solidFill>
                  <a:srgbClr val="274C6E"/>
                </a:solidFill>
                <a:latin typeface="Tahoma"/>
                <a:cs typeface="Tahoma"/>
              </a:rPr>
              <a:t>programmes </a:t>
            </a:r>
            <a:r>
              <a:rPr sz="950" b="1" spc="-20" dirty="0">
                <a:solidFill>
                  <a:srgbClr val="274C6E"/>
                </a:solidFill>
                <a:latin typeface="Tahoma"/>
                <a:cs typeface="Tahoma"/>
              </a:rPr>
              <a:t>and</a:t>
            </a:r>
            <a:r>
              <a:rPr sz="950" b="1" spc="-40" dirty="0">
                <a:solidFill>
                  <a:srgbClr val="274C6E"/>
                </a:solidFill>
                <a:latin typeface="Tahoma"/>
                <a:cs typeface="Tahoma"/>
              </a:rPr>
              <a:t> </a:t>
            </a:r>
            <a:r>
              <a:rPr sz="950" b="1" spc="-10" dirty="0">
                <a:solidFill>
                  <a:srgbClr val="274C6E"/>
                </a:solidFill>
                <a:latin typeface="Tahoma"/>
                <a:cs typeface="Tahoma"/>
              </a:rPr>
              <a:t>initiatives</a:t>
            </a:r>
            <a:endParaRPr sz="950">
              <a:latin typeface="Tahoma"/>
              <a:cs typeface="Tahoma"/>
            </a:endParaRPr>
          </a:p>
        </p:txBody>
      </p:sp>
      <p:sp>
        <p:nvSpPr>
          <p:cNvPr id="7" name="object 9">
            <a:extLst>
              <a:ext uri="{FF2B5EF4-FFF2-40B4-BE49-F238E27FC236}">
                <a16:creationId xmlns:a16="http://schemas.microsoft.com/office/drawing/2014/main" id="{EB31C276-C784-0299-5801-2C991C8EBC76}"/>
              </a:ext>
            </a:extLst>
          </p:cNvPr>
          <p:cNvSpPr txBox="1"/>
          <p:nvPr/>
        </p:nvSpPr>
        <p:spPr>
          <a:xfrm>
            <a:off x="2833013" y="3505236"/>
            <a:ext cx="1890395" cy="694055"/>
          </a:xfrm>
          <a:prstGeom prst="rect">
            <a:avLst/>
          </a:prstGeom>
        </p:spPr>
        <p:txBody>
          <a:bodyPr vert="horz" wrap="square" lIns="0" tIns="13970" rIns="0" bIns="0" rtlCol="0">
            <a:spAutoFit/>
          </a:bodyPr>
          <a:lstStyle/>
          <a:p>
            <a:pPr algn="ctr">
              <a:lnSpc>
                <a:spcPts val="1675"/>
              </a:lnSpc>
              <a:spcBef>
                <a:spcPts val="110"/>
              </a:spcBef>
            </a:pPr>
            <a:r>
              <a:rPr sz="950" b="1" spc="-20" dirty="0">
                <a:solidFill>
                  <a:srgbClr val="274C6E"/>
                </a:solidFill>
                <a:latin typeface="Tahoma"/>
                <a:cs typeface="Tahoma"/>
              </a:rPr>
              <a:t>Almost</a:t>
            </a:r>
            <a:r>
              <a:rPr sz="950" b="1" spc="-15" dirty="0">
                <a:solidFill>
                  <a:srgbClr val="274C6E"/>
                </a:solidFill>
                <a:latin typeface="Tahoma"/>
                <a:cs typeface="Tahoma"/>
              </a:rPr>
              <a:t> </a:t>
            </a:r>
            <a:r>
              <a:rPr sz="1400" b="1" spc="-80" dirty="0">
                <a:solidFill>
                  <a:srgbClr val="E44920"/>
                </a:solidFill>
                <a:latin typeface="Tahoma"/>
                <a:cs typeface="Tahoma"/>
              </a:rPr>
              <a:t>40,000</a:t>
            </a:r>
            <a:r>
              <a:rPr sz="1400" b="1" spc="-175" dirty="0">
                <a:solidFill>
                  <a:srgbClr val="E44920"/>
                </a:solidFill>
                <a:latin typeface="Tahoma"/>
                <a:cs typeface="Tahoma"/>
              </a:rPr>
              <a:t> </a:t>
            </a:r>
            <a:r>
              <a:rPr sz="950" b="1" spc="-10" dirty="0">
                <a:solidFill>
                  <a:srgbClr val="274C6E"/>
                </a:solidFill>
                <a:latin typeface="Tahoma"/>
                <a:cs typeface="Tahoma"/>
              </a:rPr>
              <a:t>hours</a:t>
            </a:r>
            <a:endParaRPr sz="950">
              <a:latin typeface="Tahoma"/>
              <a:cs typeface="Tahoma"/>
            </a:endParaRPr>
          </a:p>
          <a:p>
            <a:pPr algn="ctr">
              <a:lnSpc>
                <a:spcPts val="1135"/>
              </a:lnSpc>
            </a:pPr>
            <a:r>
              <a:rPr sz="950" b="1" dirty="0">
                <a:solidFill>
                  <a:srgbClr val="274C6E"/>
                </a:solidFill>
                <a:latin typeface="Tahoma"/>
                <a:cs typeface="Tahoma"/>
              </a:rPr>
              <a:t>of</a:t>
            </a:r>
            <a:r>
              <a:rPr sz="950" b="1" spc="-40" dirty="0">
                <a:solidFill>
                  <a:srgbClr val="274C6E"/>
                </a:solidFill>
                <a:latin typeface="Tahoma"/>
                <a:cs typeface="Tahoma"/>
              </a:rPr>
              <a:t> </a:t>
            </a:r>
            <a:r>
              <a:rPr sz="950" b="1" spc="-30" dirty="0">
                <a:solidFill>
                  <a:srgbClr val="274C6E"/>
                </a:solidFill>
                <a:latin typeface="Tahoma"/>
                <a:cs typeface="Tahoma"/>
              </a:rPr>
              <a:t>health</a:t>
            </a:r>
            <a:r>
              <a:rPr sz="950" b="1" spc="-35" dirty="0">
                <a:solidFill>
                  <a:srgbClr val="274C6E"/>
                </a:solidFill>
                <a:latin typeface="Tahoma"/>
                <a:cs typeface="Tahoma"/>
              </a:rPr>
              <a:t> </a:t>
            </a:r>
            <a:r>
              <a:rPr sz="950" b="1" spc="-20" dirty="0">
                <a:solidFill>
                  <a:srgbClr val="274C6E"/>
                </a:solidFill>
                <a:latin typeface="Tahoma"/>
                <a:cs typeface="Tahoma"/>
              </a:rPr>
              <a:t>and</a:t>
            </a:r>
            <a:r>
              <a:rPr sz="950" b="1" spc="-35" dirty="0">
                <a:solidFill>
                  <a:srgbClr val="274C6E"/>
                </a:solidFill>
                <a:latin typeface="Tahoma"/>
                <a:cs typeface="Tahoma"/>
              </a:rPr>
              <a:t> </a:t>
            </a:r>
            <a:r>
              <a:rPr sz="950" b="1" spc="-20" dirty="0">
                <a:solidFill>
                  <a:srgbClr val="274C6E"/>
                </a:solidFill>
                <a:latin typeface="Tahoma"/>
                <a:cs typeface="Tahoma"/>
              </a:rPr>
              <a:t>care</a:t>
            </a:r>
            <a:r>
              <a:rPr sz="950" b="1" spc="-35" dirty="0">
                <a:solidFill>
                  <a:srgbClr val="274C6E"/>
                </a:solidFill>
                <a:latin typeface="Tahoma"/>
                <a:cs typeface="Tahoma"/>
              </a:rPr>
              <a:t> </a:t>
            </a:r>
            <a:r>
              <a:rPr sz="950" b="1" spc="-20" dirty="0">
                <a:solidFill>
                  <a:srgbClr val="274C6E"/>
                </a:solidFill>
                <a:latin typeface="Tahoma"/>
                <a:cs typeface="Tahoma"/>
              </a:rPr>
              <a:t>staff</a:t>
            </a:r>
            <a:r>
              <a:rPr sz="950" b="1" spc="-35" dirty="0">
                <a:solidFill>
                  <a:srgbClr val="274C6E"/>
                </a:solidFill>
                <a:latin typeface="Tahoma"/>
                <a:cs typeface="Tahoma"/>
              </a:rPr>
              <a:t> </a:t>
            </a:r>
            <a:r>
              <a:rPr sz="950" b="1" spc="-10" dirty="0">
                <a:solidFill>
                  <a:srgbClr val="274C6E"/>
                </a:solidFill>
                <a:latin typeface="Tahoma"/>
                <a:cs typeface="Tahoma"/>
              </a:rPr>
              <a:t>capacity</a:t>
            </a:r>
            <a:endParaRPr sz="950">
              <a:latin typeface="Tahoma"/>
              <a:cs typeface="Tahoma"/>
            </a:endParaRPr>
          </a:p>
          <a:p>
            <a:pPr marL="85725" marR="78105" algn="ctr">
              <a:lnSpc>
                <a:spcPct val="107200"/>
              </a:lnSpc>
            </a:pPr>
            <a:r>
              <a:rPr sz="950" b="1" spc="-20" dirty="0">
                <a:solidFill>
                  <a:srgbClr val="274C6E"/>
                </a:solidFill>
                <a:latin typeface="Tahoma"/>
                <a:cs typeface="Tahoma"/>
              </a:rPr>
              <a:t>released</a:t>
            </a:r>
            <a:r>
              <a:rPr sz="950" b="1" spc="-5" dirty="0">
                <a:solidFill>
                  <a:srgbClr val="274C6E"/>
                </a:solidFill>
                <a:latin typeface="Tahoma"/>
                <a:cs typeface="Tahoma"/>
              </a:rPr>
              <a:t> </a:t>
            </a:r>
            <a:r>
              <a:rPr sz="950" b="1" spc="-30" dirty="0">
                <a:solidFill>
                  <a:srgbClr val="274C6E"/>
                </a:solidFill>
                <a:latin typeface="Tahoma"/>
                <a:cs typeface="Tahoma"/>
              </a:rPr>
              <a:t>through</a:t>
            </a:r>
            <a:r>
              <a:rPr sz="950" b="1" dirty="0">
                <a:solidFill>
                  <a:srgbClr val="274C6E"/>
                </a:solidFill>
                <a:latin typeface="Tahoma"/>
                <a:cs typeface="Tahoma"/>
              </a:rPr>
              <a:t> </a:t>
            </a:r>
            <a:r>
              <a:rPr sz="950" b="1" spc="-35" dirty="0">
                <a:solidFill>
                  <a:srgbClr val="274C6E"/>
                </a:solidFill>
                <a:latin typeface="Tahoma"/>
                <a:cs typeface="Tahoma"/>
              </a:rPr>
              <a:t>our</a:t>
            </a:r>
            <a:r>
              <a:rPr sz="950" b="1" dirty="0">
                <a:solidFill>
                  <a:srgbClr val="274C6E"/>
                </a:solidFill>
                <a:latin typeface="Tahoma"/>
                <a:cs typeface="Tahoma"/>
              </a:rPr>
              <a:t> </a:t>
            </a:r>
            <a:r>
              <a:rPr sz="950" b="1" spc="-35" dirty="0">
                <a:solidFill>
                  <a:srgbClr val="274C6E"/>
                </a:solidFill>
                <a:latin typeface="Tahoma"/>
                <a:cs typeface="Tahoma"/>
              </a:rPr>
              <a:t>national workforce</a:t>
            </a:r>
            <a:r>
              <a:rPr sz="950" b="1" spc="15" dirty="0">
                <a:solidFill>
                  <a:srgbClr val="274C6E"/>
                </a:solidFill>
                <a:latin typeface="Tahoma"/>
                <a:cs typeface="Tahoma"/>
              </a:rPr>
              <a:t> </a:t>
            </a:r>
            <a:r>
              <a:rPr sz="950" b="1" spc="-10" dirty="0">
                <a:solidFill>
                  <a:srgbClr val="274C6E"/>
                </a:solidFill>
                <a:latin typeface="Tahoma"/>
                <a:cs typeface="Tahoma"/>
              </a:rPr>
              <a:t>programme</a:t>
            </a:r>
            <a:endParaRPr sz="950">
              <a:latin typeface="Tahoma"/>
              <a:cs typeface="Tahoma"/>
            </a:endParaRPr>
          </a:p>
        </p:txBody>
      </p:sp>
      <p:sp>
        <p:nvSpPr>
          <p:cNvPr id="8" name="object 10">
            <a:extLst>
              <a:ext uri="{FF2B5EF4-FFF2-40B4-BE49-F238E27FC236}">
                <a16:creationId xmlns:a16="http://schemas.microsoft.com/office/drawing/2014/main" id="{7EC6AC29-88C2-A92F-40D9-D7D96A094AC0}"/>
              </a:ext>
            </a:extLst>
          </p:cNvPr>
          <p:cNvSpPr txBox="1"/>
          <p:nvPr/>
        </p:nvSpPr>
        <p:spPr>
          <a:xfrm>
            <a:off x="847515" y="5834007"/>
            <a:ext cx="1207770" cy="69405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1,273</a:t>
            </a:r>
            <a:endParaRPr sz="1400">
              <a:latin typeface="Tahoma"/>
              <a:cs typeface="Tahoma"/>
            </a:endParaRPr>
          </a:p>
          <a:p>
            <a:pPr algn="ctr">
              <a:lnSpc>
                <a:spcPts val="1135"/>
              </a:lnSpc>
            </a:pPr>
            <a:r>
              <a:rPr sz="950" b="1" spc="-35" dirty="0">
                <a:solidFill>
                  <a:srgbClr val="274C6E"/>
                </a:solidFill>
                <a:latin typeface="Tahoma"/>
                <a:cs typeface="Tahoma"/>
              </a:rPr>
              <a:t>innovations</a:t>
            </a:r>
            <a:r>
              <a:rPr sz="950" b="1" spc="30" dirty="0">
                <a:solidFill>
                  <a:srgbClr val="274C6E"/>
                </a:solidFill>
                <a:latin typeface="Tahoma"/>
                <a:cs typeface="Tahoma"/>
              </a:rPr>
              <a:t> </a:t>
            </a:r>
            <a:r>
              <a:rPr sz="950" b="1" spc="-25" dirty="0">
                <a:solidFill>
                  <a:srgbClr val="274C6E"/>
                </a:solidFill>
                <a:latin typeface="Tahoma"/>
                <a:cs typeface="Tahoma"/>
              </a:rPr>
              <a:t>in</a:t>
            </a:r>
            <a:endParaRPr sz="950">
              <a:latin typeface="Tahoma"/>
              <a:cs typeface="Tahoma"/>
            </a:endParaRPr>
          </a:p>
          <a:p>
            <a:pPr marL="12065" marR="5080" algn="ctr">
              <a:lnSpc>
                <a:spcPct val="107200"/>
              </a:lnSpc>
            </a:pPr>
            <a:r>
              <a:rPr sz="950" b="1" spc="-35" dirty="0">
                <a:solidFill>
                  <a:srgbClr val="274C6E"/>
                </a:solidFill>
                <a:latin typeface="Tahoma"/>
                <a:cs typeface="Tahoma"/>
              </a:rPr>
              <a:t>our</a:t>
            </a:r>
            <a:r>
              <a:rPr sz="950" b="1" spc="-20" dirty="0">
                <a:solidFill>
                  <a:srgbClr val="274C6E"/>
                </a:solidFill>
                <a:latin typeface="Tahoma"/>
                <a:cs typeface="Tahoma"/>
              </a:rPr>
              <a:t> </a:t>
            </a:r>
            <a:r>
              <a:rPr sz="950" b="1" spc="-35" dirty="0">
                <a:solidFill>
                  <a:srgbClr val="274C6E"/>
                </a:solidFill>
                <a:latin typeface="Tahoma"/>
                <a:cs typeface="Tahoma"/>
              </a:rPr>
              <a:t>national</a:t>
            </a:r>
            <a:r>
              <a:rPr sz="950" b="1" spc="-15" dirty="0">
                <a:solidFill>
                  <a:srgbClr val="274C6E"/>
                </a:solidFill>
                <a:latin typeface="Tahoma"/>
                <a:cs typeface="Tahoma"/>
              </a:rPr>
              <a:t> </a:t>
            </a:r>
            <a:r>
              <a:rPr sz="950" b="1" spc="-30" dirty="0">
                <a:solidFill>
                  <a:srgbClr val="274C6E"/>
                </a:solidFill>
                <a:latin typeface="Tahoma"/>
                <a:cs typeface="Tahoma"/>
              </a:rPr>
              <a:t>pipeline </a:t>
            </a:r>
            <a:r>
              <a:rPr sz="950" b="1" dirty="0">
                <a:solidFill>
                  <a:srgbClr val="274C6E"/>
                </a:solidFill>
                <a:latin typeface="Tahoma"/>
                <a:cs typeface="Tahoma"/>
              </a:rPr>
              <a:t>of</a:t>
            </a:r>
            <a:r>
              <a:rPr sz="950" b="1" spc="-65" dirty="0">
                <a:solidFill>
                  <a:srgbClr val="274C6E"/>
                </a:solidFill>
                <a:latin typeface="Tahoma"/>
                <a:cs typeface="Tahoma"/>
              </a:rPr>
              <a:t> </a:t>
            </a:r>
            <a:r>
              <a:rPr sz="950" b="1" spc="-10" dirty="0">
                <a:solidFill>
                  <a:srgbClr val="274C6E"/>
                </a:solidFill>
                <a:latin typeface="Tahoma"/>
                <a:cs typeface="Tahoma"/>
              </a:rPr>
              <a:t>innovation</a:t>
            </a:r>
            <a:endParaRPr sz="950">
              <a:latin typeface="Tahoma"/>
              <a:cs typeface="Tahoma"/>
            </a:endParaRPr>
          </a:p>
        </p:txBody>
      </p:sp>
      <p:sp>
        <p:nvSpPr>
          <p:cNvPr id="9" name="object 11">
            <a:extLst>
              <a:ext uri="{FF2B5EF4-FFF2-40B4-BE49-F238E27FC236}">
                <a16:creationId xmlns:a16="http://schemas.microsoft.com/office/drawing/2014/main" id="{1A59E9DF-DE36-FE66-EA82-CED8497C8633}"/>
              </a:ext>
            </a:extLst>
          </p:cNvPr>
          <p:cNvSpPr txBox="1"/>
          <p:nvPr/>
        </p:nvSpPr>
        <p:spPr>
          <a:xfrm>
            <a:off x="2831487" y="5834007"/>
            <a:ext cx="1892935" cy="849630"/>
          </a:xfrm>
          <a:prstGeom prst="rect">
            <a:avLst/>
          </a:prstGeom>
        </p:spPr>
        <p:txBody>
          <a:bodyPr vert="horz" wrap="square" lIns="0" tIns="13970" rIns="0" bIns="0" rtlCol="0">
            <a:spAutoFit/>
          </a:bodyPr>
          <a:lstStyle/>
          <a:p>
            <a:pPr algn="ctr">
              <a:lnSpc>
                <a:spcPts val="1675"/>
              </a:lnSpc>
              <a:spcBef>
                <a:spcPts val="110"/>
              </a:spcBef>
            </a:pPr>
            <a:r>
              <a:rPr sz="950" b="1" spc="-20" dirty="0">
                <a:solidFill>
                  <a:srgbClr val="274C6E"/>
                </a:solidFill>
                <a:latin typeface="Tahoma"/>
                <a:cs typeface="Tahoma"/>
              </a:rPr>
              <a:t>More</a:t>
            </a:r>
            <a:r>
              <a:rPr sz="950" b="1" spc="-50" dirty="0">
                <a:solidFill>
                  <a:srgbClr val="274C6E"/>
                </a:solidFill>
                <a:latin typeface="Tahoma"/>
                <a:cs typeface="Tahoma"/>
              </a:rPr>
              <a:t> </a:t>
            </a:r>
            <a:r>
              <a:rPr sz="950" b="1" spc="-10" dirty="0">
                <a:solidFill>
                  <a:srgbClr val="274C6E"/>
                </a:solidFill>
                <a:latin typeface="Tahoma"/>
                <a:cs typeface="Tahoma"/>
              </a:rPr>
              <a:t>than </a:t>
            </a:r>
            <a:r>
              <a:rPr sz="1400" b="1" spc="-10" dirty="0">
                <a:solidFill>
                  <a:srgbClr val="E44920"/>
                </a:solidFill>
                <a:latin typeface="Tahoma"/>
                <a:cs typeface="Tahoma"/>
              </a:rPr>
              <a:t>286,000</a:t>
            </a:r>
            <a:endParaRPr sz="1400">
              <a:latin typeface="Tahoma"/>
              <a:cs typeface="Tahoma"/>
            </a:endParaRPr>
          </a:p>
          <a:p>
            <a:pPr algn="ctr">
              <a:lnSpc>
                <a:spcPts val="1135"/>
              </a:lnSpc>
            </a:pPr>
            <a:r>
              <a:rPr sz="950" b="1" spc="-10" dirty="0">
                <a:solidFill>
                  <a:srgbClr val="274C6E"/>
                </a:solidFill>
                <a:latin typeface="Tahoma"/>
                <a:cs typeface="Tahoma"/>
              </a:rPr>
              <a:t>people</a:t>
            </a:r>
            <a:r>
              <a:rPr sz="950" b="1" spc="-40" dirty="0">
                <a:solidFill>
                  <a:srgbClr val="274C6E"/>
                </a:solidFill>
                <a:latin typeface="Tahoma"/>
                <a:cs typeface="Tahoma"/>
              </a:rPr>
              <a:t> </a:t>
            </a:r>
            <a:r>
              <a:rPr sz="950" b="1" spc="-10" dirty="0">
                <a:solidFill>
                  <a:srgbClr val="274C6E"/>
                </a:solidFill>
                <a:latin typeface="Tahoma"/>
                <a:cs typeface="Tahoma"/>
              </a:rPr>
              <a:t>supported</a:t>
            </a:r>
            <a:r>
              <a:rPr sz="950" b="1" spc="-35" dirty="0">
                <a:solidFill>
                  <a:srgbClr val="274C6E"/>
                </a:solidFill>
                <a:latin typeface="Tahoma"/>
                <a:cs typeface="Tahoma"/>
              </a:rPr>
              <a:t> </a:t>
            </a:r>
            <a:r>
              <a:rPr sz="950" b="1" spc="-10" dirty="0">
                <a:solidFill>
                  <a:srgbClr val="274C6E"/>
                </a:solidFill>
                <a:latin typeface="Tahoma"/>
                <a:cs typeface="Tahoma"/>
              </a:rPr>
              <a:t>at</a:t>
            </a:r>
            <a:r>
              <a:rPr sz="950" b="1" spc="-35" dirty="0">
                <a:solidFill>
                  <a:srgbClr val="274C6E"/>
                </a:solidFill>
                <a:latin typeface="Tahoma"/>
                <a:cs typeface="Tahoma"/>
              </a:rPr>
              <a:t> </a:t>
            </a:r>
            <a:r>
              <a:rPr sz="950" b="1" spc="-25" dirty="0">
                <a:solidFill>
                  <a:srgbClr val="274C6E"/>
                </a:solidFill>
                <a:latin typeface="Tahoma"/>
                <a:cs typeface="Tahoma"/>
              </a:rPr>
              <a:t>home</a:t>
            </a:r>
            <a:r>
              <a:rPr sz="950" b="1" spc="-35" dirty="0">
                <a:solidFill>
                  <a:srgbClr val="274C6E"/>
                </a:solidFill>
                <a:latin typeface="Tahoma"/>
                <a:cs typeface="Tahoma"/>
              </a:rPr>
              <a:t> </a:t>
            </a:r>
            <a:r>
              <a:rPr sz="950" b="1" spc="-20" dirty="0">
                <a:solidFill>
                  <a:srgbClr val="274C6E"/>
                </a:solidFill>
                <a:latin typeface="Tahoma"/>
                <a:cs typeface="Tahoma"/>
              </a:rPr>
              <a:t>with</a:t>
            </a:r>
            <a:endParaRPr sz="950">
              <a:latin typeface="Tahoma"/>
              <a:cs typeface="Tahoma"/>
            </a:endParaRPr>
          </a:p>
          <a:p>
            <a:pPr marL="12700" marR="5080" indent="-635" algn="ctr">
              <a:lnSpc>
                <a:spcPct val="107200"/>
              </a:lnSpc>
            </a:pPr>
            <a:r>
              <a:rPr sz="950" b="1" spc="-30" dirty="0">
                <a:solidFill>
                  <a:srgbClr val="274C6E"/>
                </a:solidFill>
                <a:latin typeface="Tahoma"/>
                <a:cs typeface="Tahoma"/>
              </a:rPr>
              <a:t>technology-</a:t>
            </a:r>
            <a:r>
              <a:rPr sz="950" b="1" spc="-25" dirty="0">
                <a:solidFill>
                  <a:srgbClr val="274C6E"/>
                </a:solidFill>
                <a:latin typeface="Tahoma"/>
                <a:cs typeface="Tahoma"/>
              </a:rPr>
              <a:t>enabled</a:t>
            </a:r>
            <a:r>
              <a:rPr sz="950" b="1" spc="100" dirty="0">
                <a:solidFill>
                  <a:srgbClr val="274C6E"/>
                </a:solidFill>
                <a:latin typeface="Tahoma"/>
                <a:cs typeface="Tahoma"/>
              </a:rPr>
              <a:t> </a:t>
            </a:r>
            <a:r>
              <a:rPr sz="950" b="1" spc="-10" dirty="0">
                <a:solidFill>
                  <a:srgbClr val="274C6E"/>
                </a:solidFill>
                <a:latin typeface="Tahoma"/>
                <a:cs typeface="Tahoma"/>
              </a:rPr>
              <a:t>remote </a:t>
            </a:r>
            <a:r>
              <a:rPr sz="950" b="1" spc="-30" dirty="0">
                <a:solidFill>
                  <a:srgbClr val="274C6E"/>
                </a:solidFill>
                <a:latin typeface="Tahoma"/>
                <a:cs typeface="Tahoma"/>
              </a:rPr>
              <a:t>monitoring</a:t>
            </a:r>
            <a:r>
              <a:rPr sz="950" b="1" spc="-20" dirty="0">
                <a:solidFill>
                  <a:srgbClr val="274C6E"/>
                </a:solidFill>
                <a:latin typeface="Tahoma"/>
                <a:cs typeface="Tahoma"/>
              </a:rPr>
              <a:t> </a:t>
            </a:r>
            <a:r>
              <a:rPr sz="950" b="1" spc="-30" dirty="0">
                <a:solidFill>
                  <a:srgbClr val="274C6E"/>
                </a:solidFill>
                <a:latin typeface="Tahoma"/>
                <a:cs typeface="Tahoma"/>
              </a:rPr>
              <a:t>through</a:t>
            </a:r>
            <a:r>
              <a:rPr sz="950" b="1" spc="-15" dirty="0">
                <a:solidFill>
                  <a:srgbClr val="274C6E"/>
                </a:solidFill>
                <a:latin typeface="Tahoma"/>
                <a:cs typeface="Tahoma"/>
              </a:rPr>
              <a:t> </a:t>
            </a:r>
            <a:r>
              <a:rPr sz="950" b="1" spc="-10" dirty="0">
                <a:solidFill>
                  <a:srgbClr val="274C6E"/>
                </a:solidFill>
                <a:latin typeface="Tahoma"/>
                <a:cs typeface="Tahoma"/>
              </a:rPr>
              <a:t>the</a:t>
            </a:r>
            <a:r>
              <a:rPr sz="950" b="1" spc="-20" dirty="0">
                <a:solidFill>
                  <a:srgbClr val="274C6E"/>
                </a:solidFill>
                <a:latin typeface="Tahoma"/>
                <a:cs typeface="Tahoma"/>
              </a:rPr>
              <a:t> </a:t>
            </a:r>
            <a:r>
              <a:rPr sz="950" b="1" spc="-40" dirty="0">
                <a:solidFill>
                  <a:srgbClr val="274C6E"/>
                </a:solidFill>
                <a:latin typeface="Tahoma"/>
                <a:cs typeface="Tahoma"/>
              </a:rPr>
              <a:t>National </a:t>
            </a:r>
            <a:r>
              <a:rPr sz="950" b="1" spc="-50" dirty="0">
                <a:solidFill>
                  <a:srgbClr val="274C6E"/>
                </a:solidFill>
                <a:latin typeface="Tahoma"/>
                <a:cs typeface="Tahoma"/>
              </a:rPr>
              <a:t>Innovation</a:t>
            </a:r>
            <a:r>
              <a:rPr sz="950" b="1" spc="-20" dirty="0">
                <a:solidFill>
                  <a:srgbClr val="274C6E"/>
                </a:solidFill>
                <a:latin typeface="Tahoma"/>
                <a:cs typeface="Tahoma"/>
              </a:rPr>
              <a:t> </a:t>
            </a:r>
            <a:r>
              <a:rPr sz="950" b="1" spc="-10" dirty="0">
                <a:solidFill>
                  <a:srgbClr val="274C6E"/>
                </a:solidFill>
                <a:latin typeface="Tahoma"/>
                <a:cs typeface="Tahoma"/>
              </a:rPr>
              <a:t>Collaborative</a:t>
            </a:r>
            <a:endParaRPr sz="950">
              <a:latin typeface="Tahoma"/>
              <a:cs typeface="Tahoma"/>
            </a:endParaRPr>
          </a:p>
        </p:txBody>
      </p:sp>
      <p:sp>
        <p:nvSpPr>
          <p:cNvPr id="10" name="object 12">
            <a:extLst>
              <a:ext uri="{FF2B5EF4-FFF2-40B4-BE49-F238E27FC236}">
                <a16:creationId xmlns:a16="http://schemas.microsoft.com/office/drawing/2014/main" id="{E920E49D-7FA4-2084-C26D-B13E6A88876C}"/>
              </a:ext>
            </a:extLst>
          </p:cNvPr>
          <p:cNvSpPr txBox="1"/>
          <p:nvPr/>
        </p:nvSpPr>
        <p:spPr>
          <a:xfrm>
            <a:off x="5459038" y="5834007"/>
            <a:ext cx="1291590" cy="69405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£455m</a:t>
            </a:r>
            <a:endParaRPr sz="1400">
              <a:latin typeface="Tahoma"/>
              <a:cs typeface="Tahoma"/>
            </a:endParaRPr>
          </a:p>
          <a:p>
            <a:pPr algn="ctr">
              <a:lnSpc>
                <a:spcPts val="1135"/>
              </a:lnSpc>
            </a:pPr>
            <a:r>
              <a:rPr sz="950" b="1" spc="-30" dirty="0">
                <a:solidFill>
                  <a:srgbClr val="274C6E"/>
                </a:solidFill>
                <a:latin typeface="Tahoma"/>
                <a:cs typeface="Tahoma"/>
              </a:rPr>
              <a:t>investment</a:t>
            </a:r>
            <a:r>
              <a:rPr sz="950" b="1" spc="10" dirty="0">
                <a:solidFill>
                  <a:srgbClr val="274C6E"/>
                </a:solidFill>
                <a:latin typeface="Tahoma"/>
                <a:cs typeface="Tahoma"/>
              </a:rPr>
              <a:t> </a:t>
            </a:r>
            <a:r>
              <a:rPr sz="950" b="1" spc="-10" dirty="0">
                <a:solidFill>
                  <a:srgbClr val="274C6E"/>
                </a:solidFill>
                <a:latin typeface="Tahoma"/>
                <a:cs typeface="Tahoma"/>
              </a:rPr>
              <a:t>leveraged</a:t>
            </a:r>
            <a:endParaRPr sz="950">
              <a:latin typeface="Tahoma"/>
              <a:cs typeface="Tahoma"/>
            </a:endParaRPr>
          </a:p>
          <a:p>
            <a:pPr marL="42545" marR="34925" algn="ctr">
              <a:lnSpc>
                <a:spcPct val="107200"/>
              </a:lnSpc>
            </a:pPr>
            <a:r>
              <a:rPr sz="950" b="1" dirty="0">
                <a:solidFill>
                  <a:srgbClr val="274C6E"/>
                </a:solidFill>
                <a:latin typeface="Tahoma"/>
                <a:cs typeface="Tahoma"/>
              </a:rPr>
              <a:t>by</a:t>
            </a:r>
            <a:r>
              <a:rPr sz="950" b="1" spc="-70" dirty="0">
                <a:solidFill>
                  <a:srgbClr val="274C6E"/>
                </a:solidFill>
                <a:latin typeface="Tahoma"/>
                <a:cs typeface="Tahoma"/>
              </a:rPr>
              <a:t> </a:t>
            </a:r>
            <a:r>
              <a:rPr sz="950" b="1" spc="-10" dirty="0">
                <a:solidFill>
                  <a:srgbClr val="274C6E"/>
                </a:solidFill>
                <a:latin typeface="Tahoma"/>
                <a:cs typeface="Tahoma"/>
              </a:rPr>
              <a:t>companies supported</a:t>
            </a:r>
            <a:r>
              <a:rPr sz="950" b="1" spc="-50" dirty="0">
                <a:solidFill>
                  <a:srgbClr val="274C6E"/>
                </a:solidFill>
                <a:latin typeface="Tahoma"/>
                <a:cs typeface="Tahoma"/>
              </a:rPr>
              <a:t> </a:t>
            </a:r>
            <a:r>
              <a:rPr sz="950" b="1" dirty="0">
                <a:solidFill>
                  <a:srgbClr val="274C6E"/>
                </a:solidFill>
                <a:latin typeface="Tahoma"/>
                <a:cs typeface="Tahoma"/>
              </a:rPr>
              <a:t>by</a:t>
            </a:r>
            <a:r>
              <a:rPr sz="950" b="1" spc="-50" dirty="0">
                <a:solidFill>
                  <a:srgbClr val="274C6E"/>
                </a:solidFill>
                <a:latin typeface="Tahoma"/>
                <a:cs typeface="Tahoma"/>
              </a:rPr>
              <a:t> </a:t>
            </a:r>
            <a:r>
              <a:rPr sz="950" b="1" spc="-30" dirty="0">
                <a:solidFill>
                  <a:srgbClr val="274C6E"/>
                </a:solidFill>
                <a:latin typeface="Tahoma"/>
                <a:cs typeface="Tahoma"/>
              </a:rPr>
              <a:t>AHSNs</a:t>
            </a:r>
            <a:endParaRPr sz="950">
              <a:latin typeface="Tahoma"/>
              <a:cs typeface="Tahoma"/>
            </a:endParaRPr>
          </a:p>
        </p:txBody>
      </p:sp>
      <p:sp>
        <p:nvSpPr>
          <p:cNvPr id="11" name="object 13">
            <a:extLst>
              <a:ext uri="{FF2B5EF4-FFF2-40B4-BE49-F238E27FC236}">
                <a16:creationId xmlns:a16="http://schemas.microsoft.com/office/drawing/2014/main" id="{CF451E3B-D52D-3793-FB99-9E87D1FED3A8}"/>
              </a:ext>
            </a:extLst>
          </p:cNvPr>
          <p:cNvSpPr txBox="1"/>
          <p:nvPr/>
        </p:nvSpPr>
        <p:spPr>
          <a:xfrm>
            <a:off x="7912280" y="5834007"/>
            <a:ext cx="1037590" cy="762000"/>
          </a:xfrm>
          <a:prstGeom prst="rect">
            <a:avLst/>
          </a:prstGeom>
        </p:spPr>
        <p:txBody>
          <a:bodyPr vert="horz" wrap="square" lIns="0" tIns="13970" rIns="0" bIns="0" rtlCol="0">
            <a:spAutoFit/>
          </a:bodyPr>
          <a:lstStyle/>
          <a:p>
            <a:pPr algn="ctr">
              <a:lnSpc>
                <a:spcPts val="1675"/>
              </a:lnSpc>
              <a:spcBef>
                <a:spcPts val="110"/>
              </a:spcBef>
            </a:pPr>
            <a:r>
              <a:rPr sz="1400" b="1" spc="-25" dirty="0">
                <a:solidFill>
                  <a:srgbClr val="E44920"/>
                </a:solidFill>
                <a:latin typeface="Tahoma"/>
                <a:cs typeface="Tahoma"/>
              </a:rPr>
              <a:t>565</a:t>
            </a:r>
            <a:endParaRPr sz="1400">
              <a:latin typeface="Tahoma"/>
              <a:cs typeface="Tahoma"/>
            </a:endParaRPr>
          </a:p>
          <a:p>
            <a:pPr algn="ctr">
              <a:lnSpc>
                <a:spcPts val="1135"/>
              </a:lnSpc>
            </a:pPr>
            <a:r>
              <a:rPr sz="950" b="1" spc="-20" dirty="0">
                <a:solidFill>
                  <a:srgbClr val="274C6E"/>
                </a:solidFill>
                <a:latin typeface="Tahoma"/>
                <a:cs typeface="Tahoma"/>
              </a:rPr>
              <a:t>jobs</a:t>
            </a:r>
            <a:r>
              <a:rPr sz="950" b="1" spc="-45" dirty="0">
                <a:solidFill>
                  <a:srgbClr val="274C6E"/>
                </a:solidFill>
                <a:latin typeface="Tahoma"/>
                <a:cs typeface="Tahoma"/>
              </a:rPr>
              <a:t> </a:t>
            </a:r>
            <a:r>
              <a:rPr sz="950" b="1" spc="-10" dirty="0">
                <a:solidFill>
                  <a:srgbClr val="274C6E"/>
                </a:solidFill>
                <a:latin typeface="Tahoma"/>
                <a:cs typeface="Tahoma"/>
              </a:rPr>
              <a:t>created</a:t>
            </a:r>
            <a:r>
              <a:rPr sz="950" b="1" spc="-45" dirty="0">
                <a:solidFill>
                  <a:srgbClr val="274C6E"/>
                </a:solidFill>
                <a:latin typeface="Tahoma"/>
                <a:cs typeface="Tahoma"/>
              </a:rPr>
              <a:t> </a:t>
            </a:r>
            <a:r>
              <a:rPr sz="950" b="1" spc="-25" dirty="0">
                <a:solidFill>
                  <a:srgbClr val="274C6E"/>
                </a:solidFill>
                <a:latin typeface="Tahoma"/>
                <a:cs typeface="Tahoma"/>
              </a:rPr>
              <a:t>and</a:t>
            </a:r>
            <a:endParaRPr sz="950">
              <a:latin typeface="Tahoma"/>
              <a:cs typeface="Tahoma"/>
            </a:endParaRPr>
          </a:p>
          <a:p>
            <a:pPr algn="ctr">
              <a:lnSpc>
                <a:spcPts val="1675"/>
              </a:lnSpc>
              <a:spcBef>
                <a:spcPts val="165"/>
              </a:spcBef>
            </a:pPr>
            <a:r>
              <a:rPr sz="1400" b="1" spc="-10" dirty="0">
                <a:solidFill>
                  <a:srgbClr val="E44920"/>
                </a:solidFill>
                <a:latin typeface="Tahoma"/>
                <a:cs typeface="Tahoma"/>
              </a:rPr>
              <a:t>1,296</a:t>
            </a:r>
            <a:endParaRPr sz="1400">
              <a:latin typeface="Tahoma"/>
              <a:cs typeface="Tahoma"/>
            </a:endParaRPr>
          </a:p>
          <a:p>
            <a:pPr algn="ctr">
              <a:lnSpc>
                <a:spcPts val="1135"/>
              </a:lnSpc>
            </a:pPr>
            <a:r>
              <a:rPr sz="950" b="1" spc="-20" dirty="0">
                <a:solidFill>
                  <a:srgbClr val="274C6E"/>
                </a:solidFill>
                <a:latin typeface="Tahoma"/>
                <a:cs typeface="Tahoma"/>
              </a:rPr>
              <a:t>jobs</a:t>
            </a:r>
            <a:r>
              <a:rPr sz="950" b="1" spc="-50" dirty="0">
                <a:solidFill>
                  <a:srgbClr val="274C6E"/>
                </a:solidFill>
                <a:latin typeface="Tahoma"/>
                <a:cs typeface="Tahoma"/>
              </a:rPr>
              <a:t> </a:t>
            </a:r>
            <a:r>
              <a:rPr sz="950" b="1" spc="-10" dirty="0">
                <a:solidFill>
                  <a:srgbClr val="274C6E"/>
                </a:solidFill>
                <a:latin typeface="Tahoma"/>
                <a:cs typeface="Tahoma"/>
              </a:rPr>
              <a:t>safeguarded</a:t>
            </a:r>
            <a:endParaRPr sz="950">
              <a:latin typeface="Tahoma"/>
              <a:cs typeface="Tahoma"/>
            </a:endParaRPr>
          </a:p>
        </p:txBody>
      </p:sp>
      <p:sp>
        <p:nvSpPr>
          <p:cNvPr id="12" name="object 14">
            <a:extLst>
              <a:ext uri="{FF2B5EF4-FFF2-40B4-BE49-F238E27FC236}">
                <a16:creationId xmlns:a16="http://schemas.microsoft.com/office/drawing/2014/main" id="{0CCCB42B-37AC-8E28-B44F-C6044A6B9351}"/>
              </a:ext>
            </a:extLst>
          </p:cNvPr>
          <p:cNvSpPr txBox="1"/>
          <p:nvPr/>
        </p:nvSpPr>
        <p:spPr>
          <a:xfrm>
            <a:off x="740216" y="1247979"/>
            <a:ext cx="5614035" cy="584200"/>
          </a:xfrm>
          <a:prstGeom prst="rect">
            <a:avLst/>
          </a:prstGeom>
        </p:spPr>
        <p:txBody>
          <a:bodyPr vert="horz" wrap="square" lIns="0" tIns="14604" rIns="0" bIns="0" rtlCol="0">
            <a:spAutoFit/>
          </a:bodyPr>
          <a:lstStyle/>
          <a:p>
            <a:pPr marL="12700">
              <a:lnSpc>
                <a:spcPct val="100000"/>
              </a:lnSpc>
              <a:spcBef>
                <a:spcPts val="114"/>
              </a:spcBef>
            </a:pPr>
            <a:r>
              <a:rPr sz="3650" b="1" spc="-150" dirty="0">
                <a:solidFill>
                  <a:srgbClr val="274C6E"/>
                </a:solidFill>
                <a:latin typeface="Tahoma"/>
                <a:cs typeface="Tahoma"/>
              </a:rPr>
              <a:t>National</a:t>
            </a:r>
            <a:r>
              <a:rPr sz="3650" b="1" spc="-229" dirty="0">
                <a:solidFill>
                  <a:srgbClr val="274C6E"/>
                </a:solidFill>
                <a:latin typeface="Tahoma"/>
                <a:cs typeface="Tahoma"/>
              </a:rPr>
              <a:t> </a:t>
            </a:r>
            <a:r>
              <a:rPr sz="3650" b="1" spc="-60" dirty="0">
                <a:solidFill>
                  <a:srgbClr val="274C6E"/>
                </a:solidFill>
                <a:latin typeface="Tahoma"/>
                <a:cs typeface="Tahoma"/>
              </a:rPr>
              <a:t>impacts</a:t>
            </a:r>
            <a:r>
              <a:rPr sz="3650" b="1" spc="-229" dirty="0">
                <a:solidFill>
                  <a:srgbClr val="274C6E"/>
                </a:solidFill>
                <a:latin typeface="Tahoma"/>
                <a:cs typeface="Tahoma"/>
              </a:rPr>
              <a:t> </a:t>
            </a:r>
            <a:r>
              <a:rPr sz="3650" b="1" spc="-250" dirty="0">
                <a:solidFill>
                  <a:srgbClr val="274C6E"/>
                </a:solidFill>
                <a:latin typeface="Tahoma"/>
                <a:cs typeface="Tahoma"/>
              </a:rPr>
              <a:t>2021-</a:t>
            </a:r>
            <a:r>
              <a:rPr sz="3650" b="1" spc="-80" dirty="0">
                <a:solidFill>
                  <a:srgbClr val="274C6E"/>
                </a:solidFill>
                <a:latin typeface="Tahoma"/>
                <a:cs typeface="Tahoma"/>
              </a:rPr>
              <a:t>22</a:t>
            </a:r>
            <a:endParaRPr sz="3650" dirty="0">
              <a:latin typeface="Tahoma"/>
              <a:cs typeface="Tahoma"/>
            </a:endParaRPr>
          </a:p>
        </p:txBody>
      </p:sp>
      <p:sp>
        <p:nvSpPr>
          <p:cNvPr id="13" name="object 15">
            <a:extLst>
              <a:ext uri="{FF2B5EF4-FFF2-40B4-BE49-F238E27FC236}">
                <a16:creationId xmlns:a16="http://schemas.microsoft.com/office/drawing/2014/main" id="{3760F9AE-5A0F-340E-F692-0ADB8A9CF057}"/>
              </a:ext>
            </a:extLst>
          </p:cNvPr>
          <p:cNvSpPr/>
          <p:nvPr/>
        </p:nvSpPr>
        <p:spPr>
          <a:xfrm>
            <a:off x="540511" y="1413049"/>
            <a:ext cx="0" cy="309245"/>
          </a:xfrm>
          <a:custGeom>
            <a:avLst/>
            <a:gdLst/>
            <a:ahLst/>
            <a:cxnLst/>
            <a:rect l="l" t="t" r="r" b="b"/>
            <a:pathLst>
              <a:path h="309244">
                <a:moveTo>
                  <a:pt x="0" y="308776"/>
                </a:moveTo>
                <a:lnTo>
                  <a:pt x="0" y="0"/>
                </a:lnTo>
              </a:path>
            </a:pathLst>
          </a:custGeom>
          <a:ln w="65669">
            <a:solidFill>
              <a:srgbClr val="E9B400"/>
            </a:solidFill>
          </a:ln>
        </p:spPr>
        <p:txBody>
          <a:bodyPr wrap="square" lIns="0" tIns="0" rIns="0" bIns="0" rtlCol="0"/>
          <a:lstStyle/>
          <a:p>
            <a:endParaRPr/>
          </a:p>
        </p:txBody>
      </p:sp>
      <p:grpSp>
        <p:nvGrpSpPr>
          <p:cNvPr id="14" name="object 20">
            <a:extLst>
              <a:ext uri="{FF2B5EF4-FFF2-40B4-BE49-F238E27FC236}">
                <a16:creationId xmlns:a16="http://schemas.microsoft.com/office/drawing/2014/main" id="{9F28B69F-1E08-CABF-BCEA-03CD09A0D881}"/>
              </a:ext>
            </a:extLst>
          </p:cNvPr>
          <p:cNvGrpSpPr/>
          <p:nvPr/>
        </p:nvGrpSpPr>
        <p:grpSpPr>
          <a:xfrm>
            <a:off x="768502" y="2025012"/>
            <a:ext cx="1365250" cy="1365250"/>
            <a:chOff x="768502" y="2025012"/>
            <a:chExt cx="1365250" cy="1365250"/>
          </a:xfrm>
        </p:grpSpPr>
        <p:sp>
          <p:nvSpPr>
            <p:cNvPr id="15" name="object 21">
              <a:extLst>
                <a:ext uri="{FF2B5EF4-FFF2-40B4-BE49-F238E27FC236}">
                  <a16:creationId xmlns:a16="http://schemas.microsoft.com/office/drawing/2014/main" id="{7E6DF149-C8AE-70D0-163E-D63C345B5C9B}"/>
                </a:ext>
              </a:extLst>
            </p:cNvPr>
            <p:cNvSpPr/>
            <p:nvPr/>
          </p:nvSpPr>
          <p:spPr>
            <a:xfrm>
              <a:off x="768502" y="2025012"/>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pic>
          <p:nvPicPr>
            <p:cNvPr id="16" name="object 22">
              <a:extLst>
                <a:ext uri="{FF2B5EF4-FFF2-40B4-BE49-F238E27FC236}">
                  <a16:creationId xmlns:a16="http://schemas.microsoft.com/office/drawing/2014/main" id="{7659455A-34C9-276C-DA90-75E76AEC9562}"/>
                </a:ext>
              </a:extLst>
            </p:cNvPr>
            <p:cNvPicPr/>
            <p:nvPr/>
          </p:nvPicPr>
          <p:blipFill>
            <a:blip r:embed="rId2" cstate="print"/>
            <a:stretch>
              <a:fillRect/>
            </a:stretch>
          </p:blipFill>
          <p:spPr>
            <a:xfrm>
              <a:off x="1344295" y="2317031"/>
              <a:ext cx="213413" cy="213448"/>
            </a:xfrm>
            <a:prstGeom prst="rect">
              <a:avLst/>
            </a:prstGeom>
          </p:spPr>
        </p:pic>
        <p:sp>
          <p:nvSpPr>
            <p:cNvPr id="17" name="object 23">
              <a:extLst>
                <a:ext uri="{FF2B5EF4-FFF2-40B4-BE49-F238E27FC236}">
                  <a16:creationId xmlns:a16="http://schemas.microsoft.com/office/drawing/2014/main" id="{BA315A45-AD0E-65EC-3CCC-70E32A5F4740}"/>
                </a:ext>
              </a:extLst>
            </p:cNvPr>
            <p:cNvSpPr/>
            <p:nvPr/>
          </p:nvSpPr>
          <p:spPr>
            <a:xfrm>
              <a:off x="1267853" y="2548542"/>
              <a:ext cx="366395" cy="619125"/>
            </a:xfrm>
            <a:custGeom>
              <a:avLst/>
              <a:gdLst/>
              <a:ahLst/>
              <a:cxnLst/>
              <a:rect l="l" t="t" r="r" b="b"/>
              <a:pathLst>
                <a:path w="366394" h="619125">
                  <a:moveTo>
                    <a:pt x="195630" y="365696"/>
                  </a:moveTo>
                  <a:lnTo>
                    <a:pt x="190042" y="360108"/>
                  </a:lnTo>
                  <a:lnTo>
                    <a:pt x="176237" y="360108"/>
                  </a:lnTo>
                  <a:lnTo>
                    <a:pt x="170649" y="365696"/>
                  </a:lnTo>
                  <a:lnTo>
                    <a:pt x="170649" y="608812"/>
                  </a:lnTo>
                  <a:lnTo>
                    <a:pt x="176237" y="614400"/>
                  </a:lnTo>
                  <a:lnTo>
                    <a:pt x="183146" y="614400"/>
                  </a:lnTo>
                  <a:lnTo>
                    <a:pt x="190042" y="614400"/>
                  </a:lnTo>
                  <a:lnTo>
                    <a:pt x="195630" y="608812"/>
                  </a:lnTo>
                  <a:lnTo>
                    <a:pt x="195630" y="365696"/>
                  </a:lnTo>
                  <a:close/>
                </a:path>
                <a:path w="366394" h="619125">
                  <a:moveTo>
                    <a:pt x="366268" y="98552"/>
                  </a:moveTo>
                  <a:lnTo>
                    <a:pt x="358521" y="60223"/>
                  </a:lnTo>
                  <a:lnTo>
                    <a:pt x="337375" y="28892"/>
                  </a:lnTo>
                  <a:lnTo>
                    <a:pt x="306044" y="7759"/>
                  </a:lnTo>
                  <a:lnTo>
                    <a:pt x="267716" y="0"/>
                  </a:lnTo>
                  <a:lnTo>
                    <a:pt x="98564" y="0"/>
                  </a:lnTo>
                  <a:lnTo>
                    <a:pt x="60236" y="7759"/>
                  </a:lnTo>
                  <a:lnTo>
                    <a:pt x="28905" y="28892"/>
                  </a:lnTo>
                  <a:lnTo>
                    <a:pt x="7759" y="60223"/>
                  </a:lnTo>
                  <a:lnTo>
                    <a:pt x="0" y="98552"/>
                  </a:lnTo>
                  <a:lnTo>
                    <a:pt x="0" y="257251"/>
                  </a:lnTo>
                  <a:lnTo>
                    <a:pt x="12839" y="307416"/>
                  </a:lnTo>
                  <a:lnTo>
                    <a:pt x="48437" y="345033"/>
                  </a:lnTo>
                  <a:lnTo>
                    <a:pt x="80137" y="365010"/>
                  </a:lnTo>
                  <a:lnTo>
                    <a:pt x="80137" y="613257"/>
                  </a:lnTo>
                  <a:lnTo>
                    <a:pt x="85725" y="618845"/>
                  </a:lnTo>
                  <a:lnTo>
                    <a:pt x="92633" y="618845"/>
                  </a:lnTo>
                  <a:lnTo>
                    <a:pt x="99529" y="618845"/>
                  </a:lnTo>
                  <a:lnTo>
                    <a:pt x="105117" y="613257"/>
                  </a:lnTo>
                  <a:lnTo>
                    <a:pt x="105117" y="361721"/>
                  </a:lnTo>
                  <a:lnTo>
                    <a:pt x="106883" y="358914"/>
                  </a:lnTo>
                  <a:lnTo>
                    <a:pt x="105117" y="351205"/>
                  </a:lnTo>
                  <a:lnTo>
                    <a:pt x="105117" y="103797"/>
                  </a:lnTo>
                  <a:lnTo>
                    <a:pt x="99529" y="98209"/>
                  </a:lnTo>
                  <a:lnTo>
                    <a:pt x="85725" y="98209"/>
                  </a:lnTo>
                  <a:lnTo>
                    <a:pt x="80137" y="103797"/>
                  </a:lnTo>
                  <a:lnTo>
                    <a:pt x="80137" y="335483"/>
                  </a:lnTo>
                  <a:lnTo>
                    <a:pt x="61747" y="323900"/>
                  </a:lnTo>
                  <a:lnTo>
                    <a:pt x="46291" y="311188"/>
                  </a:lnTo>
                  <a:lnTo>
                    <a:pt x="34747" y="295338"/>
                  </a:lnTo>
                  <a:lnTo>
                    <a:pt x="27495" y="277101"/>
                  </a:lnTo>
                  <a:lnTo>
                    <a:pt x="24993" y="257251"/>
                  </a:lnTo>
                  <a:lnTo>
                    <a:pt x="24993" y="98552"/>
                  </a:lnTo>
                  <a:lnTo>
                    <a:pt x="30784" y="69938"/>
                  </a:lnTo>
                  <a:lnTo>
                    <a:pt x="46570" y="46545"/>
                  </a:lnTo>
                  <a:lnTo>
                    <a:pt x="69951" y="30759"/>
                  </a:lnTo>
                  <a:lnTo>
                    <a:pt x="98564" y="24980"/>
                  </a:lnTo>
                  <a:lnTo>
                    <a:pt x="267716" y="24980"/>
                  </a:lnTo>
                  <a:lnTo>
                    <a:pt x="296329" y="30759"/>
                  </a:lnTo>
                  <a:lnTo>
                    <a:pt x="319722" y="46545"/>
                  </a:lnTo>
                  <a:lnTo>
                    <a:pt x="335508" y="69938"/>
                  </a:lnTo>
                  <a:lnTo>
                    <a:pt x="341287" y="98552"/>
                  </a:lnTo>
                  <a:lnTo>
                    <a:pt x="341287" y="257251"/>
                  </a:lnTo>
                  <a:lnTo>
                    <a:pt x="331546" y="295325"/>
                  </a:lnTo>
                  <a:lnTo>
                    <a:pt x="304546" y="323888"/>
                  </a:lnTo>
                  <a:lnTo>
                    <a:pt x="286143" y="335483"/>
                  </a:lnTo>
                  <a:lnTo>
                    <a:pt x="286143" y="103797"/>
                  </a:lnTo>
                  <a:lnTo>
                    <a:pt x="280555" y="98209"/>
                  </a:lnTo>
                  <a:lnTo>
                    <a:pt x="266750" y="98209"/>
                  </a:lnTo>
                  <a:lnTo>
                    <a:pt x="261162" y="103797"/>
                  </a:lnTo>
                  <a:lnTo>
                    <a:pt x="261162" y="351205"/>
                  </a:lnTo>
                  <a:lnTo>
                    <a:pt x="259410" y="358914"/>
                  </a:lnTo>
                  <a:lnTo>
                    <a:pt x="261162" y="361708"/>
                  </a:lnTo>
                  <a:lnTo>
                    <a:pt x="261162" y="613257"/>
                  </a:lnTo>
                  <a:lnTo>
                    <a:pt x="266750" y="618845"/>
                  </a:lnTo>
                  <a:lnTo>
                    <a:pt x="273659" y="618845"/>
                  </a:lnTo>
                  <a:lnTo>
                    <a:pt x="280555" y="618845"/>
                  </a:lnTo>
                  <a:lnTo>
                    <a:pt x="286143" y="613257"/>
                  </a:lnTo>
                  <a:lnTo>
                    <a:pt x="286143" y="365010"/>
                  </a:lnTo>
                  <a:lnTo>
                    <a:pt x="317868" y="345020"/>
                  </a:lnTo>
                  <a:lnTo>
                    <a:pt x="338213" y="328282"/>
                  </a:lnTo>
                  <a:lnTo>
                    <a:pt x="353441" y="307403"/>
                  </a:lnTo>
                  <a:lnTo>
                    <a:pt x="362966" y="283387"/>
                  </a:lnTo>
                  <a:lnTo>
                    <a:pt x="366268" y="257251"/>
                  </a:lnTo>
                  <a:lnTo>
                    <a:pt x="366268" y="98552"/>
                  </a:lnTo>
                  <a:close/>
                </a:path>
              </a:pathLst>
            </a:custGeom>
            <a:solidFill>
              <a:srgbClr val="FFFFFF"/>
            </a:solidFill>
          </p:spPr>
          <p:txBody>
            <a:bodyPr wrap="square" lIns="0" tIns="0" rIns="0" bIns="0" rtlCol="0"/>
            <a:lstStyle/>
            <a:p>
              <a:endParaRPr/>
            </a:p>
          </p:txBody>
        </p:sp>
        <p:pic>
          <p:nvPicPr>
            <p:cNvPr id="18" name="object 24">
              <a:extLst>
                <a:ext uri="{FF2B5EF4-FFF2-40B4-BE49-F238E27FC236}">
                  <a16:creationId xmlns:a16="http://schemas.microsoft.com/office/drawing/2014/main" id="{0D5EB515-6D03-7BFD-85F6-4F34C6B6F236}"/>
                </a:ext>
              </a:extLst>
            </p:cNvPr>
            <p:cNvPicPr/>
            <p:nvPr/>
          </p:nvPicPr>
          <p:blipFill>
            <a:blip r:embed="rId3" cstate="print"/>
            <a:stretch>
              <a:fillRect/>
            </a:stretch>
          </p:blipFill>
          <p:spPr>
            <a:xfrm>
              <a:off x="1605452" y="2247868"/>
              <a:ext cx="213448" cy="213413"/>
            </a:xfrm>
            <a:prstGeom prst="rect">
              <a:avLst/>
            </a:prstGeom>
          </p:spPr>
        </p:pic>
        <p:sp>
          <p:nvSpPr>
            <p:cNvPr id="19" name="object 25">
              <a:extLst>
                <a:ext uri="{FF2B5EF4-FFF2-40B4-BE49-F238E27FC236}">
                  <a16:creationId xmlns:a16="http://schemas.microsoft.com/office/drawing/2014/main" id="{B4E0A6B4-0571-A620-E8B9-A39C9B1CC088}"/>
                </a:ext>
              </a:extLst>
            </p:cNvPr>
            <p:cNvSpPr/>
            <p:nvPr/>
          </p:nvSpPr>
          <p:spPr>
            <a:xfrm>
              <a:off x="1529524" y="2479378"/>
              <a:ext cx="366395" cy="619125"/>
            </a:xfrm>
            <a:custGeom>
              <a:avLst/>
              <a:gdLst/>
              <a:ahLst/>
              <a:cxnLst/>
              <a:rect l="l" t="t" r="r" b="b"/>
              <a:pathLst>
                <a:path w="366394" h="619125">
                  <a:moveTo>
                    <a:pt x="104597" y="319519"/>
                  </a:moveTo>
                  <a:lnTo>
                    <a:pt x="99009" y="313931"/>
                  </a:lnTo>
                  <a:lnTo>
                    <a:pt x="85217" y="313931"/>
                  </a:lnTo>
                  <a:lnTo>
                    <a:pt x="79629" y="319519"/>
                  </a:lnTo>
                  <a:lnTo>
                    <a:pt x="79629" y="613232"/>
                  </a:lnTo>
                  <a:lnTo>
                    <a:pt x="85217" y="618820"/>
                  </a:lnTo>
                  <a:lnTo>
                    <a:pt x="92113" y="618820"/>
                  </a:lnTo>
                  <a:lnTo>
                    <a:pt x="99009" y="618820"/>
                  </a:lnTo>
                  <a:lnTo>
                    <a:pt x="104597" y="613232"/>
                  </a:lnTo>
                  <a:lnTo>
                    <a:pt x="104597" y="319519"/>
                  </a:lnTo>
                  <a:close/>
                </a:path>
                <a:path w="366394" h="619125">
                  <a:moveTo>
                    <a:pt x="195148" y="365658"/>
                  </a:moveTo>
                  <a:lnTo>
                    <a:pt x="189560" y="360070"/>
                  </a:lnTo>
                  <a:lnTo>
                    <a:pt x="175768" y="360070"/>
                  </a:lnTo>
                  <a:lnTo>
                    <a:pt x="170180" y="365658"/>
                  </a:lnTo>
                  <a:lnTo>
                    <a:pt x="170180" y="608787"/>
                  </a:lnTo>
                  <a:lnTo>
                    <a:pt x="175768" y="614375"/>
                  </a:lnTo>
                  <a:lnTo>
                    <a:pt x="182664" y="614375"/>
                  </a:lnTo>
                  <a:lnTo>
                    <a:pt x="189560" y="614375"/>
                  </a:lnTo>
                  <a:lnTo>
                    <a:pt x="195148" y="608787"/>
                  </a:lnTo>
                  <a:lnTo>
                    <a:pt x="195148" y="365658"/>
                  </a:lnTo>
                  <a:close/>
                </a:path>
                <a:path w="366394" h="619125">
                  <a:moveTo>
                    <a:pt x="365785" y="98552"/>
                  </a:moveTo>
                  <a:lnTo>
                    <a:pt x="358038" y="60223"/>
                  </a:lnTo>
                  <a:lnTo>
                    <a:pt x="336892" y="28892"/>
                  </a:lnTo>
                  <a:lnTo>
                    <a:pt x="305562" y="7759"/>
                  </a:lnTo>
                  <a:lnTo>
                    <a:pt x="267233" y="0"/>
                  </a:lnTo>
                  <a:lnTo>
                    <a:pt x="98082" y="0"/>
                  </a:lnTo>
                  <a:lnTo>
                    <a:pt x="35407" y="22517"/>
                  </a:lnTo>
                  <a:lnTo>
                    <a:pt x="1308" y="79641"/>
                  </a:lnTo>
                  <a:lnTo>
                    <a:pt x="0" y="86410"/>
                  </a:lnTo>
                  <a:lnTo>
                    <a:pt x="4419" y="92964"/>
                  </a:lnTo>
                  <a:lnTo>
                    <a:pt x="17970" y="95605"/>
                  </a:lnTo>
                  <a:lnTo>
                    <a:pt x="24523" y="91173"/>
                  </a:lnTo>
                  <a:lnTo>
                    <a:pt x="25831" y="84404"/>
                  </a:lnTo>
                  <a:lnTo>
                    <a:pt x="35013" y="60591"/>
                  </a:lnTo>
                  <a:lnTo>
                    <a:pt x="51282" y="41770"/>
                  </a:lnTo>
                  <a:lnTo>
                    <a:pt x="72910" y="29413"/>
                  </a:lnTo>
                  <a:lnTo>
                    <a:pt x="98082" y="24980"/>
                  </a:lnTo>
                  <a:lnTo>
                    <a:pt x="267233" y="24980"/>
                  </a:lnTo>
                  <a:lnTo>
                    <a:pt x="295846" y="30772"/>
                  </a:lnTo>
                  <a:lnTo>
                    <a:pt x="319239" y="46545"/>
                  </a:lnTo>
                  <a:lnTo>
                    <a:pt x="335026" y="69938"/>
                  </a:lnTo>
                  <a:lnTo>
                    <a:pt x="340817" y="98552"/>
                  </a:lnTo>
                  <a:lnTo>
                    <a:pt x="340817" y="257213"/>
                  </a:lnTo>
                  <a:lnTo>
                    <a:pt x="331050" y="295300"/>
                  </a:lnTo>
                  <a:lnTo>
                    <a:pt x="304025" y="323850"/>
                  </a:lnTo>
                  <a:lnTo>
                    <a:pt x="285661" y="335432"/>
                  </a:lnTo>
                  <a:lnTo>
                    <a:pt x="285661" y="103771"/>
                  </a:lnTo>
                  <a:lnTo>
                    <a:pt x="280073" y="98183"/>
                  </a:lnTo>
                  <a:lnTo>
                    <a:pt x="266268" y="98183"/>
                  </a:lnTo>
                  <a:lnTo>
                    <a:pt x="260680" y="103771"/>
                  </a:lnTo>
                  <a:lnTo>
                    <a:pt x="260680" y="351180"/>
                  </a:lnTo>
                  <a:lnTo>
                    <a:pt x="258927" y="358902"/>
                  </a:lnTo>
                  <a:lnTo>
                    <a:pt x="260680" y="361683"/>
                  </a:lnTo>
                  <a:lnTo>
                    <a:pt x="260680" y="613232"/>
                  </a:lnTo>
                  <a:lnTo>
                    <a:pt x="266268" y="618820"/>
                  </a:lnTo>
                  <a:lnTo>
                    <a:pt x="273177" y="618820"/>
                  </a:lnTo>
                  <a:lnTo>
                    <a:pt x="280073" y="618820"/>
                  </a:lnTo>
                  <a:lnTo>
                    <a:pt x="285661" y="613232"/>
                  </a:lnTo>
                  <a:lnTo>
                    <a:pt x="285661" y="364972"/>
                  </a:lnTo>
                  <a:lnTo>
                    <a:pt x="317334" y="344982"/>
                  </a:lnTo>
                  <a:lnTo>
                    <a:pt x="337705" y="328256"/>
                  </a:lnTo>
                  <a:lnTo>
                    <a:pt x="352945" y="307390"/>
                  </a:lnTo>
                  <a:lnTo>
                    <a:pt x="362483" y="283375"/>
                  </a:lnTo>
                  <a:lnTo>
                    <a:pt x="365785" y="257213"/>
                  </a:lnTo>
                  <a:lnTo>
                    <a:pt x="365785" y="98552"/>
                  </a:lnTo>
                  <a:close/>
                </a:path>
              </a:pathLst>
            </a:custGeom>
            <a:solidFill>
              <a:srgbClr val="FFFFFF"/>
            </a:solidFill>
          </p:spPr>
          <p:txBody>
            <a:bodyPr wrap="square" lIns="0" tIns="0" rIns="0" bIns="0" rtlCol="0"/>
            <a:lstStyle/>
            <a:p>
              <a:endParaRPr/>
            </a:p>
          </p:txBody>
        </p:sp>
        <p:pic>
          <p:nvPicPr>
            <p:cNvPr id="20" name="object 26">
              <a:extLst>
                <a:ext uri="{FF2B5EF4-FFF2-40B4-BE49-F238E27FC236}">
                  <a16:creationId xmlns:a16="http://schemas.microsoft.com/office/drawing/2014/main" id="{0744286D-EE87-9BC2-A5DB-07125826E9AE}"/>
                </a:ext>
              </a:extLst>
            </p:cNvPr>
            <p:cNvPicPr/>
            <p:nvPr/>
          </p:nvPicPr>
          <p:blipFill>
            <a:blip r:embed="rId4" cstate="print"/>
            <a:stretch>
              <a:fillRect/>
            </a:stretch>
          </p:blipFill>
          <p:spPr>
            <a:xfrm>
              <a:off x="1083103" y="2247868"/>
              <a:ext cx="213448" cy="213413"/>
            </a:xfrm>
            <a:prstGeom prst="rect">
              <a:avLst/>
            </a:prstGeom>
          </p:spPr>
        </p:pic>
        <p:sp>
          <p:nvSpPr>
            <p:cNvPr id="21" name="object 27">
              <a:extLst>
                <a:ext uri="{FF2B5EF4-FFF2-40B4-BE49-F238E27FC236}">
                  <a16:creationId xmlns:a16="http://schemas.microsoft.com/office/drawing/2014/main" id="{9AB40817-61B2-1FA5-29D0-296BFB8DA5D3}"/>
                </a:ext>
              </a:extLst>
            </p:cNvPr>
            <p:cNvSpPr/>
            <p:nvPr/>
          </p:nvSpPr>
          <p:spPr>
            <a:xfrm>
              <a:off x="1006678" y="2479378"/>
              <a:ext cx="366395" cy="619125"/>
            </a:xfrm>
            <a:custGeom>
              <a:avLst/>
              <a:gdLst/>
              <a:ahLst/>
              <a:cxnLst/>
              <a:rect l="l" t="t" r="r" b="b"/>
              <a:pathLst>
                <a:path w="366394" h="619125">
                  <a:moveTo>
                    <a:pt x="195618" y="365658"/>
                  </a:moveTo>
                  <a:lnTo>
                    <a:pt x="190030" y="360070"/>
                  </a:lnTo>
                  <a:lnTo>
                    <a:pt x="176225" y="360070"/>
                  </a:lnTo>
                  <a:lnTo>
                    <a:pt x="170637" y="365658"/>
                  </a:lnTo>
                  <a:lnTo>
                    <a:pt x="170637" y="608787"/>
                  </a:lnTo>
                  <a:lnTo>
                    <a:pt x="176225" y="614375"/>
                  </a:lnTo>
                  <a:lnTo>
                    <a:pt x="183121" y="614375"/>
                  </a:lnTo>
                  <a:lnTo>
                    <a:pt x="190030" y="614375"/>
                  </a:lnTo>
                  <a:lnTo>
                    <a:pt x="195618" y="608787"/>
                  </a:lnTo>
                  <a:lnTo>
                    <a:pt x="195618" y="365658"/>
                  </a:lnTo>
                  <a:close/>
                </a:path>
                <a:path w="366394" h="619125">
                  <a:moveTo>
                    <a:pt x="286169" y="319519"/>
                  </a:moveTo>
                  <a:lnTo>
                    <a:pt x="280581" y="313931"/>
                  </a:lnTo>
                  <a:lnTo>
                    <a:pt x="266776" y="313931"/>
                  </a:lnTo>
                  <a:lnTo>
                    <a:pt x="261188" y="319519"/>
                  </a:lnTo>
                  <a:lnTo>
                    <a:pt x="261188" y="613232"/>
                  </a:lnTo>
                  <a:lnTo>
                    <a:pt x="266776" y="618820"/>
                  </a:lnTo>
                  <a:lnTo>
                    <a:pt x="273672" y="618820"/>
                  </a:lnTo>
                  <a:lnTo>
                    <a:pt x="280581" y="618820"/>
                  </a:lnTo>
                  <a:lnTo>
                    <a:pt x="286169" y="613232"/>
                  </a:lnTo>
                  <a:lnTo>
                    <a:pt x="286169" y="319519"/>
                  </a:lnTo>
                  <a:close/>
                </a:path>
                <a:path w="366394" h="619125">
                  <a:moveTo>
                    <a:pt x="365785" y="86410"/>
                  </a:moveTo>
                  <a:lnTo>
                    <a:pt x="352183" y="47726"/>
                  </a:lnTo>
                  <a:lnTo>
                    <a:pt x="301421" y="5956"/>
                  </a:lnTo>
                  <a:lnTo>
                    <a:pt x="267703" y="0"/>
                  </a:lnTo>
                  <a:lnTo>
                    <a:pt x="98552" y="0"/>
                  </a:lnTo>
                  <a:lnTo>
                    <a:pt x="60223" y="7759"/>
                  </a:lnTo>
                  <a:lnTo>
                    <a:pt x="28892" y="28892"/>
                  </a:lnTo>
                  <a:lnTo>
                    <a:pt x="7759" y="60223"/>
                  </a:lnTo>
                  <a:lnTo>
                    <a:pt x="0" y="98552"/>
                  </a:lnTo>
                  <a:lnTo>
                    <a:pt x="0" y="257213"/>
                  </a:lnTo>
                  <a:lnTo>
                    <a:pt x="12852" y="307390"/>
                  </a:lnTo>
                  <a:lnTo>
                    <a:pt x="48450" y="344982"/>
                  </a:lnTo>
                  <a:lnTo>
                    <a:pt x="80124" y="364959"/>
                  </a:lnTo>
                  <a:lnTo>
                    <a:pt x="80124" y="613232"/>
                  </a:lnTo>
                  <a:lnTo>
                    <a:pt x="85712" y="618820"/>
                  </a:lnTo>
                  <a:lnTo>
                    <a:pt x="92621" y="618820"/>
                  </a:lnTo>
                  <a:lnTo>
                    <a:pt x="99517" y="618820"/>
                  </a:lnTo>
                  <a:lnTo>
                    <a:pt x="105105" y="613232"/>
                  </a:lnTo>
                  <a:lnTo>
                    <a:pt x="105105" y="361696"/>
                  </a:lnTo>
                  <a:lnTo>
                    <a:pt x="106857" y="358902"/>
                  </a:lnTo>
                  <a:lnTo>
                    <a:pt x="105117" y="351180"/>
                  </a:lnTo>
                  <a:lnTo>
                    <a:pt x="105105" y="103771"/>
                  </a:lnTo>
                  <a:lnTo>
                    <a:pt x="99517" y="98183"/>
                  </a:lnTo>
                  <a:lnTo>
                    <a:pt x="85712" y="98183"/>
                  </a:lnTo>
                  <a:lnTo>
                    <a:pt x="80124" y="103771"/>
                  </a:lnTo>
                  <a:lnTo>
                    <a:pt x="80124" y="335432"/>
                  </a:lnTo>
                  <a:lnTo>
                    <a:pt x="61760" y="323850"/>
                  </a:lnTo>
                  <a:lnTo>
                    <a:pt x="46304" y="311150"/>
                  </a:lnTo>
                  <a:lnTo>
                    <a:pt x="34734" y="295300"/>
                  </a:lnTo>
                  <a:lnTo>
                    <a:pt x="27482" y="277075"/>
                  </a:lnTo>
                  <a:lnTo>
                    <a:pt x="24980" y="257213"/>
                  </a:lnTo>
                  <a:lnTo>
                    <a:pt x="24980" y="98552"/>
                  </a:lnTo>
                  <a:lnTo>
                    <a:pt x="30772" y="69938"/>
                  </a:lnTo>
                  <a:lnTo>
                    <a:pt x="46545" y="46545"/>
                  </a:lnTo>
                  <a:lnTo>
                    <a:pt x="69938" y="30772"/>
                  </a:lnTo>
                  <a:lnTo>
                    <a:pt x="98552" y="24980"/>
                  </a:lnTo>
                  <a:lnTo>
                    <a:pt x="267703" y="24980"/>
                  </a:lnTo>
                  <a:lnTo>
                    <a:pt x="314502" y="41770"/>
                  </a:lnTo>
                  <a:lnTo>
                    <a:pt x="339953" y="84404"/>
                  </a:lnTo>
                  <a:lnTo>
                    <a:pt x="341274" y="91173"/>
                  </a:lnTo>
                  <a:lnTo>
                    <a:pt x="347827" y="95605"/>
                  </a:lnTo>
                  <a:lnTo>
                    <a:pt x="361365" y="92964"/>
                  </a:lnTo>
                  <a:lnTo>
                    <a:pt x="365785" y="86410"/>
                  </a:lnTo>
                  <a:close/>
                </a:path>
              </a:pathLst>
            </a:custGeom>
            <a:solidFill>
              <a:srgbClr val="FFFFFF"/>
            </a:solidFill>
          </p:spPr>
          <p:txBody>
            <a:bodyPr wrap="square" lIns="0" tIns="0" rIns="0" bIns="0" rtlCol="0"/>
            <a:lstStyle/>
            <a:p>
              <a:endParaRPr/>
            </a:p>
          </p:txBody>
        </p:sp>
      </p:grpSp>
      <p:grpSp>
        <p:nvGrpSpPr>
          <p:cNvPr id="22" name="object 28">
            <a:extLst>
              <a:ext uri="{FF2B5EF4-FFF2-40B4-BE49-F238E27FC236}">
                <a16:creationId xmlns:a16="http://schemas.microsoft.com/office/drawing/2014/main" id="{4E21D8B7-6666-7AF2-D513-F66132B575B3}"/>
              </a:ext>
            </a:extLst>
          </p:cNvPr>
          <p:cNvGrpSpPr/>
          <p:nvPr/>
        </p:nvGrpSpPr>
        <p:grpSpPr>
          <a:xfrm>
            <a:off x="3095023" y="2025012"/>
            <a:ext cx="1365250" cy="1365250"/>
            <a:chOff x="3095023" y="2025012"/>
            <a:chExt cx="1365250" cy="1365250"/>
          </a:xfrm>
        </p:grpSpPr>
        <p:sp>
          <p:nvSpPr>
            <p:cNvPr id="23" name="object 29">
              <a:extLst>
                <a:ext uri="{FF2B5EF4-FFF2-40B4-BE49-F238E27FC236}">
                  <a16:creationId xmlns:a16="http://schemas.microsoft.com/office/drawing/2014/main" id="{2F3E2B6F-A946-02D5-6900-43C0A12572D5}"/>
                </a:ext>
              </a:extLst>
            </p:cNvPr>
            <p:cNvSpPr/>
            <p:nvPr/>
          </p:nvSpPr>
          <p:spPr>
            <a:xfrm>
              <a:off x="3095023" y="2025012"/>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24" name="object 30">
              <a:extLst>
                <a:ext uri="{FF2B5EF4-FFF2-40B4-BE49-F238E27FC236}">
                  <a16:creationId xmlns:a16="http://schemas.microsoft.com/office/drawing/2014/main" id="{B3300140-E0CA-1D5C-FC78-E5C3CD40375F}"/>
                </a:ext>
              </a:extLst>
            </p:cNvPr>
            <p:cNvSpPr/>
            <p:nvPr/>
          </p:nvSpPr>
          <p:spPr>
            <a:xfrm>
              <a:off x="3262693" y="2192295"/>
              <a:ext cx="1031240" cy="1031240"/>
            </a:xfrm>
            <a:custGeom>
              <a:avLst/>
              <a:gdLst/>
              <a:ahLst/>
              <a:cxnLst/>
              <a:rect l="l" t="t" r="r" b="b"/>
              <a:pathLst>
                <a:path w="1031239" h="1031239">
                  <a:moveTo>
                    <a:pt x="972807" y="753008"/>
                  </a:moveTo>
                  <a:lnTo>
                    <a:pt x="970254" y="744499"/>
                  </a:lnTo>
                  <a:lnTo>
                    <a:pt x="956640" y="737133"/>
                  </a:lnTo>
                  <a:lnTo>
                    <a:pt x="948118" y="739673"/>
                  </a:lnTo>
                  <a:lnTo>
                    <a:pt x="944448" y="746493"/>
                  </a:lnTo>
                  <a:lnTo>
                    <a:pt x="919264" y="788073"/>
                  </a:lnTo>
                  <a:lnTo>
                    <a:pt x="890447" y="826503"/>
                  </a:lnTo>
                  <a:lnTo>
                    <a:pt x="858278" y="861631"/>
                  </a:lnTo>
                  <a:lnTo>
                    <a:pt x="823061" y="893267"/>
                  </a:lnTo>
                  <a:lnTo>
                    <a:pt x="785088" y="921232"/>
                  </a:lnTo>
                  <a:lnTo>
                    <a:pt x="744626" y="945388"/>
                  </a:lnTo>
                  <a:lnTo>
                    <a:pt x="701979" y="965530"/>
                  </a:lnTo>
                  <a:lnTo>
                    <a:pt x="657428" y="981494"/>
                  </a:lnTo>
                  <a:lnTo>
                    <a:pt x="611276" y="993114"/>
                  </a:lnTo>
                  <a:lnTo>
                    <a:pt x="563803" y="1000213"/>
                  </a:lnTo>
                  <a:lnTo>
                    <a:pt x="515302" y="1002614"/>
                  </a:lnTo>
                  <a:lnTo>
                    <a:pt x="469595" y="1000531"/>
                  </a:lnTo>
                  <a:lnTo>
                    <a:pt x="424789" y="994308"/>
                  </a:lnTo>
                  <a:lnTo>
                    <a:pt x="380974" y="983957"/>
                  </a:lnTo>
                  <a:lnTo>
                    <a:pt x="338251" y="969505"/>
                  </a:lnTo>
                  <a:lnTo>
                    <a:pt x="296722" y="950976"/>
                  </a:lnTo>
                  <a:lnTo>
                    <a:pt x="249377" y="923696"/>
                  </a:lnTo>
                  <a:lnTo>
                    <a:pt x="205282" y="891235"/>
                  </a:lnTo>
                  <a:lnTo>
                    <a:pt x="165023" y="854049"/>
                  </a:lnTo>
                  <a:lnTo>
                    <a:pt x="129197" y="812647"/>
                  </a:lnTo>
                  <a:lnTo>
                    <a:pt x="98348" y="767562"/>
                  </a:lnTo>
                  <a:lnTo>
                    <a:pt x="72720" y="719302"/>
                  </a:lnTo>
                  <a:lnTo>
                    <a:pt x="52641" y="668540"/>
                  </a:lnTo>
                  <a:lnTo>
                    <a:pt x="38430" y="615975"/>
                  </a:lnTo>
                  <a:lnTo>
                    <a:pt x="31038" y="570064"/>
                  </a:lnTo>
                  <a:lnTo>
                    <a:pt x="28054" y="523697"/>
                  </a:lnTo>
                  <a:lnTo>
                    <a:pt x="29451" y="477012"/>
                  </a:lnTo>
                  <a:lnTo>
                    <a:pt x="35242" y="430098"/>
                  </a:lnTo>
                  <a:lnTo>
                    <a:pt x="45427" y="383070"/>
                  </a:lnTo>
                  <a:lnTo>
                    <a:pt x="47383" y="375577"/>
                  </a:lnTo>
                  <a:lnTo>
                    <a:pt x="42900" y="367906"/>
                  </a:lnTo>
                  <a:lnTo>
                    <a:pt x="7556" y="425526"/>
                  </a:lnTo>
                  <a:lnTo>
                    <a:pt x="1460" y="475018"/>
                  </a:lnTo>
                  <a:lnTo>
                    <a:pt x="0" y="524294"/>
                  </a:lnTo>
                  <a:lnTo>
                    <a:pt x="3162" y="573239"/>
                  </a:lnTo>
                  <a:lnTo>
                    <a:pt x="10972" y="621753"/>
                  </a:lnTo>
                  <a:lnTo>
                    <a:pt x="22491" y="666356"/>
                  </a:lnTo>
                  <a:lnTo>
                    <a:pt x="38023" y="709841"/>
                  </a:lnTo>
                  <a:lnTo>
                    <a:pt x="57404" y="751827"/>
                  </a:lnTo>
                  <a:lnTo>
                    <a:pt x="80441" y="791921"/>
                  </a:lnTo>
                  <a:lnTo>
                    <a:pt x="106972" y="829779"/>
                  </a:lnTo>
                  <a:lnTo>
                    <a:pt x="136893" y="865136"/>
                  </a:lnTo>
                  <a:lnTo>
                    <a:pt x="169887" y="897712"/>
                  </a:lnTo>
                  <a:lnTo>
                    <a:pt x="205638" y="927227"/>
                  </a:lnTo>
                  <a:lnTo>
                    <a:pt x="243827" y="953427"/>
                  </a:lnTo>
                  <a:lnTo>
                    <a:pt x="284124" y="976033"/>
                  </a:lnTo>
                  <a:lnTo>
                    <a:pt x="328053" y="995641"/>
                  </a:lnTo>
                  <a:lnTo>
                    <a:pt x="373240" y="1010932"/>
                  </a:lnTo>
                  <a:lnTo>
                    <a:pt x="419582" y="1021880"/>
                  </a:lnTo>
                  <a:lnTo>
                    <a:pt x="466966" y="1028471"/>
                  </a:lnTo>
                  <a:lnTo>
                    <a:pt x="515302" y="1030681"/>
                  </a:lnTo>
                  <a:lnTo>
                    <a:pt x="566597" y="1028128"/>
                  </a:lnTo>
                  <a:lnTo>
                    <a:pt x="616800" y="1020622"/>
                  </a:lnTo>
                  <a:lnTo>
                    <a:pt x="665607" y="1008341"/>
                  </a:lnTo>
                  <a:lnTo>
                    <a:pt x="712711" y="991450"/>
                  </a:lnTo>
                  <a:lnTo>
                    <a:pt x="757809" y="970153"/>
                  </a:lnTo>
                  <a:lnTo>
                    <a:pt x="800595" y="944613"/>
                  </a:lnTo>
                  <a:lnTo>
                    <a:pt x="840765" y="915035"/>
                  </a:lnTo>
                  <a:lnTo>
                    <a:pt x="878014" y="881583"/>
                  </a:lnTo>
                  <a:lnTo>
                    <a:pt x="912025" y="844435"/>
                  </a:lnTo>
                  <a:lnTo>
                    <a:pt x="942492" y="803795"/>
                  </a:lnTo>
                  <a:lnTo>
                    <a:pt x="969124" y="759828"/>
                  </a:lnTo>
                  <a:lnTo>
                    <a:pt x="972807" y="753008"/>
                  </a:lnTo>
                  <a:close/>
                </a:path>
                <a:path w="1031239" h="1031239">
                  <a:moveTo>
                    <a:pt x="1030643" y="515340"/>
                  </a:moveTo>
                  <a:lnTo>
                    <a:pt x="1028090" y="463588"/>
                  </a:lnTo>
                  <a:lnTo>
                    <a:pt x="1020470" y="412775"/>
                  </a:lnTo>
                  <a:lnTo>
                    <a:pt x="1007808" y="363105"/>
                  </a:lnTo>
                  <a:lnTo>
                    <a:pt x="990142" y="314731"/>
                  </a:lnTo>
                  <a:lnTo>
                    <a:pt x="968590" y="269900"/>
                  </a:lnTo>
                  <a:lnTo>
                    <a:pt x="942936" y="227558"/>
                  </a:lnTo>
                  <a:lnTo>
                    <a:pt x="913282" y="187858"/>
                  </a:lnTo>
                  <a:lnTo>
                    <a:pt x="879716" y="150926"/>
                  </a:lnTo>
                  <a:lnTo>
                    <a:pt x="842784" y="117360"/>
                  </a:lnTo>
                  <a:lnTo>
                    <a:pt x="803084" y="87706"/>
                  </a:lnTo>
                  <a:lnTo>
                    <a:pt x="760742" y="62052"/>
                  </a:lnTo>
                  <a:lnTo>
                    <a:pt x="715911" y="40500"/>
                  </a:lnTo>
                  <a:lnTo>
                    <a:pt x="667537" y="22834"/>
                  </a:lnTo>
                  <a:lnTo>
                    <a:pt x="617867" y="10172"/>
                  </a:lnTo>
                  <a:lnTo>
                    <a:pt x="567067" y="2552"/>
                  </a:lnTo>
                  <a:lnTo>
                    <a:pt x="515302" y="0"/>
                  </a:lnTo>
                  <a:lnTo>
                    <a:pt x="463842" y="2552"/>
                  </a:lnTo>
                  <a:lnTo>
                    <a:pt x="413486" y="10096"/>
                  </a:lnTo>
                  <a:lnTo>
                    <a:pt x="364553" y="22453"/>
                  </a:lnTo>
                  <a:lnTo>
                    <a:pt x="317347" y="39420"/>
                  </a:lnTo>
                  <a:lnTo>
                    <a:pt x="272161" y="60833"/>
                  </a:lnTo>
                  <a:lnTo>
                    <a:pt x="229311" y="86499"/>
                  </a:lnTo>
                  <a:lnTo>
                    <a:pt x="189115" y="116230"/>
                  </a:lnTo>
                  <a:lnTo>
                    <a:pt x="151853" y="149860"/>
                  </a:lnTo>
                  <a:lnTo>
                    <a:pt x="117856" y="187185"/>
                  </a:lnTo>
                  <a:lnTo>
                    <a:pt x="87414" y="228041"/>
                  </a:lnTo>
                  <a:lnTo>
                    <a:pt x="60845" y="272224"/>
                  </a:lnTo>
                  <a:lnTo>
                    <a:pt x="57175" y="279057"/>
                  </a:lnTo>
                  <a:lnTo>
                    <a:pt x="59753" y="287553"/>
                  </a:lnTo>
                  <a:lnTo>
                    <a:pt x="73418" y="294868"/>
                  </a:lnTo>
                  <a:lnTo>
                    <a:pt x="81915" y="292303"/>
                  </a:lnTo>
                  <a:lnTo>
                    <a:pt x="85572" y="285483"/>
                  </a:lnTo>
                  <a:lnTo>
                    <a:pt x="110693" y="243687"/>
                  </a:lnTo>
                  <a:lnTo>
                    <a:pt x="139484" y="205066"/>
                  </a:lnTo>
                  <a:lnTo>
                    <a:pt x="171640" y="169760"/>
                  </a:lnTo>
                  <a:lnTo>
                    <a:pt x="206870" y="137972"/>
                  </a:lnTo>
                  <a:lnTo>
                    <a:pt x="244881" y="109842"/>
                  </a:lnTo>
                  <a:lnTo>
                    <a:pt x="285394" y="85572"/>
                  </a:lnTo>
                  <a:lnTo>
                    <a:pt x="328117" y="65328"/>
                  </a:lnTo>
                  <a:lnTo>
                    <a:pt x="372770" y="49288"/>
                  </a:lnTo>
                  <a:lnTo>
                    <a:pt x="419036" y="37604"/>
                  </a:lnTo>
                  <a:lnTo>
                    <a:pt x="466648" y="30467"/>
                  </a:lnTo>
                  <a:lnTo>
                    <a:pt x="515302" y="28054"/>
                  </a:lnTo>
                  <a:lnTo>
                    <a:pt x="563714" y="30416"/>
                  </a:lnTo>
                  <a:lnTo>
                    <a:pt x="611124" y="37414"/>
                  </a:lnTo>
                  <a:lnTo>
                    <a:pt x="657263" y="48945"/>
                  </a:lnTo>
                  <a:lnTo>
                    <a:pt x="701890" y="64897"/>
                  </a:lnTo>
                  <a:lnTo>
                    <a:pt x="744728" y="85166"/>
                  </a:lnTo>
                  <a:lnTo>
                    <a:pt x="785520" y="109651"/>
                  </a:lnTo>
                  <a:lnTo>
                    <a:pt x="823976" y="138214"/>
                  </a:lnTo>
                  <a:lnTo>
                    <a:pt x="859866" y="170776"/>
                  </a:lnTo>
                  <a:lnTo>
                    <a:pt x="892429" y="206667"/>
                  </a:lnTo>
                  <a:lnTo>
                    <a:pt x="920991" y="245135"/>
                  </a:lnTo>
                  <a:lnTo>
                    <a:pt x="945464" y="285915"/>
                  </a:lnTo>
                  <a:lnTo>
                    <a:pt x="965733" y="328752"/>
                  </a:lnTo>
                  <a:lnTo>
                    <a:pt x="981697" y="373380"/>
                  </a:lnTo>
                  <a:lnTo>
                    <a:pt x="993228" y="419531"/>
                  </a:lnTo>
                  <a:lnTo>
                    <a:pt x="1000226" y="466940"/>
                  </a:lnTo>
                  <a:lnTo>
                    <a:pt x="1002588" y="515340"/>
                  </a:lnTo>
                  <a:lnTo>
                    <a:pt x="1001471" y="548513"/>
                  </a:lnTo>
                  <a:lnTo>
                    <a:pt x="998143" y="581418"/>
                  </a:lnTo>
                  <a:lnTo>
                    <a:pt x="992619" y="613956"/>
                  </a:lnTo>
                  <a:lnTo>
                    <a:pt x="984897" y="645985"/>
                  </a:lnTo>
                  <a:lnTo>
                    <a:pt x="982840" y="653453"/>
                  </a:lnTo>
                  <a:lnTo>
                    <a:pt x="987209" y="661187"/>
                  </a:lnTo>
                  <a:lnTo>
                    <a:pt x="995934" y="663600"/>
                  </a:lnTo>
                  <a:lnTo>
                    <a:pt x="998435" y="663765"/>
                  </a:lnTo>
                  <a:lnTo>
                    <a:pt x="1004582" y="663765"/>
                  </a:lnTo>
                  <a:lnTo>
                    <a:pt x="1020102" y="619607"/>
                  </a:lnTo>
                  <a:lnTo>
                    <a:pt x="1029462" y="550418"/>
                  </a:lnTo>
                  <a:lnTo>
                    <a:pt x="1030643" y="515340"/>
                  </a:lnTo>
                  <a:close/>
                </a:path>
              </a:pathLst>
            </a:custGeom>
            <a:solidFill>
              <a:srgbClr val="FFFFFF"/>
            </a:solidFill>
          </p:spPr>
          <p:txBody>
            <a:bodyPr wrap="square" lIns="0" tIns="0" rIns="0" bIns="0" rtlCol="0"/>
            <a:lstStyle/>
            <a:p>
              <a:endParaRPr/>
            </a:p>
          </p:txBody>
        </p:sp>
        <p:pic>
          <p:nvPicPr>
            <p:cNvPr id="25" name="object 31">
              <a:extLst>
                <a:ext uri="{FF2B5EF4-FFF2-40B4-BE49-F238E27FC236}">
                  <a16:creationId xmlns:a16="http://schemas.microsoft.com/office/drawing/2014/main" id="{491C7112-A468-CF16-9FF5-7028BB67BA13}"/>
                </a:ext>
              </a:extLst>
            </p:cNvPr>
            <p:cNvPicPr/>
            <p:nvPr/>
          </p:nvPicPr>
          <p:blipFill>
            <a:blip r:embed="rId5" cstate="print"/>
            <a:stretch>
              <a:fillRect/>
            </a:stretch>
          </p:blipFill>
          <p:spPr>
            <a:xfrm>
              <a:off x="3315439" y="2245060"/>
              <a:ext cx="239131" cy="239131"/>
            </a:xfrm>
            <a:prstGeom prst="rect">
              <a:avLst/>
            </a:prstGeom>
          </p:spPr>
        </p:pic>
        <p:pic>
          <p:nvPicPr>
            <p:cNvPr id="26" name="object 32">
              <a:extLst>
                <a:ext uri="{FF2B5EF4-FFF2-40B4-BE49-F238E27FC236}">
                  <a16:creationId xmlns:a16="http://schemas.microsoft.com/office/drawing/2014/main" id="{C99B19CE-B190-44C1-D9B1-3264322FE8D1}"/>
                </a:ext>
              </a:extLst>
            </p:cNvPr>
            <p:cNvPicPr/>
            <p:nvPr/>
          </p:nvPicPr>
          <p:blipFill>
            <a:blip r:embed="rId6" cstate="print"/>
            <a:stretch>
              <a:fillRect/>
            </a:stretch>
          </p:blipFill>
          <p:spPr>
            <a:xfrm>
              <a:off x="4001492" y="2931065"/>
              <a:ext cx="239131" cy="239131"/>
            </a:xfrm>
            <a:prstGeom prst="rect">
              <a:avLst/>
            </a:prstGeom>
          </p:spPr>
        </p:pic>
        <p:pic>
          <p:nvPicPr>
            <p:cNvPr id="27" name="object 33">
              <a:extLst>
                <a:ext uri="{FF2B5EF4-FFF2-40B4-BE49-F238E27FC236}">
                  <a16:creationId xmlns:a16="http://schemas.microsoft.com/office/drawing/2014/main" id="{0DEA298B-7760-6AE5-367E-C09C9B21078F}"/>
                </a:ext>
              </a:extLst>
            </p:cNvPr>
            <p:cNvPicPr/>
            <p:nvPr/>
          </p:nvPicPr>
          <p:blipFill>
            <a:blip r:embed="rId7" cstate="print"/>
            <a:stretch>
              <a:fillRect/>
            </a:stretch>
          </p:blipFill>
          <p:spPr>
            <a:xfrm>
              <a:off x="3525138" y="2640888"/>
              <a:ext cx="319661" cy="318229"/>
            </a:xfrm>
            <a:prstGeom prst="rect">
              <a:avLst/>
            </a:prstGeom>
          </p:spPr>
        </p:pic>
        <p:sp>
          <p:nvSpPr>
            <p:cNvPr id="28" name="object 34">
              <a:extLst>
                <a:ext uri="{FF2B5EF4-FFF2-40B4-BE49-F238E27FC236}">
                  <a16:creationId xmlns:a16="http://schemas.microsoft.com/office/drawing/2014/main" id="{4039426E-8072-DCE7-2B29-AF8835CFCB93}"/>
                </a:ext>
              </a:extLst>
            </p:cNvPr>
            <p:cNvSpPr/>
            <p:nvPr/>
          </p:nvSpPr>
          <p:spPr>
            <a:xfrm>
              <a:off x="3763974" y="2297829"/>
              <a:ext cx="28575" cy="371475"/>
            </a:xfrm>
            <a:custGeom>
              <a:avLst/>
              <a:gdLst/>
              <a:ahLst/>
              <a:cxnLst/>
              <a:rect l="l" t="t" r="r" b="b"/>
              <a:pathLst>
                <a:path w="28575" h="371475">
                  <a:moveTo>
                    <a:pt x="21778" y="0"/>
                  </a:moveTo>
                  <a:lnTo>
                    <a:pt x="6280" y="0"/>
                  </a:lnTo>
                  <a:lnTo>
                    <a:pt x="0" y="6280"/>
                  </a:lnTo>
                  <a:lnTo>
                    <a:pt x="0" y="364774"/>
                  </a:lnTo>
                  <a:lnTo>
                    <a:pt x="6280" y="371055"/>
                  </a:lnTo>
                  <a:lnTo>
                    <a:pt x="14029" y="371055"/>
                  </a:lnTo>
                  <a:lnTo>
                    <a:pt x="21778" y="371055"/>
                  </a:lnTo>
                  <a:lnTo>
                    <a:pt x="28058" y="364774"/>
                  </a:lnTo>
                  <a:lnTo>
                    <a:pt x="28058" y="6280"/>
                  </a:lnTo>
                  <a:lnTo>
                    <a:pt x="21778" y="0"/>
                  </a:lnTo>
                  <a:close/>
                </a:path>
              </a:pathLst>
            </a:custGeom>
            <a:solidFill>
              <a:srgbClr val="FFFFFF"/>
            </a:solidFill>
          </p:spPr>
          <p:txBody>
            <a:bodyPr wrap="square" lIns="0" tIns="0" rIns="0" bIns="0" rtlCol="0"/>
            <a:lstStyle/>
            <a:p>
              <a:endParaRPr/>
            </a:p>
          </p:txBody>
        </p:sp>
      </p:grpSp>
      <p:grpSp>
        <p:nvGrpSpPr>
          <p:cNvPr id="29" name="object 35">
            <a:extLst>
              <a:ext uri="{FF2B5EF4-FFF2-40B4-BE49-F238E27FC236}">
                <a16:creationId xmlns:a16="http://schemas.microsoft.com/office/drawing/2014/main" id="{F45BB93E-86BA-6388-1C8E-13EB71528C77}"/>
              </a:ext>
            </a:extLst>
          </p:cNvPr>
          <p:cNvGrpSpPr/>
          <p:nvPr/>
        </p:nvGrpSpPr>
        <p:grpSpPr>
          <a:xfrm>
            <a:off x="768502" y="4374564"/>
            <a:ext cx="1365250" cy="1365250"/>
            <a:chOff x="768502" y="4374564"/>
            <a:chExt cx="1365250" cy="1365250"/>
          </a:xfrm>
        </p:grpSpPr>
        <p:sp>
          <p:nvSpPr>
            <p:cNvPr id="30" name="object 36">
              <a:extLst>
                <a:ext uri="{FF2B5EF4-FFF2-40B4-BE49-F238E27FC236}">
                  <a16:creationId xmlns:a16="http://schemas.microsoft.com/office/drawing/2014/main" id="{17379B9D-7F27-E100-19E6-5839654EEB49}"/>
                </a:ext>
              </a:extLst>
            </p:cNvPr>
            <p:cNvSpPr/>
            <p:nvPr/>
          </p:nvSpPr>
          <p:spPr>
            <a:xfrm>
              <a:off x="768502"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31" name="object 37">
              <a:extLst>
                <a:ext uri="{FF2B5EF4-FFF2-40B4-BE49-F238E27FC236}">
                  <a16:creationId xmlns:a16="http://schemas.microsoft.com/office/drawing/2014/main" id="{7AA1E2B0-D37F-9B1C-4FD0-6B3A3A6FF8FF}"/>
                </a:ext>
              </a:extLst>
            </p:cNvPr>
            <p:cNvSpPr/>
            <p:nvPr/>
          </p:nvSpPr>
          <p:spPr>
            <a:xfrm>
              <a:off x="1136915" y="4665046"/>
              <a:ext cx="629285" cy="817880"/>
            </a:xfrm>
            <a:custGeom>
              <a:avLst/>
              <a:gdLst/>
              <a:ahLst/>
              <a:cxnLst/>
              <a:rect l="l" t="t" r="r" b="b"/>
              <a:pathLst>
                <a:path w="629285" h="817879">
                  <a:moveTo>
                    <a:pt x="304741" y="0"/>
                  </a:moveTo>
                  <a:lnTo>
                    <a:pt x="258271" y="4929"/>
                  </a:lnTo>
                  <a:lnTo>
                    <a:pt x="213337" y="16777"/>
                  </a:lnTo>
                  <a:lnTo>
                    <a:pt x="170599" y="35257"/>
                  </a:lnTo>
                  <a:lnTo>
                    <a:pt x="130720" y="60083"/>
                  </a:lnTo>
                  <a:lnTo>
                    <a:pt x="94360" y="90969"/>
                  </a:lnTo>
                  <a:lnTo>
                    <a:pt x="62878" y="126823"/>
                  </a:lnTo>
                  <a:lnTo>
                    <a:pt x="37405" y="166291"/>
                  </a:lnTo>
                  <a:lnTo>
                    <a:pt x="18236" y="208717"/>
                  </a:lnTo>
                  <a:lnTo>
                    <a:pt x="5668" y="253445"/>
                  </a:lnTo>
                  <a:lnTo>
                    <a:pt x="0" y="299821"/>
                  </a:lnTo>
                  <a:lnTo>
                    <a:pt x="1133" y="344742"/>
                  </a:lnTo>
                  <a:lnTo>
                    <a:pt x="8520" y="388678"/>
                  </a:lnTo>
                  <a:lnTo>
                    <a:pt x="22017" y="431029"/>
                  </a:lnTo>
                  <a:lnTo>
                    <a:pt x="41479" y="471194"/>
                  </a:lnTo>
                  <a:lnTo>
                    <a:pt x="65572" y="507083"/>
                  </a:lnTo>
                  <a:lnTo>
                    <a:pt x="94190" y="539195"/>
                  </a:lnTo>
                  <a:lnTo>
                    <a:pt x="126905" y="567111"/>
                  </a:lnTo>
                  <a:lnTo>
                    <a:pt x="163289" y="590414"/>
                  </a:lnTo>
                  <a:lnTo>
                    <a:pt x="174109" y="598339"/>
                  </a:lnTo>
                  <a:lnTo>
                    <a:pt x="182305" y="608586"/>
                  </a:lnTo>
                  <a:lnTo>
                    <a:pt x="187469" y="620445"/>
                  </a:lnTo>
                  <a:lnTo>
                    <a:pt x="189280" y="633409"/>
                  </a:lnTo>
                  <a:lnTo>
                    <a:pt x="189390" y="810955"/>
                  </a:lnTo>
                  <a:lnTo>
                    <a:pt x="195754" y="817307"/>
                  </a:lnTo>
                  <a:lnTo>
                    <a:pt x="432688" y="817307"/>
                  </a:lnTo>
                  <a:lnTo>
                    <a:pt x="439040" y="810955"/>
                  </a:lnTo>
                  <a:lnTo>
                    <a:pt x="439052" y="788890"/>
                  </a:lnTo>
                  <a:lnTo>
                    <a:pt x="217795" y="788890"/>
                  </a:lnTo>
                  <a:lnTo>
                    <a:pt x="217699" y="633409"/>
                  </a:lnTo>
                  <a:lnTo>
                    <a:pt x="206740" y="594066"/>
                  </a:lnTo>
                  <a:lnTo>
                    <a:pt x="176948" y="565495"/>
                  </a:lnTo>
                  <a:lnTo>
                    <a:pt x="143835" y="544286"/>
                  </a:lnTo>
                  <a:lnTo>
                    <a:pt x="114065" y="518882"/>
                  </a:lnTo>
                  <a:lnTo>
                    <a:pt x="88028" y="489663"/>
                  </a:lnTo>
                  <a:lnTo>
                    <a:pt x="66111" y="457010"/>
                  </a:lnTo>
                  <a:lnTo>
                    <a:pt x="48408" y="420477"/>
                  </a:lnTo>
                  <a:lnTo>
                    <a:pt x="36134" y="381951"/>
                  </a:lnTo>
                  <a:lnTo>
                    <a:pt x="29418" y="341977"/>
                  </a:lnTo>
                  <a:lnTo>
                    <a:pt x="28392" y="301099"/>
                  </a:lnTo>
                  <a:lnTo>
                    <a:pt x="35831" y="248649"/>
                  </a:lnTo>
                  <a:lnTo>
                    <a:pt x="52978" y="198746"/>
                  </a:lnTo>
                  <a:lnTo>
                    <a:pt x="79306" y="152552"/>
                  </a:lnTo>
                  <a:lnTo>
                    <a:pt x="114288" y="111231"/>
                  </a:lnTo>
                  <a:lnTo>
                    <a:pt x="156180" y="76929"/>
                  </a:lnTo>
                  <a:lnTo>
                    <a:pt x="202808" y="51353"/>
                  </a:lnTo>
                  <a:lnTo>
                    <a:pt x="252999" y="35009"/>
                  </a:lnTo>
                  <a:lnTo>
                    <a:pt x="305576" y="28404"/>
                  </a:lnTo>
                  <a:lnTo>
                    <a:pt x="444394" y="28404"/>
                  </a:lnTo>
                  <a:lnTo>
                    <a:pt x="404561" y="12944"/>
                  </a:lnTo>
                  <a:lnTo>
                    <a:pt x="355570" y="2530"/>
                  </a:lnTo>
                  <a:lnTo>
                    <a:pt x="304741" y="0"/>
                  </a:lnTo>
                  <a:close/>
                </a:path>
                <a:path w="629285" h="817879">
                  <a:moveTo>
                    <a:pt x="444394" y="28404"/>
                  </a:moveTo>
                  <a:lnTo>
                    <a:pt x="305576" y="28404"/>
                  </a:lnTo>
                  <a:lnTo>
                    <a:pt x="351814" y="30696"/>
                  </a:lnTo>
                  <a:lnTo>
                    <a:pt x="396384" y="40166"/>
                  </a:lnTo>
                  <a:lnTo>
                    <a:pt x="438628" y="56561"/>
                  </a:lnTo>
                  <a:lnTo>
                    <a:pt x="477885" y="79626"/>
                  </a:lnTo>
                  <a:lnTo>
                    <a:pt x="513497" y="109106"/>
                  </a:lnTo>
                  <a:lnTo>
                    <a:pt x="544024" y="143841"/>
                  </a:lnTo>
                  <a:lnTo>
                    <a:pt x="568242" y="182381"/>
                  </a:lnTo>
                  <a:lnTo>
                    <a:pt x="585877" y="224083"/>
                  </a:lnTo>
                  <a:lnTo>
                    <a:pt x="596658" y="268300"/>
                  </a:lnTo>
                  <a:lnTo>
                    <a:pt x="600312" y="314388"/>
                  </a:lnTo>
                  <a:lnTo>
                    <a:pt x="595667" y="365776"/>
                  </a:lnTo>
                  <a:lnTo>
                    <a:pt x="582143" y="414733"/>
                  </a:lnTo>
                  <a:lnTo>
                    <a:pt x="560358" y="460218"/>
                  </a:lnTo>
                  <a:lnTo>
                    <a:pt x="530930" y="501188"/>
                  </a:lnTo>
                  <a:lnTo>
                    <a:pt x="494475" y="536600"/>
                  </a:lnTo>
                  <a:lnTo>
                    <a:pt x="451499" y="565495"/>
                  </a:lnTo>
                  <a:lnTo>
                    <a:pt x="434533" y="577959"/>
                  </a:lnTo>
                  <a:lnTo>
                    <a:pt x="421645" y="594105"/>
                  </a:lnTo>
                  <a:lnTo>
                    <a:pt x="413483" y="612947"/>
                  </a:lnTo>
                  <a:lnTo>
                    <a:pt x="410650" y="633409"/>
                  </a:lnTo>
                  <a:lnTo>
                    <a:pt x="410635" y="788890"/>
                  </a:lnTo>
                  <a:lnTo>
                    <a:pt x="439052" y="788890"/>
                  </a:lnTo>
                  <a:lnTo>
                    <a:pt x="439067" y="633409"/>
                  </a:lnTo>
                  <a:lnTo>
                    <a:pt x="440876" y="620521"/>
                  </a:lnTo>
                  <a:lnTo>
                    <a:pt x="446130" y="608550"/>
                  </a:lnTo>
                  <a:lnTo>
                    <a:pt x="454360" y="598317"/>
                  </a:lnTo>
                  <a:lnTo>
                    <a:pt x="465284" y="590318"/>
                  </a:lnTo>
                  <a:lnTo>
                    <a:pt x="506083" y="563648"/>
                  </a:lnTo>
                  <a:lnTo>
                    <a:pt x="541777" y="531525"/>
                  </a:lnTo>
                  <a:lnTo>
                    <a:pt x="571940" y="494671"/>
                  </a:lnTo>
                  <a:lnTo>
                    <a:pt x="596144" y="453808"/>
                  </a:lnTo>
                  <a:lnTo>
                    <a:pt x="613962" y="409658"/>
                  </a:lnTo>
                  <a:lnTo>
                    <a:pt x="624966" y="362944"/>
                  </a:lnTo>
                  <a:lnTo>
                    <a:pt x="628729" y="314388"/>
                  </a:lnTo>
                  <a:lnTo>
                    <a:pt x="624712" y="263722"/>
                  </a:lnTo>
                  <a:lnTo>
                    <a:pt x="612862" y="215115"/>
                  </a:lnTo>
                  <a:lnTo>
                    <a:pt x="593476" y="169274"/>
                  </a:lnTo>
                  <a:lnTo>
                    <a:pt x="566854" y="126908"/>
                  </a:lnTo>
                  <a:lnTo>
                    <a:pt x="533293" y="88725"/>
                  </a:lnTo>
                  <a:lnTo>
                    <a:pt x="494144" y="56318"/>
                  </a:lnTo>
                  <a:lnTo>
                    <a:pt x="450993" y="30966"/>
                  </a:lnTo>
                  <a:lnTo>
                    <a:pt x="444394" y="28404"/>
                  </a:lnTo>
                  <a:close/>
                </a:path>
              </a:pathLst>
            </a:custGeom>
            <a:solidFill>
              <a:srgbClr val="FFFFFF"/>
            </a:solidFill>
          </p:spPr>
          <p:txBody>
            <a:bodyPr wrap="square" lIns="0" tIns="0" rIns="0" bIns="0" rtlCol="0"/>
            <a:lstStyle/>
            <a:p>
              <a:endParaRPr/>
            </a:p>
          </p:txBody>
        </p:sp>
        <p:pic>
          <p:nvPicPr>
            <p:cNvPr id="32" name="object 38">
              <a:extLst>
                <a:ext uri="{FF2B5EF4-FFF2-40B4-BE49-F238E27FC236}">
                  <a16:creationId xmlns:a16="http://schemas.microsoft.com/office/drawing/2014/main" id="{F6809DF7-CBEC-B640-262D-F34506BDAEC6}"/>
                </a:ext>
              </a:extLst>
            </p:cNvPr>
            <p:cNvPicPr/>
            <p:nvPr/>
          </p:nvPicPr>
          <p:blipFill>
            <a:blip r:embed="rId8" cstate="print"/>
            <a:stretch>
              <a:fillRect/>
            </a:stretch>
          </p:blipFill>
          <p:spPr>
            <a:xfrm>
              <a:off x="1357877" y="5453937"/>
              <a:ext cx="186476" cy="123255"/>
            </a:xfrm>
            <a:prstGeom prst="rect">
              <a:avLst/>
            </a:prstGeom>
          </p:spPr>
        </p:pic>
        <p:sp>
          <p:nvSpPr>
            <p:cNvPr id="33" name="object 39">
              <a:extLst>
                <a:ext uri="{FF2B5EF4-FFF2-40B4-BE49-F238E27FC236}">
                  <a16:creationId xmlns:a16="http://schemas.microsoft.com/office/drawing/2014/main" id="{BCDD9700-F6B3-9253-F924-39F5B0F84824}"/>
                </a:ext>
              </a:extLst>
            </p:cNvPr>
            <p:cNvSpPr/>
            <p:nvPr/>
          </p:nvSpPr>
          <p:spPr>
            <a:xfrm>
              <a:off x="1294638" y="4537172"/>
              <a:ext cx="313055" cy="866775"/>
            </a:xfrm>
            <a:custGeom>
              <a:avLst/>
              <a:gdLst/>
              <a:ahLst/>
              <a:cxnLst/>
              <a:rect l="l" t="t" r="r" b="b"/>
              <a:pathLst>
                <a:path w="313055" h="866775">
                  <a:moveTo>
                    <a:pt x="170675" y="6362"/>
                  </a:moveTo>
                  <a:lnTo>
                    <a:pt x="164312" y="0"/>
                  </a:lnTo>
                  <a:lnTo>
                    <a:pt x="148628" y="0"/>
                  </a:lnTo>
                  <a:lnTo>
                    <a:pt x="142265" y="6362"/>
                  </a:lnTo>
                  <a:lnTo>
                    <a:pt x="142265" y="85280"/>
                  </a:lnTo>
                  <a:lnTo>
                    <a:pt x="148628" y="91643"/>
                  </a:lnTo>
                  <a:lnTo>
                    <a:pt x="156476" y="91643"/>
                  </a:lnTo>
                  <a:lnTo>
                    <a:pt x="164312" y="91643"/>
                  </a:lnTo>
                  <a:lnTo>
                    <a:pt x="170675" y="85280"/>
                  </a:lnTo>
                  <a:lnTo>
                    <a:pt x="170675" y="6362"/>
                  </a:lnTo>
                  <a:close/>
                </a:path>
                <a:path w="313055" h="866775">
                  <a:moveTo>
                    <a:pt x="281330" y="844105"/>
                  </a:moveTo>
                  <a:lnTo>
                    <a:pt x="274955" y="837742"/>
                  </a:lnTo>
                  <a:lnTo>
                    <a:pt x="37973" y="837742"/>
                  </a:lnTo>
                  <a:lnTo>
                    <a:pt x="31610" y="844105"/>
                  </a:lnTo>
                  <a:lnTo>
                    <a:pt x="31610" y="859790"/>
                  </a:lnTo>
                  <a:lnTo>
                    <a:pt x="37973" y="866152"/>
                  </a:lnTo>
                  <a:lnTo>
                    <a:pt x="267119" y="866152"/>
                  </a:lnTo>
                  <a:lnTo>
                    <a:pt x="274955" y="866152"/>
                  </a:lnTo>
                  <a:lnTo>
                    <a:pt x="281330" y="859790"/>
                  </a:lnTo>
                  <a:lnTo>
                    <a:pt x="281330" y="844105"/>
                  </a:lnTo>
                  <a:close/>
                </a:path>
                <a:path w="313055" h="866775">
                  <a:moveTo>
                    <a:pt x="312940" y="409371"/>
                  </a:moveTo>
                  <a:lnTo>
                    <a:pt x="308089" y="385406"/>
                  </a:lnTo>
                  <a:lnTo>
                    <a:pt x="301840" y="376148"/>
                  </a:lnTo>
                  <a:lnTo>
                    <a:pt x="294868" y="365810"/>
                  </a:lnTo>
                  <a:lnTo>
                    <a:pt x="284518" y="358838"/>
                  </a:lnTo>
                  <a:lnTo>
                    <a:pt x="284518" y="409371"/>
                  </a:lnTo>
                  <a:lnTo>
                    <a:pt x="281901" y="422275"/>
                  </a:lnTo>
                  <a:lnTo>
                    <a:pt x="274777" y="432841"/>
                  </a:lnTo>
                  <a:lnTo>
                    <a:pt x="264223" y="439966"/>
                  </a:lnTo>
                  <a:lnTo>
                    <a:pt x="251307" y="442569"/>
                  </a:lnTo>
                  <a:lnTo>
                    <a:pt x="218097" y="442569"/>
                  </a:lnTo>
                  <a:lnTo>
                    <a:pt x="218097" y="409371"/>
                  </a:lnTo>
                  <a:lnTo>
                    <a:pt x="220713" y="396455"/>
                  </a:lnTo>
                  <a:lnTo>
                    <a:pt x="227838" y="385889"/>
                  </a:lnTo>
                  <a:lnTo>
                    <a:pt x="238391" y="378764"/>
                  </a:lnTo>
                  <a:lnTo>
                    <a:pt x="251307" y="376148"/>
                  </a:lnTo>
                  <a:lnTo>
                    <a:pt x="264223" y="378764"/>
                  </a:lnTo>
                  <a:lnTo>
                    <a:pt x="274777" y="385889"/>
                  </a:lnTo>
                  <a:lnTo>
                    <a:pt x="281901" y="396455"/>
                  </a:lnTo>
                  <a:lnTo>
                    <a:pt x="284518" y="409371"/>
                  </a:lnTo>
                  <a:lnTo>
                    <a:pt x="284518" y="358838"/>
                  </a:lnTo>
                  <a:lnTo>
                    <a:pt x="275272" y="352590"/>
                  </a:lnTo>
                  <a:lnTo>
                    <a:pt x="251307" y="347738"/>
                  </a:lnTo>
                  <a:lnTo>
                    <a:pt x="227342" y="352590"/>
                  </a:lnTo>
                  <a:lnTo>
                    <a:pt x="207746" y="365810"/>
                  </a:lnTo>
                  <a:lnTo>
                    <a:pt x="194525" y="385406"/>
                  </a:lnTo>
                  <a:lnTo>
                    <a:pt x="189687" y="409371"/>
                  </a:lnTo>
                  <a:lnTo>
                    <a:pt x="189687" y="442569"/>
                  </a:lnTo>
                  <a:lnTo>
                    <a:pt x="189687" y="470992"/>
                  </a:lnTo>
                  <a:lnTo>
                    <a:pt x="189687" y="758710"/>
                  </a:lnTo>
                  <a:lnTo>
                    <a:pt x="123266" y="758710"/>
                  </a:lnTo>
                  <a:lnTo>
                    <a:pt x="123266" y="470992"/>
                  </a:lnTo>
                  <a:lnTo>
                    <a:pt x="189687" y="470992"/>
                  </a:lnTo>
                  <a:lnTo>
                    <a:pt x="189687" y="442569"/>
                  </a:lnTo>
                  <a:lnTo>
                    <a:pt x="123266" y="442569"/>
                  </a:lnTo>
                  <a:lnTo>
                    <a:pt x="123266" y="409371"/>
                  </a:lnTo>
                  <a:lnTo>
                    <a:pt x="118414" y="385406"/>
                  </a:lnTo>
                  <a:lnTo>
                    <a:pt x="112166" y="376148"/>
                  </a:lnTo>
                  <a:lnTo>
                    <a:pt x="105194" y="365810"/>
                  </a:lnTo>
                  <a:lnTo>
                    <a:pt x="94843" y="358838"/>
                  </a:lnTo>
                  <a:lnTo>
                    <a:pt x="94843" y="409371"/>
                  </a:lnTo>
                  <a:lnTo>
                    <a:pt x="94843" y="442569"/>
                  </a:lnTo>
                  <a:lnTo>
                    <a:pt x="61633" y="442569"/>
                  </a:lnTo>
                  <a:lnTo>
                    <a:pt x="48717" y="439966"/>
                  </a:lnTo>
                  <a:lnTo>
                    <a:pt x="38163" y="432841"/>
                  </a:lnTo>
                  <a:lnTo>
                    <a:pt x="31038" y="422275"/>
                  </a:lnTo>
                  <a:lnTo>
                    <a:pt x="28422" y="409371"/>
                  </a:lnTo>
                  <a:lnTo>
                    <a:pt x="31038" y="396455"/>
                  </a:lnTo>
                  <a:lnTo>
                    <a:pt x="38163" y="385889"/>
                  </a:lnTo>
                  <a:lnTo>
                    <a:pt x="48717" y="378764"/>
                  </a:lnTo>
                  <a:lnTo>
                    <a:pt x="61633" y="376148"/>
                  </a:lnTo>
                  <a:lnTo>
                    <a:pt x="74549" y="378764"/>
                  </a:lnTo>
                  <a:lnTo>
                    <a:pt x="85102" y="385889"/>
                  </a:lnTo>
                  <a:lnTo>
                    <a:pt x="92227" y="396455"/>
                  </a:lnTo>
                  <a:lnTo>
                    <a:pt x="94843" y="409371"/>
                  </a:lnTo>
                  <a:lnTo>
                    <a:pt x="94843" y="358838"/>
                  </a:lnTo>
                  <a:lnTo>
                    <a:pt x="85598" y="352590"/>
                  </a:lnTo>
                  <a:lnTo>
                    <a:pt x="61633" y="347738"/>
                  </a:lnTo>
                  <a:lnTo>
                    <a:pt x="37668" y="352590"/>
                  </a:lnTo>
                  <a:lnTo>
                    <a:pt x="18072" y="365810"/>
                  </a:lnTo>
                  <a:lnTo>
                    <a:pt x="4851" y="385406"/>
                  </a:lnTo>
                  <a:lnTo>
                    <a:pt x="0" y="409371"/>
                  </a:lnTo>
                  <a:lnTo>
                    <a:pt x="4851" y="433336"/>
                  </a:lnTo>
                  <a:lnTo>
                    <a:pt x="18072" y="452920"/>
                  </a:lnTo>
                  <a:lnTo>
                    <a:pt x="37668" y="466140"/>
                  </a:lnTo>
                  <a:lnTo>
                    <a:pt x="61633" y="470992"/>
                  </a:lnTo>
                  <a:lnTo>
                    <a:pt x="94843" y="470992"/>
                  </a:lnTo>
                  <a:lnTo>
                    <a:pt x="94843" y="758710"/>
                  </a:lnTo>
                  <a:lnTo>
                    <a:pt x="37973" y="758710"/>
                  </a:lnTo>
                  <a:lnTo>
                    <a:pt x="31610" y="765073"/>
                  </a:lnTo>
                  <a:lnTo>
                    <a:pt x="31610" y="780757"/>
                  </a:lnTo>
                  <a:lnTo>
                    <a:pt x="37973" y="787120"/>
                  </a:lnTo>
                  <a:lnTo>
                    <a:pt x="101206" y="787120"/>
                  </a:lnTo>
                  <a:lnTo>
                    <a:pt x="116890" y="787120"/>
                  </a:lnTo>
                  <a:lnTo>
                    <a:pt x="196049" y="787120"/>
                  </a:lnTo>
                  <a:lnTo>
                    <a:pt x="211734" y="787120"/>
                  </a:lnTo>
                  <a:lnTo>
                    <a:pt x="267119" y="787120"/>
                  </a:lnTo>
                  <a:lnTo>
                    <a:pt x="274955" y="787120"/>
                  </a:lnTo>
                  <a:lnTo>
                    <a:pt x="281330" y="780757"/>
                  </a:lnTo>
                  <a:lnTo>
                    <a:pt x="281330" y="765073"/>
                  </a:lnTo>
                  <a:lnTo>
                    <a:pt x="274955" y="758710"/>
                  </a:lnTo>
                  <a:lnTo>
                    <a:pt x="218097" y="758710"/>
                  </a:lnTo>
                  <a:lnTo>
                    <a:pt x="218097" y="470992"/>
                  </a:lnTo>
                  <a:lnTo>
                    <a:pt x="251307" y="470992"/>
                  </a:lnTo>
                  <a:lnTo>
                    <a:pt x="275272" y="466140"/>
                  </a:lnTo>
                  <a:lnTo>
                    <a:pt x="294868" y="452920"/>
                  </a:lnTo>
                  <a:lnTo>
                    <a:pt x="301853" y="442569"/>
                  </a:lnTo>
                  <a:lnTo>
                    <a:pt x="308089" y="433336"/>
                  </a:lnTo>
                  <a:lnTo>
                    <a:pt x="312940" y="409371"/>
                  </a:lnTo>
                  <a:close/>
                </a:path>
              </a:pathLst>
            </a:custGeom>
            <a:solidFill>
              <a:srgbClr val="FFFFFF"/>
            </a:solidFill>
          </p:spPr>
          <p:txBody>
            <a:bodyPr wrap="square" lIns="0" tIns="0" rIns="0" bIns="0" rtlCol="0"/>
            <a:lstStyle/>
            <a:p>
              <a:endParaRPr/>
            </a:p>
          </p:txBody>
        </p:sp>
        <p:pic>
          <p:nvPicPr>
            <p:cNvPr id="34" name="object 40">
              <a:extLst>
                <a:ext uri="{FF2B5EF4-FFF2-40B4-BE49-F238E27FC236}">
                  <a16:creationId xmlns:a16="http://schemas.microsoft.com/office/drawing/2014/main" id="{4857D2E9-5CBB-D36D-4AC0-D39321774005}"/>
                </a:ext>
              </a:extLst>
            </p:cNvPr>
            <p:cNvPicPr/>
            <p:nvPr/>
          </p:nvPicPr>
          <p:blipFill>
            <a:blip r:embed="rId9" cstate="print"/>
            <a:stretch>
              <a:fillRect/>
            </a:stretch>
          </p:blipFill>
          <p:spPr>
            <a:xfrm>
              <a:off x="1221500" y="4592323"/>
              <a:ext cx="64069" cy="85190"/>
            </a:xfrm>
            <a:prstGeom prst="rect">
              <a:avLst/>
            </a:prstGeom>
          </p:spPr>
        </p:pic>
        <p:sp>
          <p:nvSpPr>
            <p:cNvPr id="35" name="object 41">
              <a:extLst>
                <a:ext uri="{FF2B5EF4-FFF2-40B4-BE49-F238E27FC236}">
                  <a16:creationId xmlns:a16="http://schemas.microsoft.com/office/drawing/2014/main" id="{9BD66D4C-7E08-0508-B0C0-E48C58E96E57}"/>
                </a:ext>
              </a:extLst>
            </p:cNvPr>
            <p:cNvSpPr/>
            <p:nvPr/>
          </p:nvSpPr>
          <p:spPr>
            <a:xfrm>
              <a:off x="1010132" y="4748538"/>
              <a:ext cx="882015" cy="457834"/>
            </a:xfrm>
            <a:custGeom>
              <a:avLst/>
              <a:gdLst/>
              <a:ahLst/>
              <a:cxnLst/>
              <a:rect l="l" t="t" r="r" b="b"/>
              <a:pathLst>
                <a:path w="882014" h="457835">
                  <a:moveTo>
                    <a:pt x="91643" y="221767"/>
                  </a:moveTo>
                  <a:lnTo>
                    <a:pt x="85267" y="215404"/>
                  </a:lnTo>
                  <a:lnTo>
                    <a:pt x="6350" y="215404"/>
                  </a:lnTo>
                  <a:lnTo>
                    <a:pt x="0" y="221767"/>
                  </a:lnTo>
                  <a:lnTo>
                    <a:pt x="0" y="237451"/>
                  </a:lnTo>
                  <a:lnTo>
                    <a:pt x="6350" y="243827"/>
                  </a:lnTo>
                  <a:lnTo>
                    <a:pt x="77431" y="243827"/>
                  </a:lnTo>
                  <a:lnTo>
                    <a:pt x="85267" y="243827"/>
                  </a:lnTo>
                  <a:lnTo>
                    <a:pt x="91643" y="237451"/>
                  </a:lnTo>
                  <a:lnTo>
                    <a:pt x="91643" y="221767"/>
                  </a:lnTo>
                  <a:close/>
                </a:path>
                <a:path w="882014" h="457835">
                  <a:moveTo>
                    <a:pt x="142354" y="48158"/>
                  </a:moveTo>
                  <a:lnTo>
                    <a:pt x="140030" y="39458"/>
                  </a:lnTo>
                  <a:lnTo>
                    <a:pt x="71691" y="0"/>
                  </a:lnTo>
                  <a:lnTo>
                    <a:pt x="63004" y="2324"/>
                  </a:lnTo>
                  <a:lnTo>
                    <a:pt x="55156" y="15913"/>
                  </a:lnTo>
                  <a:lnTo>
                    <a:pt x="57480" y="24612"/>
                  </a:lnTo>
                  <a:lnTo>
                    <a:pt x="121272" y="61442"/>
                  </a:lnTo>
                  <a:lnTo>
                    <a:pt x="123710" y="62052"/>
                  </a:lnTo>
                  <a:lnTo>
                    <a:pt x="126123" y="62052"/>
                  </a:lnTo>
                  <a:lnTo>
                    <a:pt x="131025" y="62052"/>
                  </a:lnTo>
                  <a:lnTo>
                    <a:pt x="135801" y="59512"/>
                  </a:lnTo>
                  <a:lnTo>
                    <a:pt x="142354" y="48158"/>
                  </a:lnTo>
                  <a:close/>
                </a:path>
                <a:path w="882014" h="457835">
                  <a:moveTo>
                    <a:pt x="142367" y="411073"/>
                  </a:moveTo>
                  <a:lnTo>
                    <a:pt x="134518" y="397484"/>
                  </a:lnTo>
                  <a:lnTo>
                    <a:pt x="125831" y="395160"/>
                  </a:lnTo>
                  <a:lnTo>
                    <a:pt x="57480" y="434619"/>
                  </a:lnTo>
                  <a:lnTo>
                    <a:pt x="55156" y="443318"/>
                  </a:lnTo>
                  <a:lnTo>
                    <a:pt x="61709" y="454672"/>
                  </a:lnTo>
                  <a:lnTo>
                    <a:pt x="66484" y="457212"/>
                  </a:lnTo>
                  <a:lnTo>
                    <a:pt x="71399" y="457212"/>
                  </a:lnTo>
                  <a:lnTo>
                    <a:pt x="73799" y="457212"/>
                  </a:lnTo>
                  <a:lnTo>
                    <a:pt x="76238" y="456603"/>
                  </a:lnTo>
                  <a:lnTo>
                    <a:pt x="140030" y="419773"/>
                  </a:lnTo>
                  <a:lnTo>
                    <a:pt x="142367" y="411073"/>
                  </a:lnTo>
                  <a:close/>
                </a:path>
                <a:path w="882014" h="457835">
                  <a:moveTo>
                    <a:pt x="826795" y="443318"/>
                  </a:moveTo>
                  <a:lnTo>
                    <a:pt x="824471" y="434619"/>
                  </a:lnTo>
                  <a:lnTo>
                    <a:pt x="756119" y="395160"/>
                  </a:lnTo>
                  <a:lnTo>
                    <a:pt x="747433" y="397484"/>
                  </a:lnTo>
                  <a:lnTo>
                    <a:pt x="739584" y="411073"/>
                  </a:lnTo>
                  <a:lnTo>
                    <a:pt x="741921" y="419773"/>
                  </a:lnTo>
                  <a:lnTo>
                    <a:pt x="805713" y="456603"/>
                  </a:lnTo>
                  <a:lnTo>
                    <a:pt x="808151" y="457212"/>
                  </a:lnTo>
                  <a:lnTo>
                    <a:pt x="810564" y="457212"/>
                  </a:lnTo>
                  <a:lnTo>
                    <a:pt x="815467" y="457212"/>
                  </a:lnTo>
                  <a:lnTo>
                    <a:pt x="820242" y="454672"/>
                  </a:lnTo>
                  <a:lnTo>
                    <a:pt x="826795" y="443318"/>
                  </a:lnTo>
                  <a:close/>
                </a:path>
                <a:path w="882014" h="457835">
                  <a:moveTo>
                    <a:pt x="826808" y="15913"/>
                  </a:moveTo>
                  <a:lnTo>
                    <a:pt x="818959" y="2324"/>
                  </a:lnTo>
                  <a:lnTo>
                    <a:pt x="810272" y="0"/>
                  </a:lnTo>
                  <a:lnTo>
                    <a:pt x="741921" y="39458"/>
                  </a:lnTo>
                  <a:lnTo>
                    <a:pt x="739597" y="48158"/>
                  </a:lnTo>
                  <a:lnTo>
                    <a:pt x="746150" y="59512"/>
                  </a:lnTo>
                  <a:lnTo>
                    <a:pt x="750925" y="62052"/>
                  </a:lnTo>
                  <a:lnTo>
                    <a:pt x="755827" y="62052"/>
                  </a:lnTo>
                  <a:lnTo>
                    <a:pt x="758240" y="62052"/>
                  </a:lnTo>
                  <a:lnTo>
                    <a:pt x="760679" y="61442"/>
                  </a:lnTo>
                  <a:lnTo>
                    <a:pt x="824471" y="24612"/>
                  </a:lnTo>
                  <a:lnTo>
                    <a:pt x="826808" y="15913"/>
                  </a:lnTo>
                  <a:close/>
                </a:path>
                <a:path w="882014" h="457835">
                  <a:moveTo>
                    <a:pt x="881964" y="221767"/>
                  </a:moveTo>
                  <a:lnTo>
                    <a:pt x="875588" y="215404"/>
                  </a:lnTo>
                  <a:lnTo>
                    <a:pt x="796683" y="215404"/>
                  </a:lnTo>
                  <a:lnTo>
                    <a:pt x="790321" y="221767"/>
                  </a:lnTo>
                  <a:lnTo>
                    <a:pt x="790321" y="237451"/>
                  </a:lnTo>
                  <a:lnTo>
                    <a:pt x="796683" y="243827"/>
                  </a:lnTo>
                  <a:lnTo>
                    <a:pt x="867752" y="243827"/>
                  </a:lnTo>
                  <a:lnTo>
                    <a:pt x="875588" y="243827"/>
                  </a:lnTo>
                  <a:lnTo>
                    <a:pt x="881964" y="237451"/>
                  </a:lnTo>
                  <a:lnTo>
                    <a:pt x="881964" y="221767"/>
                  </a:lnTo>
                  <a:close/>
                </a:path>
              </a:pathLst>
            </a:custGeom>
            <a:solidFill>
              <a:srgbClr val="FFFFFF"/>
            </a:solidFill>
          </p:spPr>
          <p:txBody>
            <a:bodyPr wrap="square" lIns="0" tIns="0" rIns="0" bIns="0" rtlCol="0"/>
            <a:lstStyle/>
            <a:p>
              <a:endParaRPr/>
            </a:p>
          </p:txBody>
        </p:sp>
        <p:pic>
          <p:nvPicPr>
            <p:cNvPr id="36" name="object 42">
              <a:extLst>
                <a:ext uri="{FF2B5EF4-FFF2-40B4-BE49-F238E27FC236}">
                  <a16:creationId xmlns:a16="http://schemas.microsoft.com/office/drawing/2014/main" id="{A6429977-68DC-AC69-280D-1855CCAC4B19}"/>
                </a:ext>
              </a:extLst>
            </p:cNvPr>
            <p:cNvPicPr/>
            <p:nvPr/>
          </p:nvPicPr>
          <p:blipFill>
            <a:blip r:embed="rId10" cstate="print"/>
            <a:stretch>
              <a:fillRect/>
            </a:stretch>
          </p:blipFill>
          <p:spPr>
            <a:xfrm>
              <a:off x="1616661" y="4592323"/>
              <a:ext cx="64069" cy="85190"/>
            </a:xfrm>
            <a:prstGeom prst="rect">
              <a:avLst/>
            </a:prstGeom>
          </p:spPr>
        </p:pic>
      </p:grpSp>
      <p:grpSp>
        <p:nvGrpSpPr>
          <p:cNvPr id="37" name="object 43">
            <a:extLst>
              <a:ext uri="{FF2B5EF4-FFF2-40B4-BE49-F238E27FC236}">
                <a16:creationId xmlns:a16="http://schemas.microsoft.com/office/drawing/2014/main" id="{CA051E99-2DBB-FDF9-0B6E-FDB07FCC63D6}"/>
              </a:ext>
            </a:extLst>
          </p:cNvPr>
          <p:cNvGrpSpPr/>
          <p:nvPr/>
        </p:nvGrpSpPr>
        <p:grpSpPr>
          <a:xfrm>
            <a:off x="3095023" y="4374564"/>
            <a:ext cx="1365250" cy="1365250"/>
            <a:chOff x="3095023" y="4374564"/>
            <a:chExt cx="1365250" cy="1365250"/>
          </a:xfrm>
        </p:grpSpPr>
        <p:sp>
          <p:nvSpPr>
            <p:cNvPr id="38" name="object 44">
              <a:extLst>
                <a:ext uri="{FF2B5EF4-FFF2-40B4-BE49-F238E27FC236}">
                  <a16:creationId xmlns:a16="http://schemas.microsoft.com/office/drawing/2014/main" id="{6E00D1FE-FEF0-F080-0704-613A8E195808}"/>
                </a:ext>
              </a:extLst>
            </p:cNvPr>
            <p:cNvSpPr/>
            <p:nvPr/>
          </p:nvSpPr>
          <p:spPr>
            <a:xfrm>
              <a:off x="3095023"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39" name="object 45">
              <a:extLst>
                <a:ext uri="{FF2B5EF4-FFF2-40B4-BE49-F238E27FC236}">
                  <a16:creationId xmlns:a16="http://schemas.microsoft.com/office/drawing/2014/main" id="{E55AAAF0-6F40-93A3-AEAB-34DD6ACDB87E}"/>
                </a:ext>
              </a:extLst>
            </p:cNvPr>
            <p:cNvSpPr/>
            <p:nvPr/>
          </p:nvSpPr>
          <p:spPr>
            <a:xfrm>
              <a:off x="3347182" y="4682863"/>
              <a:ext cx="861060" cy="748665"/>
            </a:xfrm>
            <a:custGeom>
              <a:avLst/>
              <a:gdLst/>
              <a:ahLst/>
              <a:cxnLst/>
              <a:rect l="l" t="t" r="r" b="b"/>
              <a:pathLst>
                <a:path w="861060" h="748664">
                  <a:moveTo>
                    <a:pt x="56141" y="636334"/>
                  </a:moveTo>
                  <a:lnTo>
                    <a:pt x="56141" y="149725"/>
                  </a:lnTo>
                  <a:lnTo>
                    <a:pt x="59083" y="135157"/>
                  </a:lnTo>
                  <a:lnTo>
                    <a:pt x="67106" y="123259"/>
                  </a:lnTo>
                  <a:lnTo>
                    <a:pt x="79004" y="115236"/>
                  </a:lnTo>
                  <a:lnTo>
                    <a:pt x="93572" y="112294"/>
                  </a:lnTo>
                  <a:lnTo>
                    <a:pt x="355592" y="112294"/>
                  </a:lnTo>
                </a:path>
                <a:path w="861060" h="748664">
                  <a:moveTo>
                    <a:pt x="804770" y="355604"/>
                  </a:moveTo>
                  <a:lnTo>
                    <a:pt x="804770" y="636334"/>
                  </a:lnTo>
                </a:path>
                <a:path w="861060" h="748664">
                  <a:moveTo>
                    <a:pt x="860911" y="636334"/>
                  </a:moveTo>
                  <a:lnTo>
                    <a:pt x="524028" y="636334"/>
                  </a:lnTo>
                  <a:lnTo>
                    <a:pt x="486597" y="673766"/>
                  </a:lnTo>
                  <a:lnTo>
                    <a:pt x="393024" y="673766"/>
                  </a:lnTo>
                  <a:lnTo>
                    <a:pt x="355592" y="636334"/>
                  </a:lnTo>
                  <a:lnTo>
                    <a:pt x="0" y="636334"/>
                  </a:lnTo>
                  <a:lnTo>
                    <a:pt x="0" y="673766"/>
                  </a:lnTo>
                  <a:lnTo>
                    <a:pt x="5882" y="702907"/>
                  </a:lnTo>
                  <a:lnTo>
                    <a:pt x="21924" y="726703"/>
                  </a:lnTo>
                  <a:lnTo>
                    <a:pt x="45716" y="742746"/>
                  </a:lnTo>
                  <a:lnTo>
                    <a:pt x="74850" y="748629"/>
                  </a:lnTo>
                  <a:lnTo>
                    <a:pt x="786060" y="748629"/>
                  </a:lnTo>
                  <a:lnTo>
                    <a:pt x="815194" y="742746"/>
                  </a:lnTo>
                  <a:lnTo>
                    <a:pt x="838987" y="726703"/>
                  </a:lnTo>
                  <a:lnTo>
                    <a:pt x="855029" y="702907"/>
                  </a:lnTo>
                  <a:lnTo>
                    <a:pt x="860911" y="673766"/>
                  </a:lnTo>
                  <a:lnTo>
                    <a:pt x="860911" y="636334"/>
                  </a:lnTo>
                  <a:close/>
                </a:path>
                <a:path w="861060" h="748664">
                  <a:moveTo>
                    <a:pt x="626974" y="0"/>
                  </a:moveTo>
                  <a:lnTo>
                    <a:pt x="573329" y="4695"/>
                  </a:lnTo>
                  <a:lnTo>
                    <a:pt x="524086" y="18068"/>
                  </a:lnTo>
                  <a:lnTo>
                    <a:pt x="480647" y="39054"/>
                  </a:lnTo>
                  <a:lnTo>
                    <a:pt x="444418" y="66584"/>
                  </a:lnTo>
                  <a:lnTo>
                    <a:pt x="416802" y="99592"/>
                  </a:lnTo>
                  <a:lnTo>
                    <a:pt x="399202" y="137010"/>
                  </a:lnTo>
                  <a:lnTo>
                    <a:pt x="393024" y="177772"/>
                  </a:lnTo>
                  <a:lnTo>
                    <a:pt x="396043" y="206249"/>
                  </a:lnTo>
                  <a:lnTo>
                    <a:pt x="404768" y="233267"/>
                  </a:lnTo>
                  <a:lnTo>
                    <a:pt x="418698" y="258492"/>
                  </a:lnTo>
                  <a:lnTo>
                    <a:pt x="437333" y="281589"/>
                  </a:lnTo>
                  <a:lnTo>
                    <a:pt x="433635" y="304444"/>
                  </a:lnTo>
                  <a:lnTo>
                    <a:pt x="428488" y="327522"/>
                  </a:lnTo>
                  <a:lnTo>
                    <a:pt x="421815" y="350484"/>
                  </a:lnTo>
                  <a:lnTo>
                    <a:pt x="413537" y="372989"/>
                  </a:lnTo>
                  <a:lnTo>
                    <a:pt x="412663" y="381069"/>
                  </a:lnTo>
                  <a:lnTo>
                    <a:pt x="416025" y="387951"/>
                  </a:lnTo>
                  <a:lnTo>
                    <a:pt x="422437" y="392256"/>
                  </a:lnTo>
                  <a:lnTo>
                    <a:pt x="430718" y="392606"/>
                  </a:lnTo>
                  <a:lnTo>
                    <a:pt x="466274" y="382669"/>
                  </a:lnTo>
                  <a:lnTo>
                    <a:pt x="497293" y="371078"/>
                  </a:lnTo>
                  <a:lnTo>
                    <a:pt x="524021" y="358243"/>
                  </a:lnTo>
                  <a:lnTo>
                    <a:pt x="546702" y="344572"/>
                  </a:lnTo>
                  <a:lnTo>
                    <a:pt x="565850" y="349226"/>
                  </a:lnTo>
                  <a:lnTo>
                    <a:pt x="585647" y="352667"/>
                  </a:lnTo>
                  <a:lnTo>
                    <a:pt x="606039" y="354801"/>
                  </a:lnTo>
                  <a:lnTo>
                    <a:pt x="626974" y="355533"/>
                  </a:lnTo>
                  <a:lnTo>
                    <a:pt x="680614" y="350838"/>
                  </a:lnTo>
                  <a:lnTo>
                    <a:pt x="729854" y="337466"/>
                  </a:lnTo>
                  <a:lnTo>
                    <a:pt x="773290" y="316483"/>
                  </a:lnTo>
                  <a:lnTo>
                    <a:pt x="809518" y="288955"/>
                  </a:lnTo>
                  <a:lnTo>
                    <a:pt x="837134" y="255950"/>
                  </a:lnTo>
                  <a:lnTo>
                    <a:pt x="854733" y="218533"/>
                  </a:lnTo>
                  <a:lnTo>
                    <a:pt x="860911" y="177772"/>
                  </a:lnTo>
                  <a:lnTo>
                    <a:pt x="854733" y="137010"/>
                  </a:lnTo>
                  <a:lnTo>
                    <a:pt x="837134" y="99592"/>
                  </a:lnTo>
                  <a:lnTo>
                    <a:pt x="809518" y="66584"/>
                  </a:lnTo>
                  <a:lnTo>
                    <a:pt x="773290" y="39054"/>
                  </a:lnTo>
                  <a:lnTo>
                    <a:pt x="729854" y="18068"/>
                  </a:lnTo>
                  <a:lnTo>
                    <a:pt x="680614" y="4695"/>
                  </a:lnTo>
                  <a:lnTo>
                    <a:pt x="626974" y="0"/>
                  </a:lnTo>
                  <a:close/>
                </a:path>
              </a:pathLst>
            </a:custGeom>
            <a:ln w="28655">
              <a:solidFill>
                <a:srgbClr val="FFFFFF"/>
              </a:solidFill>
            </a:ln>
          </p:spPr>
          <p:txBody>
            <a:bodyPr wrap="square" lIns="0" tIns="0" rIns="0" bIns="0" rtlCol="0"/>
            <a:lstStyle/>
            <a:p>
              <a:endParaRPr/>
            </a:p>
          </p:txBody>
        </p:sp>
        <p:pic>
          <p:nvPicPr>
            <p:cNvPr id="40" name="object 46">
              <a:extLst>
                <a:ext uri="{FF2B5EF4-FFF2-40B4-BE49-F238E27FC236}">
                  <a16:creationId xmlns:a16="http://schemas.microsoft.com/office/drawing/2014/main" id="{DA657B3A-B180-AA2D-7B3A-096E76253A1C}"/>
                </a:ext>
              </a:extLst>
            </p:cNvPr>
            <p:cNvPicPr/>
            <p:nvPr/>
          </p:nvPicPr>
          <p:blipFill>
            <a:blip r:embed="rId11" cstate="print"/>
            <a:stretch>
              <a:fillRect/>
            </a:stretch>
          </p:blipFill>
          <p:spPr>
            <a:xfrm>
              <a:off x="3520011" y="5155145"/>
              <a:ext cx="215801" cy="140950"/>
            </a:xfrm>
            <a:prstGeom prst="rect">
              <a:avLst/>
            </a:prstGeom>
          </p:spPr>
        </p:pic>
        <p:pic>
          <p:nvPicPr>
            <p:cNvPr id="41" name="object 47">
              <a:extLst>
                <a:ext uri="{FF2B5EF4-FFF2-40B4-BE49-F238E27FC236}">
                  <a16:creationId xmlns:a16="http://schemas.microsoft.com/office/drawing/2014/main" id="{2157547C-FE9D-9FDF-3A95-81AF53BE6AF6}"/>
                </a:ext>
              </a:extLst>
            </p:cNvPr>
            <p:cNvPicPr/>
            <p:nvPr/>
          </p:nvPicPr>
          <p:blipFill>
            <a:blip r:embed="rId12" cstate="print"/>
            <a:stretch>
              <a:fillRect/>
            </a:stretch>
          </p:blipFill>
          <p:spPr>
            <a:xfrm>
              <a:off x="3557443" y="4967987"/>
              <a:ext cx="140938" cy="159671"/>
            </a:xfrm>
            <a:prstGeom prst="rect">
              <a:avLst/>
            </a:prstGeom>
          </p:spPr>
        </p:pic>
      </p:grpSp>
      <p:grpSp>
        <p:nvGrpSpPr>
          <p:cNvPr id="42" name="object 57">
            <a:extLst>
              <a:ext uri="{FF2B5EF4-FFF2-40B4-BE49-F238E27FC236}">
                <a16:creationId xmlns:a16="http://schemas.microsoft.com/office/drawing/2014/main" id="{CAF25CDA-3BE2-1D28-4091-53B6E0B831AD}"/>
              </a:ext>
            </a:extLst>
          </p:cNvPr>
          <p:cNvGrpSpPr/>
          <p:nvPr/>
        </p:nvGrpSpPr>
        <p:grpSpPr>
          <a:xfrm>
            <a:off x="5422227" y="2019671"/>
            <a:ext cx="1365250" cy="1365250"/>
            <a:chOff x="5422227" y="2019671"/>
            <a:chExt cx="1365250" cy="1365250"/>
          </a:xfrm>
        </p:grpSpPr>
        <p:sp>
          <p:nvSpPr>
            <p:cNvPr id="43" name="object 58">
              <a:extLst>
                <a:ext uri="{FF2B5EF4-FFF2-40B4-BE49-F238E27FC236}">
                  <a16:creationId xmlns:a16="http://schemas.microsoft.com/office/drawing/2014/main" id="{7490F039-B651-C606-CEE1-557EB4E2E241}"/>
                </a:ext>
              </a:extLst>
            </p:cNvPr>
            <p:cNvSpPr/>
            <p:nvPr/>
          </p:nvSpPr>
          <p:spPr>
            <a:xfrm>
              <a:off x="5422227" y="2019671"/>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44" name="object 59">
              <a:extLst>
                <a:ext uri="{FF2B5EF4-FFF2-40B4-BE49-F238E27FC236}">
                  <a16:creationId xmlns:a16="http://schemas.microsoft.com/office/drawing/2014/main" id="{6FA92955-FF31-51B1-4F55-D4C372A1E0AB}"/>
                </a:ext>
              </a:extLst>
            </p:cNvPr>
            <p:cNvSpPr/>
            <p:nvPr/>
          </p:nvSpPr>
          <p:spPr>
            <a:xfrm>
              <a:off x="5626737" y="2270292"/>
              <a:ext cx="956310" cy="875030"/>
            </a:xfrm>
            <a:custGeom>
              <a:avLst/>
              <a:gdLst/>
              <a:ahLst/>
              <a:cxnLst/>
              <a:rect l="l" t="t" r="r" b="b"/>
              <a:pathLst>
                <a:path w="956309" h="875030">
                  <a:moveTo>
                    <a:pt x="303320" y="303308"/>
                  </a:moveTo>
                  <a:lnTo>
                    <a:pt x="73704" y="303308"/>
                  </a:lnTo>
                  <a:lnTo>
                    <a:pt x="45042" y="309109"/>
                  </a:lnTo>
                  <a:lnTo>
                    <a:pt x="21611" y="324917"/>
                  </a:lnTo>
                  <a:lnTo>
                    <a:pt x="5800" y="348345"/>
                  </a:lnTo>
                  <a:lnTo>
                    <a:pt x="0" y="377001"/>
                  </a:lnTo>
                  <a:lnTo>
                    <a:pt x="0" y="682064"/>
                  </a:lnTo>
                  <a:lnTo>
                    <a:pt x="5703" y="710327"/>
                  </a:lnTo>
                  <a:lnTo>
                    <a:pt x="21351" y="733168"/>
                  </a:lnTo>
                  <a:lnTo>
                    <a:pt x="44749" y="748445"/>
                  </a:lnTo>
                  <a:lnTo>
                    <a:pt x="73704" y="754014"/>
                  </a:lnTo>
                  <a:lnTo>
                    <a:pt x="141535" y="754014"/>
                  </a:lnTo>
                  <a:lnTo>
                    <a:pt x="141535" y="842034"/>
                  </a:lnTo>
                  <a:lnTo>
                    <a:pt x="164555" y="873579"/>
                  </a:lnTo>
                  <a:lnTo>
                    <a:pt x="169474" y="874666"/>
                  </a:lnTo>
                  <a:lnTo>
                    <a:pt x="181939" y="874666"/>
                  </a:lnTo>
                  <a:lnTo>
                    <a:pt x="189437" y="872075"/>
                  </a:lnTo>
                  <a:lnTo>
                    <a:pt x="217154" y="849640"/>
                  </a:lnTo>
                  <a:lnTo>
                    <a:pt x="175718" y="849640"/>
                  </a:lnTo>
                  <a:lnTo>
                    <a:pt x="172184" y="848315"/>
                  </a:lnTo>
                  <a:lnTo>
                    <a:pt x="169569" y="847061"/>
                  </a:lnTo>
                  <a:lnTo>
                    <a:pt x="167623" y="845413"/>
                  </a:lnTo>
                  <a:lnTo>
                    <a:pt x="167623" y="733764"/>
                  </a:lnTo>
                  <a:lnTo>
                    <a:pt x="161785" y="727925"/>
                  </a:lnTo>
                  <a:lnTo>
                    <a:pt x="73704" y="727925"/>
                  </a:lnTo>
                  <a:lnTo>
                    <a:pt x="54994" y="724376"/>
                  </a:lnTo>
                  <a:lnTo>
                    <a:pt x="39874" y="714639"/>
                  </a:lnTo>
                  <a:lnTo>
                    <a:pt x="29762" y="700080"/>
                  </a:lnTo>
                  <a:lnTo>
                    <a:pt x="26076" y="682064"/>
                  </a:lnTo>
                  <a:lnTo>
                    <a:pt x="26076" y="377001"/>
                  </a:lnTo>
                  <a:lnTo>
                    <a:pt x="29824" y="358484"/>
                  </a:lnTo>
                  <a:lnTo>
                    <a:pt x="40040" y="343347"/>
                  </a:lnTo>
                  <a:lnTo>
                    <a:pt x="55181" y="333132"/>
                  </a:lnTo>
                  <a:lnTo>
                    <a:pt x="73704" y="329384"/>
                  </a:lnTo>
                  <a:lnTo>
                    <a:pt x="303320" y="329384"/>
                  </a:lnTo>
                  <a:lnTo>
                    <a:pt x="309158" y="323546"/>
                  </a:lnTo>
                  <a:lnTo>
                    <a:pt x="309120" y="309109"/>
                  </a:lnTo>
                  <a:lnTo>
                    <a:pt x="303320" y="303308"/>
                  </a:lnTo>
                  <a:close/>
                </a:path>
                <a:path w="956309" h="875030">
                  <a:moveTo>
                    <a:pt x="566188" y="647044"/>
                  </a:moveTo>
                  <a:lnTo>
                    <a:pt x="551776" y="647044"/>
                  </a:lnTo>
                  <a:lnTo>
                    <a:pt x="545938" y="652883"/>
                  </a:lnTo>
                  <a:lnTo>
                    <a:pt x="545938" y="682064"/>
                  </a:lnTo>
                  <a:lnTo>
                    <a:pt x="542254" y="700080"/>
                  </a:lnTo>
                  <a:lnTo>
                    <a:pt x="532146" y="714639"/>
                  </a:lnTo>
                  <a:lnTo>
                    <a:pt x="517030" y="724376"/>
                  </a:lnTo>
                  <a:lnTo>
                    <a:pt x="498322" y="727925"/>
                  </a:lnTo>
                  <a:lnTo>
                    <a:pt x="327438" y="727925"/>
                  </a:lnTo>
                  <a:lnTo>
                    <a:pt x="324537" y="728952"/>
                  </a:lnTo>
                  <a:lnTo>
                    <a:pt x="175718" y="849640"/>
                  </a:lnTo>
                  <a:lnTo>
                    <a:pt x="217154" y="849640"/>
                  </a:lnTo>
                  <a:lnTo>
                    <a:pt x="335056" y="754014"/>
                  </a:lnTo>
                  <a:lnTo>
                    <a:pt x="498322" y="754014"/>
                  </a:lnTo>
                  <a:lnTo>
                    <a:pt x="527271" y="748445"/>
                  </a:lnTo>
                  <a:lnTo>
                    <a:pt x="550670" y="733168"/>
                  </a:lnTo>
                  <a:lnTo>
                    <a:pt x="566321" y="710327"/>
                  </a:lnTo>
                  <a:lnTo>
                    <a:pt x="572026" y="682064"/>
                  </a:lnTo>
                  <a:lnTo>
                    <a:pt x="572026" y="652883"/>
                  </a:lnTo>
                  <a:lnTo>
                    <a:pt x="566188" y="647044"/>
                  </a:lnTo>
                  <a:close/>
                </a:path>
                <a:path w="956309" h="875030">
                  <a:moveTo>
                    <a:pt x="882510" y="161761"/>
                  </a:moveTo>
                  <a:lnTo>
                    <a:pt x="417441" y="161761"/>
                  </a:lnTo>
                  <a:lnTo>
                    <a:pt x="388783" y="167562"/>
                  </a:lnTo>
                  <a:lnTo>
                    <a:pt x="365352" y="183372"/>
                  </a:lnTo>
                  <a:lnTo>
                    <a:pt x="349539" y="206803"/>
                  </a:lnTo>
                  <a:lnTo>
                    <a:pt x="343736" y="235466"/>
                  </a:lnTo>
                  <a:lnTo>
                    <a:pt x="343736" y="540517"/>
                  </a:lnTo>
                  <a:lnTo>
                    <a:pt x="349441" y="568780"/>
                  </a:lnTo>
                  <a:lnTo>
                    <a:pt x="365092" y="591621"/>
                  </a:lnTo>
                  <a:lnTo>
                    <a:pt x="388491" y="606898"/>
                  </a:lnTo>
                  <a:lnTo>
                    <a:pt x="417441" y="612467"/>
                  </a:lnTo>
                  <a:lnTo>
                    <a:pt x="660620" y="612467"/>
                  </a:lnTo>
                  <a:lnTo>
                    <a:pt x="757369" y="714457"/>
                  </a:lnTo>
                  <a:lnTo>
                    <a:pt x="762696" y="718999"/>
                  </a:lnTo>
                  <a:lnTo>
                    <a:pt x="768677" y="722297"/>
                  </a:lnTo>
                  <a:lnTo>
                    <a:pt x="775118" y="724308"/>
                  </a:lnTo>
                  <a:lnTo>
                    <a:pt x="781822" y="724988"/>
                  </a:lnTo>
                  <a:lnTo>
                    <a:pt x="786013" y="724988"/>
                  </a:lnTo>
                  <a:lnTo>
                    <a:pt x="813560" y="699974"/>
                  </a:lnTo>
                  <a:lnTo>
                    <a:pt x="779625" y="699974"/>
                  </a:lnTo>
                  <a:lnTo>
                    <a:pt x="776258" y="696464"/>
                  </a:lnTo>
                  <a:lnTo>
                    <a:pt x="673217" y="587859"/>
                  </a:lnTo>
                  <a:lnTo>
                    <a:pt x="669790" y="586390"/>
                  </a:lnTo>
                  <a:lnTo>
                    <a:pt x="417441" y="586390"/>
                  </a:lnTo>
                  <a:lnTo>
                    <a:pt x="398738" y="582839"/>
                  </a:lnTo>
                  <a:lnTo>
                    <a:pt x="383621" y="573098"/>
                  </a:lnTo>
                  <a:lnTo>
                    <a:pt x="373510" y="558535"/>
                  </a:lnTo>
                  <a:lnTo>
                    <a:pt x="369825" y="540517"/>
                  </a:lnTo>
                  <a:lnTo>
                    <a:pt x="369825" y="235466"/>
                  </a:lnTo>
                  <a:lnTo>
                    <a:pt x="373573" y="216949"/>
                  </a:lnTo>
                  <a:lnTo>
                    <a:pt x="383787" y="201812"/>
                  </a:lnTo>
                  <a:lnTo>
                    <a:pt x="398924" y="191597"/>
                  </a:lnTo>
                  <a:lnTo>
                    <a:pt x="417441" y="187849"/>
                  </a:lnTo>
                  <a:lnTo>
                    <a:pt x="937621" y="187849"/>
                  </a:lnTo>
                  <a:lnTo>
                    <a:pt x="934600" y="183372"/>
                  </a:lnTo>
                  <a:lnTo>
                    <a:pt x="911168" y="167562"/>
                  </a:lnTo>
                  <a:lnTo>
                    <a:pt x="882510" y="161761"/>
                  </a:lnTo>
                  <a:close/>
                </a:path>
                <a:path w="956309" h="875030">
                  <a:moveTo>
                    <a:pt x="937621" y="187849"/>
                  </a:moveTo>
                  <a:lnTo>
                    <a:pt x="882510" y="187849"/>
                  </a:lnTo>
                  <a:lnTo>
                    <a:pt x="901027" y="191597"/>
                  </a:lnTo>
                  <a:lnTo>
                    <a:pt x="916164" y="201812"/>
                  </a:lnTo>
                  <a:lnTo>
                    <a:pt x="926379" y="216949"/>
                  </a:lnTo>
                  <a:lnTo>
                    <a:pt x="930127" y="235466"/>
                  </a:lnTo>
                  <a:lnTo>
                    <a:pt x="930127" y="540517"/>
                  </a:lnTo>
                  <a:lnTo>
                    <a:pt x="926441" y="558535"/>
                  </a:lnTo>
                  <a:lnTo>
                    <a:pt x="916330" y="573098"/>
                  </a:lnTo>
                  <a:lnTo>
                    <a:pt x="901214" y="582839"/>
                  </a:lnTo>
                  <a:lnTo>
                    <a:pt x="882510" y="586390"/>
                  </a:lnTo>
                  <a:lnTo>
                    <a:pt x="794430" y="586390"/>
                  </a:lnTo>
                  <a:lnTo>
                    <a:pt x="788592" y="592229"/>
                  </a:lnTo>
                  <a:lnTo>
                    <a:pt x="788592" y="695998"/>
                  </a:lnTo>
                  <a:lnTo>
                    <a:pt x="786418" y="697634"/>
                  </a:lnTo>
                  <a:lnTo>
                    <a:pt x="783493" y="698804"/>
                  </a:lnTo>
                  <a:lnTo>
                    <a:pt x="779625" y="699974"/>
                  </a:lnTo>
                  <a:lnTo>
                    <a:pt x="813560" y="699974"/>
                  </a:lnTo>
                  <a:lnTo>
                    <a:pt x="814668" y="692332"/>
                  </a:lnTo>
                  <a:lnTo>
                    <a:pt x="814668" y="612467"/>
                  </a:lnTo>
                  <a:lnTo>
                    <a:pt x="882510" y="612467"/>
                  </a:lnTo>
                  <a:lnTo>
                    <a:pt x="911460" y="606898"/>
                  </a:lnTo>
                  <a:lnTo>
                    <a:pt x="934859" y="591621"/>
                  </a:lnTo>
                  <a:lnTo>
                    <a:pt x="950510" y="568780"/>
                  </a:lnTo>
                  <a:lnTo>
                    <a:pt x="956215" y="540517"/>
                  </a:lnTo>
                  <a:lnTo>
                    <a:pt x="956215" y="235466"/>
                  </a:lnTo>
                  <a:lnTo>
                    <a:pt x="950413" y="206803"/>
                  </a:lnTo>
                  <a:lnTo>
                    <a:pt x="937621" y="187849"/>
                  </a:lnTo>
                  <a:close/>
                </a:path>
                <a:path w="956309" h="875030">
                  <a:moveTo>
                    <a:pt x="619642" y="0"/>
                  </a:moveTo>
                  <a:lnTo>
                    <a:pt x="174799" y="0"/>
                  </a:lnTo>
                  <a:lnTo>
                    <a:pt x="146141" y="5800"/>
                  </a:lnTo>
                  <a:lnTo>
                    <a:pt x="122710" y="21611"/>
                  </a:lnTo>
                  <a:lnTo>
                    <a:pt x="106897" y="45042"/>
                  </a:lnTo>
                  <a:lnTo>
                    <a:pt x="101094" y="73704"/>
                  </a:lnTo>
                  <a:lnTo>
                    <a:pt x="101094" y="262891"/>
                  </a:lnTo>
                  <a:lnTo>
                    <a:pt x="106933" y="268730"/>
                  </a:lnTo>
                  <a:lnTo>
                    <a:pt x="121344" y="268730"/>
                  </a:lnTo>
                  <a:lnTo>
                    <a:pt x="127183" y="262891"/>
                  </a:lnTo>
                  <a:lnTo>
                    <a:pt x="127183" y="73704"/>
                  </a:lnTo>
                  <a:lnTo>
                    <a:pt x="130931" y="55188"/>
                  </a:lnTo>
                  <a:lnTo>
                    <a:pt x="141145" y="40050"/>
                  </a:lnTo>
                  <a:lnTo>
                    <a:pt x="156282" y="29836"/>
                  </a:lnTo>
                  <a:lnTo>
                    <a:pt x="174799" y="26088"/>
                  </a:lnTo>
                  <a:lnTo>
                    <a:pt x="674757" y="26088"/>
                  </a:lnTo>
                  <a:lnTo>
                    <a:pt x="671736" y="21611"/>
                  </a:lnTo>
                  <a:lnTo>
                    <a:pt x="648305" y="5800"/>
                  </a:lnTo>
                  <a:lnTo>
                    <a:pt x="619642" y="0"/>
                  </a:lnTo>
                  <a:close/>
                </a:path>
                <a:path w="956309" h="875030">
                  <a:moveTo>
                    <a:pt x="674757" y="26088"/>
                  </a:moveTo>
                  <a:lnTo>
                    <a:pt x="619642" y="26088"/>
                  </a:lnTo>
                  <a:lnTo>
                    <a:pt x="638159" y="29836"/>
                  </a:lnTo>
                  <a:lnTo>
                    <a:pt x="653296" y="40050"/>
                  </a:lnTo>
                  <a:lnTo>
                    <a:pt x="663511" y="55188"/>
                  </a:lnTo>
                  <a:lnTo>
                    <a:pt x="667259" y="73704"/>
                  </a:lnTo>
                  <a:lnTo>
                    <a:pt x="667259" y="121344"/>
                  </a:lnTo>
                  <a:lnTo>
                    <a:pt x="673097" y="127183"/>
                  </a:lnTo>
                  <a:lnTo>
                    <a:pt x="687509" y="127183"/>
                  </a:lnTo>
                  <a:lnTo>
                    <a:pt x="693347" y="121344"/>
                  </a:lnTo>
                  <a:lnTo>
                    <a:pt x="693347" y="73704"/>
                  </a:lnTo>
                  <a:lnTo>
                    <a:pt x="687546" y="45042"/>
                  </a:lnTo>
                  <a:lnTo>
                    <a:pt x="674757" y="26088"/>
                  </a:lnTo>
                  <a:close/>
                </a:path>
              </a:pathLst>
            </a:custGeom>
            <a:solidFill>
              <a:srgbClr val="FFFFFF"/>
            </a:solidFill>
          </p:spPr>
          <p:txBody>
            <a:bodyPr wrap="square" lIns="0" tIns="0" rIns="0" bIns="0" rtlCol="0"/>
            <a:lstStyle/>
            <a:p>
              <a:endParaRPr/>
            </a:p>
          </p:txBody>
        </p:sp>
      </p:grpSp>
      <p:grpSp>
        <p:nvGrpSpPr>
          <p:cNvPr id="45" name="object 60">
            <a:extLst>
              <a:ext uri="{FF2B5EF4-FFF2-40B4-BE49-F238E27FC236}">
                <a16:creationId xmlns:a16="http://schemas.microsoft.com/office/drawing/2014/main" id="{8BDB6E88-12C2-0C07-52C1-EB8DB81D2239}"/>
              </a:ext>
            </a:extLst>
          </p:cNvPr>
          <p:cNvGrpSpPr/>
          <p:nvPr/>
        </p:nvGrpSpPr>
        <p:grpSpPr>
          <a:xfrm>
            <a:off x="7749089" y="2019671"/>
            <a:ext cx="1365250" cy="1365250"/>
            <a:chOff x="7749089" y="2019671"/>
            <a:chExt cx="1365250" cy="1365250"/>
          </a:xfrm>
        </p:grpSpPr>
        <p:sp>
          <p:nvSpPr>
            <p:cNvPr id="46" name="object 61">
              <a:extLst>
                <a:ext uri="{FF2B5EF4-FFF2-40B4-BE49-F238E27FC236}">
                  <a16:creationId xmlns:a16="http://schemas.microsoft.com/office/drawing/2014/main" id="{DA1E003A-2113-F2DF-A6E6-0CF497F3C00D}"/>
                </a:ext>
              </a:extLst>
            </p:cNvPr>
            <p:cNvSpPr/>
            <p:nvPr/>
          </p:nvSpPr>
          <p:spPr>
            <a:xfrm>
              <a:off x="7749089" y="2019671"/>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47" name="object 62">
              <a:extLst>
                <a:ext uri="{FF2B5EF4-FFF2-40B4-BE49-F238E27FC236}">
                  <a16:creationId xmlns:a16="http://schemas.microsoft.com/office/drawing/2014/main" id="{88C01454-D888-7352-9A9B-343B01218458}"/>
                </a:ext>
              </a:extLst>
            </p:cNvPr>
            <p:cNvSpPr/>
            <p:nvPr/>
          </p:nvSpPr>
          <p:spPr>
            <a:xfrm>
              <a:off x="7990418" y="2294720"/>
              <a:ext cx="882015" cy="826769"/>
            </a:xfrm>
            <a:custGeom>
              <a:avLst/>
              <a:gdLst/>
              <a:ahLst/>
              <a:cxnLst/>
              <a:rect l="l" t="t" r="r" b="b"/>
              <a:pathLst>
                <a:path w="882015" h="826769">
                  <a:moveTo>
                    <a:pt x="94181" y="508000"/>
                  </a:moveTo>
                  <a:lnTo>
                    <a:pt x="86599" y="508000"/>
                  </a:lnTo>
                  <a:lnTo>
                    <a:pt x="1253" y="593090"/>
                  </a:lnTo>
                  <a:lnTo>
                    <a:pt x="0" y="596900"/>
                  </a:lnTo>
                  <a:lnTo>
                    <a:pt x="0" y="603250"/>
                  </a:lnTo>
                  <a:lnTo>
                    <a:pt x="1253" y="605790"/>
                  </a:lnTo>
                  <a:lnTo>
                    <a:pt x="221496" y="826770"/>
                  </a:lnTo>
                  <a:lnTo>
                    <a:pt x="233746" y="826770"/>
                  </a:lnTo>
                  <a:lnTo>
                    <a:pt x="261415" y="798830"/>
                  </a:lnTo>
                  <a:lnTo>
                    <a:pt x="227621" y="798830"/>
                  </a:lnTo>
                  <a:lnTo>
                    <a:pt x="28894" y="599440"/>
                  </a:lnTo>
                  <a:lnTo>
                    <a:pt x="90396" y="538480"/>
                  </a:lnTo>
                  <a:lnTo>
                    <a:pt x="124652" y="538480"/>
                  </a:lnTo>
                  <a:lnTo>
                    <a:pt x="94181" y="508000"/>
                  </a:lnTo>
                  <a:close/>
                </a:path>
                <a:path w="882015" h="826769">
                  <a:moveTo>
                    <a:pt x="124652" y="538480"/>
                  </a:moveTo>
                  <a:lnTo>
                    <a:pt x="90396" y="538480"/>
                  </a:lnTo>
                  <a:lnTo>
                    <a:pt x="115100" y="562610"/>
                  </a:lnTo>
                  <a:lnTo>
                    <a:pt x="115542" y="565150"/>
                  </a:lnTo>
                  <a:lnTo>
                    <a:pt x="116544" y="567690"/>
                  </a:lnTo>
                  <a:lnTo>
                    <a:pt x="119876" y="570230"/>
                  </a:lnTo>
                  <a:lnTo>
                    <a:pt x="122073" y="571500"/>
                  </a:lnTo>
                  <a:lnTo>
                    <a:pt x="124389" y="572770"/>
                  </a:lnTo>
                  <a:lnTo>
                    <a:pt x="289123" y="736600"/>
                  </a:lnTo>
                  <a:lnTo>
                    <a:pt x="227621" y="798830"/>
                  </a:lnTo>
                  <a:lnTo>
                    <a:pt x="261415" y="798830"/>
                  </a:lnTo>
                  <a:lnTo>
                    <a:pt x="316752" y="742950"/>
                  </a:lnTo>
                  <a:lnTo>
                    <a:pt x="318018" y="740410"/>
                  </a:lnTo>
                  <a:lnTo>
                    <a:pt x="318018" y="734060"/>
                  </a:lnTo>
                  <a:lnTo>
                    <a:pt x="316752" y="730250"/>
                  </a:lnTo>
                  <a:lnTo>
                    <a:pt x="303248" y="717550"/>
                  </a:lnTo>
                  <a:lnTo>
                    <a:pt x="308132" y="712470"/>
                  </a:lnTo>
                  <a:lnTo>
                    <a:pt x="314149" y="709930"/>
                  </a:lnTo>
                  <a:lnTo>
                    <a:pt x="614150" y="709930"/>
                  </a:lnTo>
                  <a:lnTo>
                    <a:pt x="619442" y="708660"/>
                  </a:lnTo>
                  <a:lnTo>
                    <a:pt x="626945" y="706120"/>
                  </a:lnTo>
                  <a:lnTo>
                    <a:pt x="637799" y="699770"/>
                  </a:lnTo>
                  <a:lnTo>
                    <a:pt x="286305" y="699770"/>
                  </a:lnTo>
                  <a:lnTo>
                    <a:pt x="145391" y="560070"/>
                  </a:lnTo>
                  <a:lnTo>
                    <a:pt x="160523" y="544830"/>
                  </a:lnTo>
                  <a:lnTo>
                    <a:pt x="163185" y="542290"/>
                  </a:lnTo>
                  <a:lnTo>
                    <a:pt x="128460" y="542290"/>
                  </a:lnTo>
                  <a:lnTo>
                    <a:pt x="124652" y="538480"/>
                  </a:lnTo>
                  <a:close/>
                </a:path>
                <a:path w="882015" h="826769">
                  <a:moveTo>
                    <a:pt x="875731" y="393700"/>
                  </a:moveTo>
                  <a:lnTo>
                    <a:pt x="812993" y="393700"/>
                  </a:lnTo>
                  <a:lnTo>
                    <a:pt x="830239" y="394970"/>
                  </a:lnTo>
                  <a:lnTo>
                    <a:pt x="844389" y="400050"/>
                  </a:lnTo>
                  <a:lnTo>
                    <a:pt x="833236" y="445770"/>
                  </a:lnTo>
                  <a:lnTo>
                    <a:pt x="805495" y="490220"/>
                  </a:lnTo>
                  <a:lnTo>
                    <a:pt x="779219" y="529590"/>
                  </a:lnTo>
                  <a:lnTo>
                    <a:pt x="752336" y="562610"/>
                  </a:lnTo>
                  <a:lnTo>
                    <a:pt x="735490" y="580390"/>
                  </a:lnTo>
                  <a:lnTo>
                    <a:pt x="713767" y="600710"/>
                  </a:lnTo>
                  <a:lnTo>
                    <a:pt x="689407" y="624840"/>
                  </a:lnTo>
                  <a:lnTo>
                    <a:pt x="653274" y="656590"/>
                  </a:lnTo>
                  <a:lnTo>
                    <a:pt x="630506" y="675640"/>
                  </a:lnTo>
                  <a:lnTo>
                    <a:pt x="618241" y="683260"/>
                  </a:lnTo>
                  <a:lnTo>
                    <a:pt x="613613" y="685800"/>
                  </a:lnTo>
                  <a:lnTo>
                    <a:pt x="325647" y="685800"/>
                  </a:lnTo>
                  <a:lnTo>
                    <a:pt x="311991" y="687070"/>
                  </a:lnTo>
                  <a:lnTo>
                    <a:pt x="301203" y="690880"/>
                  </a:lnTo>
                  <a:lnTo>
                    <a:pt x="292802" y="694690"/>
                  </a:lnTo>
                  <a:lnTo>
                    <a:pt x="286305" y="699770"/>
                  </a:lnTo>
                  <a:lnTo>
                    <a:pt x="637799" y="699770"/>
                  </a:lnTo>
                  <a:lnTo>
                    <a:pt x="675761" y="669290"/>
                  </a:lnTo>
                  <a:lnTo>
                    <a:pt x="703186" y="643890"/>
                  </a:lnTo>
                  <a:lnTo>
                    <a:pt x="751611" y="598170"/>
                  </a:lnTo>
                  <a:lnTo>
                    <a:pt x="769494" y="579120"/>
                  </a:lnTo>
                  <a:lnTo>
                    <a:pt x="779923" y="568960"/>
                  </a:lnTo>
                  <a:lnTo>
                    <a:pt x="799319" y="542290"/>
                  </a:lnTo>
                  <a:lnTo>
                    <a:pt x="828586" y="499110"/>
                  </a:lnTo>
                  <a:lnTo>
                    <a:pt x="858544" y="449580"/>
                  </a:lnTo>
                  <a:lnTo>
                    <a:pt x="880015" y="408940"/>
                  </a:lnTo>
                  <a:lnTo>
                    <a:pt x="881687" y="405130"/>
                  </a:lnTo>
                  <a:lnTo>
                    <a:pt x="881161" y="400050"/>
                  </a:lnTo>
                  <a:lnTo>
                    <a:pt x="878618" y="396240"/>
                  </a:lnTo>
                  <a:lnTo>
                    <a:pt x="875731" y="393700"/>
                  </a:lnTo>
                  <a:close/>
                </a:path>
                <a:path w="882015" h="826769">
                  <a:moveTo>
                    <a:pt x="434419" y="454660"/>
                  </a:moveTo>
                  <a:lnTo>
                    <a:pt x="384463" y="454660"/>
                  </a:lnTo>
                  <a:lnTo>
                    <a:pt x="392960" y="457200"/>
                  </a:lnTo>
                  <a:lnTo>
                    <a:pt x="402441" y="462280"/>
                  </a:lnTo>
                  <a:lnTo>
                    <a:pt x="412214" y="468630"/>
                  </a:lnTo>
                  <a:lnTo>
                    <a:pt x="431117" y="482600"/>
                  </a:lnTo>
                  <a:lnTo>
                    <a:pt x="440142" y="488950"/>
                  </a:lnTo>
                  <a:lnTo>
                    <a:pt x="448822" y="492760"/>
                  </a:lnTo>
                  <a:lnTo>
                    <a:pt x="457320" y="494030"/>
                  </a:lnTo>
                  <a:lnTo>
                    <a:pt x="574940" y="494030"/>
                  </a:lnTo>
                  <a:lnTo>
                    <a:pt x="586373" y="495300"/>
                  </a:lnTo>
                  <a:lnTo>
                    <a:pt x="596130" y="497840"/>
                  </a:lnTo>
                  <a:lnTo>
                    <a:pt x="604252" y="501650"/>
                  </a:lnTo>
                  <a:lnTo>
                    <a:pt x="610783" y="505460"/>
                  </a:lnTo>
                  <a:lnTo>
                    <a:pt x="609995" y="509270"/>
                  </a:lnTo>
                  <a:lnTo>
                    <a:pt x="610234" y="511810"/>
                  </a:lnTo>
                  <a:lnTo>
                    <a:pt x="613482" y="518160"/>
                  </a:lnTo>
                  <a:lnTo>
                    <a:pt x="616717" y="520700"/>
                  </a:lnTo>
                  <a:lnTo>
                    <a:pt x="620275" y="520700"/>
                  </a:lnTo>
                  <a:lnTo>
                    <a:pt x="621290" y="524510"/>
                  </a:lnTo>
                  <a:lnTo>
                    <a:pt x="621792" y="528320"/>
                  </a:lnTo>
                  <a:lnTo>
                    <a:pt x="621792" y="530860"/>
                  </a:lnTo>
                  <a:lnTo>
                    <a:pt x="619023" y="544830"/>
                  </a:lnTo>
                  <a:lnTo>
                    <a:pt x="610504" y="556260"/>
                  </a:lnTo>
                  <a:lnTo>
                    <a:pt x="595916" y="565150"/>
                  </a:lnTo>
                  <a:lnTo>
                    <a:pt x="574940" y="567690"/>
                  </a:lnTo>
                  <a:lnTo>
                    <a:pt x="391902" y="567690"/>
                  </a:lnTo>
                  <a:lnTo>
                    <a:pt x="386541" y="574040"/>
                  </a:lnTo>
                  <a:lnTo>
                    <a:pt x="386541" y="586740"/>
                  </a:lnTo>
                  <a:lnTo>
                    <a:pt x="391902" y="591820"/>
                  </a:lnTo>
                  <a:lnTo>
                    <a:pt x="574940" y="591820"/>
                  </a:lnTo>
                  <a:lnTo>
                    <a:pt x="605610" y="586740"/>
                  </a:lnTo>
                  <a:lnTo>
                    <a:pt x="627766" y="572770"/>
                  </a:lnTo>
                  <a:lnTo>
                    <a:pt x="641206" y="553720"/>
                  </a:lnTo>
                  <a:lnTo>
                    <a:pt x="645731" y="530860"/>
                  </a:lnTo>
                  <a:lnTo>
                    <a:pt x="645731" y="524510"/>
                  </a:lnTo>
                  <a:lnTo>
                    <a:pt x="644645" y="518160"/>
                  </a:lnTo>
                  <a:lnTo>
                    <a:pt x="642555" y="511810"/>
                  </a:lnTo>
                  <a:lnTo>
                    <a:pt x="682470" y="491490"/>
                  </a:lnTo>
                  <a:lnTo>
                    <a:pt x="630150" y="491490"/>
                  </a:lnTo>
                  <a:lnTo>
                    <a:pt x="629218" y="490220"/>
                  </a:lnTo>
                  <a:lnTo>
                    <a:pt x="628251" y="490220"/>
                  </a:lnTo>
                  <a:lnTo>
                    <a:pt x="590267" y="471170"/>
                  </a:lnTo>
                  <a:lnTo>
                    <a:pt x="574940" y="469900"/>
                  </a:lnTo>
                  <a:lnTo>
                    <a:pt x="453702" y="469900"/>
                  </a:lnTo>
                  <a:lnTo>
                    <a:pt x="436139" y="455930"/>
                  </a:lnTo>
                  <a:lnTo>
                    <a:pt x="434419" y="454660"/>
                  </a:lnTo>
                  <a:close/>
                </a:path>
                <a:path w="882015" h="826769">
                  <a:moveTo>
                    <a:pt x="384463" y="430530"/>
                  </a:moveTo>
                  <a:lnTo>
                    <a:pt x="286437" y="430530"/>
                  </a:lnTo>
                  <a:lnTo>
                    <a:pt x="263085" y="434340"/>
                  </a:lnTo>
                  <a:lnTo>
                    <a:pt x="239670" y="444500"/>
                  </a:lnTo>
                  <a:lnTo>
                    <a:pt x="217994" y="458470"/>
                  </a:lnTo>
                  <a:lnTo>
                    <a:pt x="199861" y="473710"/>
                  </a:lnTo>
                  <a:lnTo>
                    <a:pt x="181809" y="491490"/>
                  </a:lnTo>
                  <a:lnTo>
                    <a:pt x="162225" y="510540"/>
                  </a:lnTo>
                  <a:lnTo>
                    <a:pt x="143534" y="528320"/>
                  </a:lnTo>
                  <a:lnTo>
                    <a:pt x="128460" y="542290"/>
                  </a:lnTo>
                  <a:lnTo>
                    <a:pt x="163185" y="542290"/>
                  </a:lnTo>
                  <a:lnTo>
                    <a:pt x="179154" y="527050"/>
                  </a:lnTo>
                  <a:lnTo>
                    <a:pt x="198640" y="508000"/>
                  </a:lnTo>
                  <a:lnTo>
                    <a:pt x="216338" y="490220"/>
                  </a:lnTo>
                  <a:lnTo>
                    <a:pt x="232098" y="477520"/>
                  </a:lnTo>
                  <a:lnTo>
                    <a:pt x="250246" y="466090"/>
                  </a:lnTo>
                  <a:lnTo>
                    <a:pt x="268964" y="458470"/>
                  </a:lnTo>
                  <a:lnTo>
                    <a:pt x="286437" y="454660"/>
                  </a:lnTo>
                  <a:lnTo>
                    <a:pt x="434419" y="454660"/>
                  </a:lnTo>
                  <a:lnTo>
                    <a:pt x="424100" y="447040"/>
                  </a:lnTo>
                  <a:lnTo>
                    <a:pt x="411398" y="439420"/>
                  </a:lnTo>
                  <a:lnTo>
                    <a:pt x="398147" y="433070"/>
                  </a:lnTo>
                  <a:lnTo>
                    <a:pt x="384463" y="430530"/>
                  </a:lnTo>
                  <a:close/>
                </a:path>
                <a:path w="882015" h="826769">
                  <a:moveTo>
                    <a:pt x="817273" y="369570"/>
                  </a:moveTo>
                  <a:lnTo>
                    <a:pt x="761193" y="383540"/>
                  </a:lnTo>
                  <a:lnTo>
                    <a:pt x="720517" y="424180"/>
                  </a:lnTo>
                  <a:lnTo>
                    <a:pt x="703293" y="453390"/>
                  </a:lnTo>
                  <a:lnTo>
                    <a:pt x="630150" y="491490"/>
                  </a:lnTo>
                  <a:lnTo>
                    <a:pt x="682470" y="491490"/>
                  </a:lnTo>
                  <a:lnTo>
                    <a:pt x="719890" y="472440"/>
                  </a:lnTo>
                  <a:lnTo>
                    <a:pt x="721681" y="469900"/>
                  </a:lnTo>
                  <a:lnTo>
                    <a:pt x="722815" y="468630"/>
                  </a:lnTo>
                  <a:lnTo>
                    <a:pt x="756606" y="416560"/>
                  </a:lnTo>
                  <a:lnTo>
                    <a:pt x="793308" y="396240"/>
                  </a:lnTo>
                  <a:lnTo>
                    <a:pt x="812993" y="393700"/>
                  </a:lnTo>
                  <a:lnTo>
                    <a:pt x="875731" y="393700"/>
                  </a:lnTo>
                  <a:lnTo>
                    <a:pt x="864183" y="383540"/>
                  </a:lnTo>
                  <a:lnTo>
                    <a:pt x="843219" y="373380"/>
                  </a:lnTo>
                  <a:lnTo>
                    <a:pt x="817273" y="369570"/>
                  </a:lnTo>
                  <a:close/>
                </a:path>
                <a:path w="882015" h="826769">
                  <a:moveTo>
                    <a:pt x="637227" y="238760"/>
                  </a:moveTo>
                  <a:lnTo>
                    <a:pt x="535741" y="238760"/>
                  </a:lnTo>
                  <a:lnTo>
                    <a:pt x="568807" y="241300"/>
                  </a:lnTo>
                  <a:lnTo>
                    <a:pt x="603286" y="248920"/>
                  </a:lnTo>
                  <a:lnTo>
                    <a:pt x="630407" y="262890"/>
                  </a:lnTo>
                  <a:lnTo>
                    <a:pt x="641397" y="285750"/>
                  </a:lnTo>
                  <a:lnTo>
                    <a:pt x="641397" y="430530"/>
                  </a:lnTo>
                  <a:lnTo>
                    <a:pt x="646758" y="435610"/>
                  </a:lnTo>
                  <a:lnTo>
                    <a:pt x="659975" y="435610"/>
                  </a:lnTo>
                  <a:lnTo>
                    <a:pt x="665336" y="430530"/>
                  </a:lnTo>
                  <a:lnTo>
                    <a:pt x="665312" y="284480"/>
                  </a:lnTo>
                  <a:lnTo>
                    <a:pt x="665241" y="283210"/>
                  </a:lnTo>
                  <a:lnTo>
                    <a:pt x="676485" y="280670"/>
                  </a:lnTo>
                  <a:lnTo>
                    <a:pt x="700227" y="278130"/>
                  </a:lnTo>
                  <a:lnTo>
                    <a:pt x="813706" y="278130"/>
                  </a:lnTo>
                  <a:lnTo>
                    <a:pt x="790323" y="266700"/>
                  </a:lnTo>
                  <a:lnTo>
                    <a:pt x="767262" y="260350"/>
                  </a:lnTo>
                  <a:lnTo>
                    <a:pt x="658399" y="260350"/>
                  </a:lnTo>
                  <a:lnTo>
                    <a:pt x="651901" y="250190"/>
                  </a:lnTo>
                  <a:lnTo>
                    <a:pt x="642598" y="242570"/>
                  </a:lnTo>
                  <a:lnTo>
                    <a:pt x="637227" y="238760"/>
                  </a:lnTo>
                  <a:close/>
                </a:path>
                <a:path w="882015" h="826769">
                  <a:moveTo>
                    <a:pt x="359306" y="254000"/>
                  </a:moveTo>
                  <a:lnTo>
                    <a:pt x="345668" y="255270"/>
                  </a:lnTo>
                  <a:lnTo>
                    <a:pt x="326508" y="256540"/>
                  </a:lnTo>
                  <a:lnTo>
                    <a:pt x="304208" y="260350"/>
                  </a:lnTo>
                  <a:lnTo>
                    <a:pt x="255171" y="279400"/>
                  </a:lnTo>
                  <a:lnTo>
                    <a:pt x="231758" y="309880"/>
                  </a:lnTo>
                  <a:lnTo>
                    <a:pt x="229699" y="325120"/>
                  </a:lnTo>
                  <a:lnTo>
                    <a:pt x="229699" y="410210"/>
                  </a:lnTo>
                  <a:lnTo>
                    <a:pt x="235060" y="415290"/>
                  </a:lnTo>
                  <a:lnTo>
                    <a:pt x="248277" y="415290"/>
                  </a:lnTo>
                  <a:lnTo>
                    <a:pt x="253638" y="410210"/>
                  </a:lnTo>
                  <a:lnTo>
                    <a:pt x="253638" y="325120"/>
                  </a:lnTo>
                  <a:lnTo>
                    <a:pt x="264630" y="302260"/>
                  </a:lnTo>
                  <a:lnTo>
                    <a:pt x="291754" y="288290"/>
                  </a:lnTo>
                  <a:lnTo>
                    <a:pt x="326238" y="280670"/>
                  </a:lnTo>
                  <a:lnTo>
                    <a:pt x="359306" y="278130"/>
                  </a:lnTo>
                  <a:lnTo>
                    <a:pt x="433737" y="278130"/>
                  </a:lnTo>
                  <a:lnTo>
                    <a:pt x="441065" y="262890"/>
                  </a:lnTo>
                  <a:lnTo>
                    <a:pt x="445997" y="260350"/>
                  </a:lnTo>
                  <a:lnTo>
                    <a:pt x="413083" y="260350"/>
                  </a:lnTo>
                  <a:lnTo>
                    <a:pt x="396933" y="256540"/>
                  </a:lnTo>
                  <a:lnTo>
                    <a:pt x="382066" y="255270"/>
                  </a:lnTo>
                  <a:lnTo>
                    <a:pt x="369263" y="255270"/>
                  </a:lnTo>
                  <a:lnTo>
                    <a:pt x="359306" y="254000"/>
                  </a:lnTo>
                  <a:close/>
                </a:path>
                <a:path w="882015" h="826769">
                  <a:moveTo>
                    <a:pt x="433737" y="278130"/>
                  </a:moveTo>
                  <a:lnTo>
                    <a:pt x="371255" y="278130"/>
                  </a:lnTo>
                  <a:lnTo>
                    <a:pt x="394992" y="280670"/>
                  </a:lnTo>
                  <a:lnTo>
                    <a:pt x="406229" y="283210"/>
                  </a:lnTo>
                  <a:lnTo>
                    <a:pt x="406134" y="410210"/>
                  </a:lnTo>
                  <a:lnTo>
                    <a:pt x="411495" y="415290"/>
                  </a:lnTo>
                  <a:lnTo>
                    <a:pt x="424712" y="415290"/>
                  </a:lnTo>
                  <a:lnTo>
                    <a:pt x="430073" y="410210"/>
                  </a:lnTo>
                  <a:lnTo>
                    <a:pt x="430073" y="285750"/>
                  </a:lnTo>
                  <a:lnTo>
                    <a:pt x="433737" y="278130"/>
                  </a:lnTo>
                  <a:close/>
                </a:path>
                <a:path w="882015" h="826769">
                  <a:moveTo>
                    <a:pt x="813706" y="278130"/>
                  </a:moveTo>
                  <a:lnTo>
                    <a:pt x="712176" y="278130"/>
                  </a:lnTo>
                  <a:lnTo>
                    <a:pt x="745242" y="280670"/>
                  </a:lnTo>
                  <a:lnTo>
                    <a:pt x="779722" y="288290"/>
                  </a:lnTo>
                  <a:lnTo>
                    <a:pt x="806843" y="302260"/>
                  </a:lnTo>
                  <a:lnTo>
                    <a:pt x="817832" y="325120"/>
                  </a:lnTo>
                  <a:lnTo>
                    <a:pt x="817832" y="351790"/>
                  </a:lnTo>
                  <a:lnTo>
                    <a:pt x="823193" y="356870"/>
                  </a:lnTo>
                  <a:lnTo>
                    <a:pt x="836411" y="356870"/>
                  </a:lnTo>
                  <a:lnTo>
                    <a:pt x="841772" y="351790"/>
                  </a:lnTo>
                  <a:lnTo>
                    <a:pt x="841772" y="325120"/>
                  </a:lnTo>
                  <a:lnTo>
                    <a:pt x="839714" y="309880"/>
                  </a:lnTo>
                  <a:lnTo>
                    <a:pt x="831996" y="294640"/>
                  </a:lnTo>
                  <a:lnTo>
                    <a:pt x="816304" y="279400"/>
                  </a:lnTo>
                  <a:lnTo>
                    <a:pt x="813706" y="278130"/>
                  </a:lnTo>
                  <a:close/>
                </a:path>
                <a:path w="882015" h="826769">
                  <a:moveTo>
                    <a:pt x="549372" y="215900"/>
                  </a:moveTo>
                  <a:lnTo>
                    <a:pt x="522104" y="215900"/>
                  </a:lnTo>
                  <a:lnTo>
                    <a:pt x="502945" y="217170"/>
                  </a:lnTo>
                  <a:lnTo>
                    <a:pt x="457595" y="227330"/>
                  </a:lnTo>
                  <a:lnTo>
                    <a:pt x="419574" y="250190"/>
                  </a:lnTo>
                  <a:lnTo>
                    <a:pt x="413083" y="260350"/>
                  </a:lnTo>
                  <a:lnTo>
                    <a:pt x="445997" y="260350"/>
                  </a:lnTo>
                  <a:lnTo>
                    <a:pt x="468190" y="248920"/>
                  </a:lnTo>
                  <a:lnTo>
                    <a:pt x="502673" y="241300"/>
                  </a:lnTo>
                  <a:lnTo>
                    <a:pt x="535741" y="238760"/>
                  </a:lnTo>
                  <a:lnTo>
                    <a:pt x="637227" y="238760"/>
                  </a:lnTo>
                  <a:lnTo>
                    <a:pt x="630065" y="233680"/>
                  </a:lnTo>
                  <a:lnTo>
                    <a:pt x="613876" y="227330"/>
                  </a:lnTo>
                  <a:lnTo>
                    <a:pt x="590822" y="220980"/>
                  </a:lnTo>
                  <a:lnTo>
                    <a:pt x="568526" y="217170"/>
                  </a:lnTo>
                  <a:lnTo>
                    <a:pt x="549372" y="215900"/>
                  </a:lnTo>
                  <a:close/>
                </a:path>
                <a:path w="882015" h="826769">
                  <a:moveTo>
                    <a:pt x="712176" y="254000"/>
                  </a:moveTo>
                  <a:lnTo>
                    <a:pt x="702221" y="255270"/>
                  </a:lnTo>
                  <a:lnTo>
                    <a:pt x="689421" y="255270"/>
                  </a:lnTo>
                  <a:lnTo>
                    <a:pt x="674554" y="256540"/>
                  </a:lnTo>
                  <a:lnTo>
                    <a:pt x="658399" y="260350"/>
                  </a:lnTo>
                  <a:lnTo>
                    <a:pt x="767262" y="260350"/>
                  </a:lnTo>
                  <a:lnTo>
                    <a:pt x="744963" y="256540"/>
                  </a:lnTo>
                  <a:lnTo>
                    <a:pt x="725807" y="255270"/>
                  </a:lnTo>
                  <a:lnTo>
                    <a:pt x="712176" y="254000"/>
                  </a:lnTo>
                  <a:close/>
                </a:path>
                <a:path w="882015" h="826769">
                  <a:moveTo>
                    <a:pt x="339689" y="39370"/>
                  </a:moveTo>
                  <a:lnTo>
                    <a:pt x="298619" y="52070"/>
                  </a:lnTo>
                  <a:lnTo>
                    <a:pt x="273806" y="87630"/>
                  </a:lnTo>
                  <a:lnTo>
                    <a:pt x="268909" y="140970"/>
                  </a:lnTo>
                  <a:lnTo>
                    <a:pt x="270152" y="156210"/>
                  </a:lnTo>
                  <a:lnTo>
                    <a:pt x="287882" y="195580"/>
                  </a:lnTo>
                  <a:lnTo>
                    <a:pt x="324841" y="218440"/>
                  </a:lnTo>
                  <a:lnTo>
                    <a:pt x="339689" y="219710"/>
                  </a:lnTo>
                  <a:lnTo>
                    <a:pt x="354543" y="218440"/>
                  </a:lnTo>
                  <a:lnTo>
                    <a:pt x="368341" y="213360"/>
                  </a:lnTo>
                  <a:lnTo>
                    <a:pt x="380765" y="205740"/>
                  </a:lnTo>
                  <a:lnTo>
                    <a:pt x="391496" y="195580"/>
                  </a:lnTo>
                  <a:lnTo>
                    <a:pt x="339689" y="195580"/>
                  </a:lnTo>
                  <a:lnTo>
                    <a:pt x="320920" y="191770"/>
                  </a:lnTo>
                  <a:lnTo>
                    <a:pt x="306091" y="180340"/>
                  </a:lnTo>
                  <a:lnTo>
                    <a:pt x="296351" y="162560"/>
                  </a:lnTo>
                  <a:lnTo>
                    <a:pt x="292848" y="140970"/>
                  </a:lnTo>
                  <a:lnTo>
                    <a:pt x="292848" y="118110"/>
                  </a:lnTo>
                  <a:lnTo>
                    <a:pt x="296351" y="96520"/>
                  </a:lnTo>
                  <a:lnTo>
                    <a:pt x="306091" y="78740"/>
                  </a:lnTo>
                  <a:lnTo>
                    <a:pt x="320920" y="67310"/>
                  </a:lnTo>
                  <a:lnTo>
                    <a:pt x="339689" y="62230"/>
                  </a:lnTo>
                  <a:lnTo>
                    <a:pt x="391496" y="62230"/>
                  </a:lnTo>
                  <a:lnTo>
                    <a:pt x="380765" y="52070"/>
                  </a:lnTo>
                  <a:lnTo>
                    <a:pt x="368341" y="44450"/>
                  </a:lnTo>
                  <a:lnTo>
                    <a:pt x="354543" y="40640"/>
                  </a:lnTo>
                  <a:lnTo>
                    <a:pt x="339689" y="39370"/>
                  </a:lnTo>
                  <a:close/>
                </a:path>
                <a:path w="882015" h="826769">
                  <a:moveTo>
                    <a:pt x="731782" y="39370"/>
                  </a:moveTo>
                  <a:lnTo>
                    <a:pt x="690712" y="52070"/>
                  </a:lnTo>
                  <a:lnTo>
                    <a:pt x="665899" y="87630"/>
                  </a:lnTo>
                  <a:lnTo>
                    <a:pt x="661002" y="140970"/>
                  </a:lnTo>
                  <a:lnTo>
                    <a:pt x="662246" y="156210"/>
                  </a:lnTo>
                  <a:lnTo>
                    <a:pt x="679975" y="195580"/>
                  </a:lnTo>
                  <a:lnTo>
                    <a:pt x="716934" y="218440"/>
                  </a:lnTo>
                  <a:lnTo>
                    <a:pt x="731782" y="219710"/>
                  </a:lnTo>
                  <a:lnTo>
                    <a:pt x="746630" y="218440"/>
                  </a:lnTo>
                  <a:lnTo>
                    <a:pt x="760425" y="213360"/>
                  </a:lnTo>
                  <a:lnTo>
                    <a:pt x="772851" y="205740"/>
                  </a:lnTo>
                  <a:lnTo>
                    <a:pt x="783589" y="195580"/>
                  </a:lnTo>
                  <a:lnTo>
                    <a:pt x="731782" y="195580"/>
                  </a:lnTo>
                  <a:lnTo>
                    <a:pt x="713012" y="191770"/>
                  </a:lnTo>
                  <a:lnTo>
                    <a:pt x="698178" y="180340"/>
                  </a:lnTo>
                  <a:lnTo>
                    <a:pt x="688434" y="162560"/>
                  </a:lnTo>
                  <a:lnTo>
                    <a:pt x="684930" y="140970"/>
                  </a:lnTo>
                  <a:lnTo>
                    <a:pt x="684930" y="118110"/>
                  </a:lnTo>
                  <a:lnTo>
                    <a:pt x="688434" y="96520"/>
                  </a:lnTo>
                  <a:lnTo>
                    <a:pt x="698178" y="78740"/>
                  </a:lnTo>
                  <a:lnTo>
                    <a:pt x="713012" y="67310"/>
                  </a:lnTo>
                  <a:lnTo>
                    <a:pt x="731782" y="62230"/>
                  </a:lnTo>
                  <a:lnTo>
                    <a:pt x="783589" y="62230"/>
                  </a:lnTo>
                  <a:lnTo>
                    <a:pt x="772851" y="52070"/>
                  </a:lnTo>
                  <a:lnTo>
                    <a:pt x="760425" y="44450"/>
                  </a:lnTo>
                  <a:lnTo>
                    <a:pt x="746630" y="40640"/>
                  </a:lnTo>
                  <a:lnTo>
                    <a:pt x="731782" y="39370"/>
                  </a:lnTo>
                  <a:close/>
                </a:path>
                <a:path w="882015" h="826769">
                  <a:moveTo>
                    <a:pt x="391496" y="62230"/>
                  </a:moveTo>
                  <a:lnTo>
                    <a:pt x="339689" y="62230"/>
                  </a:lnTo>
                  <a:lnTo>
                    <a:pt x="358464" y="67310"/>
                  </a:lnTo>
                  <a:lnTo>
                    <a:pt x="373296" y="78740"/>
                  </a:lnTo>
                  <a:lnTo>
                    <a:pt x="383038" y="96520"/>
                  </a:lnTo>
                  <a:lnTo>
                    <a:pt x="386541" y="118110"/>
                  </a:lnTo>
                  <a:lnTo>
                    <a:pt x="386541" y="140970"/>
                  </a:lnTo>
                  <a:lnTo>
                    <a:pt x="383038" y="162560"/>
                  </a:lnTo>
                  <a:lnTo>
                    <a:pt x="373296" y="180340"/>
                  </a:lnTo>
                  <a:lnTo>
                    <a:pt x="358464" y="191770"/>
                  </a:lnTo>
                  <a:lnTo>
                    <a:pt x="339689" y="195580"/>
                  </a:lnTo>
                  <a:lnTo>
                    <a:pt x="391496" y="195580"/>
                  </a:lnTo>
                  <a:lnTo>
                    <a:pt x="399625" y="184150"/>
                  </a:lnTo>
                  <a:lnTo>
                    <a:pt x="405577" y="170180"/>
                  </a:lnTo>
                  <a:lnTo>
                    <a:pt x="409235" y="156210"/>
                  </a:lnTo>
                  <a:lnTo>
                    <a:pt x="410480" y="140970"/>
                  </a:lnTo>
                  <a:lnTo>
                    <a:pt x="410376" y="116840"/>
                  </a:lnTo>
                  <a:lnTo>
                    <a:pt x="409235" y="102870"/>
                  </a:lnTo>
                  <a:lnTo>
                    <a:pt x="405577" y="87630"/>
                  </a:lnTo>
                  <a:lnTo>
                    <a:pt x="399625" y="74930"/>
                  </a:lnTo>
                  <a:lnTo>
                    <a:pt x="391496" y="62230"/>
                  </a:lnTo>
                  <a:close/>
                </a:path>
                <a:path w="882015" h="826769">
                  <a:moveTo>
                    <a:pt x="783589" y="62230"/>
                  </a:moveTo>
                  <a:lnTo>
                    <a:pt x="731782" y="62230"/>
                  </a:lnTo>
                  <a:lnTo>
                    <a:pt x="750557" y="67310"/>
                  </a:lnTo>
                  <a:lnTo>
                    <a:pt x="765389" y="78740"/>
                  </a:lnTo>
                  <a:lnTo>
                    <a:pt x="775131" y="96520"/>
                  </a:lnTo>
                  <a:lnTo>
                    <a:pt x="778634" y="118110"/>
                  </a:lnTo>
                  <a:lnTo>
                    <a:pt x="778634" y="140970"/>
                  </a:lnTo>
                  <a:lnTo>
                    <a:pt x="775131" y="162560"/>
                  </a:lnTo>
                  <a:lnTo>
                    <a:pt x="765389" y="180340"/>
                  </a:lnTo>
                  <a:lnTo>
                    <a:pt x="750557" y="191770"/>
                  </a:lnTo>
                  <a:lnTo>
                    <a:pt x="731782" y="195580"/>
                  </a:lnTo>
                  <a:lnTo>
                    <a:pt x="783589" y="195580"/>
                  </a:lnTo>
                  <a:lnTo>
                    <a:pt x="791716" y="184150"/>
                  </a:lnTo>
                  <a:lnTo>
                    <a:pt x="797664" y="170180"/>
                  </a:lnTo>
                  <a:lnTo>
                    <a:pt x="801318" y="156210"/>
                  </a:lnTo>
                  <a:lnTo>
                    <a:pt x="802561" y="140970"/>
                  </a:lnTo>
                  <a:lnTo>
                    <a:pt x="802458" y="116840"/>
                  </a:lnTo>
                  <a:lnTo>
                    <a:pt x="801318" y="102870"/>
                  </a:lnTo>
                  <a:lnTo>
                    <a:pt x="797664" y="87630"/>
                  </a:lnTo>
                  <a:lnTo>
                    <a:pt x="791716" y="74930"/>
                  </a:lnTo>
                  <a:lnTo>
                    <a:pt x="783589" y="62230"/>
                  </a:lnTo>
                  <a:close/>
                </a:path>
                <a:path w="882015" h="826769">
                  <a:moveTo>
                    <a:pt x="535741" y="0"/>
                  </a:moveTo>
                  <a:lnTo>
                    <a:pt x="494665" y="13970"/>
                  </a:lnTo>
                  <a:lnTo>
                    <a:pt x="469852" y="48260"/>
                  </a:lnTo>
                  <a:lnTo>
                    <a:pt x="464950" y="78740"/>
                  </a:lnTo>
                  <a:lnTo>
                    <a:pt x="465053" y="102870"/>
                  </a:lnTo>
                  <a:lnTo>
                    <a:pt x="475805" y="144780"/>
                  </a:lnTo>
                  <a:lnTo>
                    <a:pt x="507088" y="173990"/>
                  </a:lnTo>
                  <a:lnTo>
                    <a:pt x="535741" y="180340"/>
                  </a:lnTo>
                  <a:lnTo>
                    <a:pt x="550589" y="179070"/>
                  </a:lnTo>
                  <a:lnTo>
                    <a:pt x="564385" y="173990"/>
                  </a:lnTo>
                  <a:lnTo>
                    <a:pt x="576810" y="166370"/>
                  </a:lnTo>
                  <a:lnTo>
                    <a:pt x="587548" y="156210"/>
                  </a:lnTo>
                  <a:lnTo>
                    <a:pt x="535741" y="156210"/>
                  </a:lnTo>
                  <a:lnTo>
                    <a:pt x="516966" y="152400"/>
                  </a:lnTo>
                  <a:lnTo>
                    <a:pt x="502133" y="140970"/>
                  </a:lnTo>
                  <a:lnTo>
                    <a:pt x="492392" y="123190"/>
                  </a:lnTo>
                  <a:lnTo>
                    <a:pt x="488889" y="101600"/>
                  </a:lnTo>
                  <a:lnTo>
                    <a:pt x="488889" y="78740"/>
                  </a:lnTo>
                  <a:lnTo>
                    <a:pt x="492392" y="57150"/>
                  </a:lnTo>
                  <a:lnTo>
                    <a:pt x="502133" y="39370"/>
                  </a:lnTo>
                  <a:lnTo>
                    <a:pt x="516966" y="27940"/>
                  </a:lnTo>
                  <a:lnTo>
                    <a:pt x="535741" y="24130"/>
                  </a:lnTo>
                  <a:lnTo>
                    <a:pt x="587548" y="24130"/>
                  </a:lnTo>
                  <a:lnTo>
                    <a:pt x="576810" y="13970"/>
                  </a:lnTo>
                  <a:lnTo>
                    <a:pt x="564385" y="6350"/>
                  </a:lnTo>
                  <a:lnTo>
                    <a:pt x="550589" y="1270"/>
                  </a:lnTo>
                  <a:lnTo>
                    <a:pt x="535741" y="0"/>
                  </a:lnTo>
                  <a:close/>
                </a:path>
                <a:path w="882015" h="826769">
                  <a:moveTo>
                    <a:pt x="587548" y="24130"/>
                  </a:moveTo>
                  <a:lnTo>
                    <a:pt x="535741" y="24130"/>
                  </a:lnTo>
                  <a:lnTo>
                    <a:pt x="554509" y="27940"/>
                  </a:lnTo>
                  <a:lnTo>
                    <a:pt x="569338" y="39370"/>
                  </a:lnTo>
                  <a:lnTo>
                    <a:pt x="579079" y="57150"/>
                  </a:lnTo>
                  <a:lnTo>
                    <a:pt x="582581" y="78740"/>
                  </a:lnTo>
                  <a:lnTo>
                    <a:pt x="582581" y="101600"/>
                  </a:lnTo>
                  <a:lnTo>
                    <a:pt x="579079" y="123190"/>
                  </a:lnTo>
                  <a:lnTo>
                    <a:pt x="569338" y="140970"/>
                  </a:lnTo>
                  <a:lnTo>
                    <a:pt x="554509" y="152400"/>
                  </a:lnTo>
                  <a:lnTo>
                    <a:pt x="535741" y="156210"/>
                  </a:lnTo>
                  <a:lnTo>
                    <a:pt x="587548" y="156210"/>
                  </a:lnTo>
                  <a:lnTo>
                    <a:pt x="605277" y="116840"/>
                  </a:lnTo>
                  <a:lnTo>
                    <a:pt x="606521" y="78740"/>
                  </a:lnTo>
                  <a:lnTo>
                    <a:pt x="605277" y="63500"/>
                  </a:lnTo>
                  <a:lnTo>
                    <a:pt x="601624" y="48260"/>
                  </a:lnTo>
                  <a:lnTo>
                    <a:pt x="595676" y="35560"/>
                  </a:lnTo>
                  <a:lnTo>
                    <a:pt x="587548" y="24130"/>
                  </a:lnTo>
                  <a:close/>
                </a:path>
              </a:pathLst>
            </a:custGeom>
            <a:solidFill>
              <a:srgbClr val="FFFFFF"/>
            </a:solidFill>
          </p:spPr>
          <p:txBody>
            <a:bodyPr wrap="square" lIns="0" tIns="0" rIns="0" bIns="0" rtlCol="0"/>
            <a:lstStyle/>
            <a:p>
              <a:endParaRPr/>
            </a:p>
          </p:txBody>
        </p:sp>
      </p:grpSp>
      <p:grpSp>
        <p:nvGrpSpPr>
          <p:cNvPr id="48" name="object 63">
            <a:extLst>
              <a:ext uri="{FF2B5EF4-FFF2-40B4-BE49-F238E27FC236}">
                <a16:creationId xmlns:a16="http://schemas.microsoft.com/office/drawing/2014/main" id="{38EA4B93-4DDF-C55A-EA09-C6CBB4BD02F4}"/>
              </a:ext>
            </a:extLst>
          </p:cNvPr>
          <p:cNvGrpSpPr/>
          <p:nvPr/>
        </p:nvGrpSpPr>
        <p:grpSpPr>
          <a:xfrm>
            <a:off x="5422227" y="4374564"/>
            <a:ext cx="1365250" cy="1365250"/>
            <a:chOff x="5422227" y="4374564"/>
            <a:chExt cx="1365250" cy="1365250"/>
          </a:xfrm>
        </p:grpSpPr>
        <p:sp>
          <p:nvSpPr>
            <p:cNvPr id="49" name="object 64">
              <a:extLst>
                <a:ext uri="{FF2B5EF4-FFF2-40B4-BE49-F238E27FC236}">
                  <a16:creationId xmlns:a16="http://schemas.microsoft.com/office/drawing/2014/main" id="{1A029AFA-FDDE-1394-6E03-0563FED94891}"/>
                </a:ext>
              </a:extLst>
            </p:cNvPr>
            <p:cNvSpPr/>
            <p:nvPr/>
          </p:nvSpPr>
          <p:spPr>
            <a:xfrm>
              <a:off x="5422227"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50" name="object 65">
              <a:extLst>
                <a:ext uri="{FF2B5EF4-FFF2-40B4-BE49-F238E27FC236}">
                  <a16:creationId xmlns:a16="http://schemas.microsoft.com/office/drawing/2014/main" id="{011B5A8E-69CA-DE03-8CB5-4E9E6585D1AA}"/>
                </a:ext>
              </a:extLst>
            </p:cNvPr>
            <p:cNvSpPr/>
            <p:nvPr/>
          </p:nvSpPr>
          <p:spPr>
            <a:xfrm>
              <a:off x="5650573" y="4653098"/>
              <a:ext cx="908050" cy="866775"/>
            </a:xfrm>
            <a:custGeom>
              <a:avLst/>
              <a:gdLst/>
              <a:ahLst/>
              <a:cxnLst/>
              <a:rect l="l" t="t" r="r" b="b"/>
              <a:pathLst>
                <a:path w="908050" h="866775">
                  <a:moveTo>
                    <a:pt x="331927" y="350342"/>
                  </a:moveTo>
                  <a:lnTo>
                    <a:pt x="326491" y="344932"/>
                  </a:lnTo>
                  <a:lnTo>
                    <a:pt x="313118" y="344932"/>
                  </a:lnTo>
                  <a:lnTo>
                    <a:pt x="307695" y="350342"/>
                  </a:lnTo>
                  <a:lnTo>
                    <a:pt x="307695" y="401980"/>
                  </a:lnTo>
                  <a:lnTo>
                    <a:pt x="313118" y="407403"/>
                  </a:lnTo>
                  <a:lnTo>
                    <a:pt x="326491" y="407403"/>
                  </a:lnTo>
                  <a:lnTo>
                    <a:pt x="331927" y="401980"/>
                  </a:lnTo>
                  <a:lnTo>
                    <a:pt x="331927" y="350342"/>
                  </a:lnTo>
                  <a:close/>
                </a:path>
                <a:path w="908050" h="866775">
                  <a:moveTo>
                    <a:pt x="599694" y="178206"/>
                  </a:moveTo>
                  <a:lnTo>
                    <a:pt x="594271" y="172770"/>
                  </a:lnTo>
                  <a:lnTo>
                    <a:pt x="580885" y="172770"/>
                  </a:lnTo>
                  <a:lnTo>
                    <a:pt x="575462" y="178206"/>
                  </a:lnTo>
                  <a:lnTo>
                    <a:pt x="575462" y="229831"/>
                  </a:lnTo>
                  <a:lnTo>
                    <a:pt x="580885" y="235254"/>
                  </a:lnTo>
                  <a:lnTo>
                    <a:pt x="594271" y="235254"/>
                  </a:lnTo>
                  <a:lnTo>
                    <a:pt x="599694" y="229831"/>
                  </a:lnTo>
                  <a:lnTo>
                    <a:pt x="599694" y="178206"/>
                  </a:lnTo>
                  <a:close/>
                </a:path>
                <a:path w="908050" h="866775">
                  <a:moveTo>
                    <a:pt x="907427" y="298831"/>
                  </a:moveTo>
                  <a:lnTo>
                    <a:pt x="900264" y="287515"/>
                  </a:lnTo>
                  <a:lnTo>
                    <a:pt x="892771" y="285838"/>
                  </a:lnTo>
                  <a:lnTo>
                    <a:pt x="695325" y="410895"/>
                  </a:lnTo>
                  <a:lnTo>
                    <a:pt x="695325" y="343941"/>
                  </a:lnTo>
                  <a:lnTo>
                    <a:pt x="903605" y="212039"/>
                  </a:lnTo>
                  <a:lnTo>
                    <a:pt x="905725" y="208153"/>
                  </a:lnTo>
                  <a:lnTo>
                    <a:pt x="905700" y="199821"/>
                  </a:lnTo>
                  <a:lnTo>
                    <a:pt x="903554" y="195961"/>
                  </a:lnTo>
                  <a:lnTo>
                    <a:pt x="870864" y="175539"/>
                  </a:lnTo>
                  <a:lnTo>
                    <a:pt x="870864" y="204101"/>
                  </a:lnTo>
                  <a:lnTo>
                    <a:pt x="682015" y="323697"/>
                  </a:lnTo>
                  <a:lnTo>
                    <a:pt x="671106" y="316852"/>
                  </a:lnTo>
                  <a:lnTo>
                    <a:pt x="671106" y="345427"/>
                  </a:lnTo>
                  <a:lnTo>
                    <a:pt x="671106" y="426377"/>
                  </a:lnTo>
                  <a:lnTo>
                    <a:pt x="669467" y="433692"/>
                  </a:lnTo>
                  <a:lnTo>
                    <a:pt x="671106" y="436283"/>
                  </a:lnTo>
                  <a:lnTo>
                    <a:pt x="671106" y="521868"/>
                  </a:lnTo>
                  <a:lnTo>
                    <a:pt x="669391" y="529361"/>
                  </a:lnTo>
                  <a:lnTo>
                    <a:pt x="671106" y="532079"/>
                  </a:lnTo>
                  <a:lnTo>
                    <a:pt x="671106" y="617486"/>
                  </a:lnTo>
                  <a:lnTo>
                    <a:pt x="669378" y="625005"/>
                  </a:lnTo>
                  <a:lnTo>
                    <a:pt x="671106" y="627748"/>
                  </a:lnTo>
                  <a:lnTo>
                    <a:pt x="671106" y="638098"/>
                  </a:lnTo>
                  <a:lnTo>
                    <a:pt x="543928" y="720128"/>
                  </a:lnTo>
                  <a:lnTo>
                    <a:pt x="542315" y="717575"/>
                  </a:lnTo>
                  <a:lnTo>
                    <a:pt x="542315" y="632117"/>
                  </a:lnTo>
                  <a:lnTo>
                    <a:pt x="544004" y="624611"/>
                  </a:lnTo>
                  <a:lnTo>
                    <a:pt x="542315" y="621944"/>
                  </a:lnTo>
                  <a:lnTo>
                    <a:pt x="542315" y="536829"/>
                  </a:lnTo>
                  <a:lnTo>
                    <a:pt x="544004" y="529323"/>
                  </a:lnTo>
                  <a:lnTo>
                    <a:pt x="542315" y="526656"/>
                  </a:lnTo>
                  <a:lnTo>
                    <a:pt x="542315" y="440855"/>
                  </a:lnTo>
                  <a:lnTo>
                    <a:pt x="544004" y="433349"/>
                  </a:lnTo>
                  <a:lnTo>
                    <a:pt x="542315" y="430682"/>
                  </a:lnTo>
                  <a:lnTo>
                    <a:pt x="542315" y="428307"/>
                  </a:lnTo>
                  <a:lnTo>
                    <a:pt x="540308" y="424548"/>
                  </a:lnTo>
                  <a:lnTo>
                    <a:pt x="537032" y="422351"/>
                  </a:lnTo>
                  <a:lnTo>
                    <a:pt x="536854" y="422046"/>
                  </a:lnTo>
                  <a:lnTo>
                    <a:pt x="536473" y="421970"/>
                  </a:lnTo>
                  <a:lnTo>
                    <a:pt x="509485" y="403733"/>
                  </a:lnTo>
                  <a:lnTo>
                    <a:pt x="509485" y="432968"/>
                  </a:lnTo>
                  <a:lnTo>
                    <a:pt x="319760" y="553110"/>
                  </a:lnTo>
                  <a:lnTo>
                    <a:pt x="36715" y="376212"/>
                  </a:lnTo>
                  <a:lnTo>
                    <a:pt x="239674" y="250609"/>
                  </a:lnTo>
                  <a:lnTo>
                    <a:pt x="275132" y="274574"/>
                  </a:lnTo>
                  <a:lnTo>
                    <a:pt x="167640" y="342531"/>
                  </a:lnTo>
                  <a:lnTo>
                    <a:pt x="165519" y="346405"/>
                  </a:lnTo>
                  <a:lnTo>
                    <a:pt x="165519" y="354711"/>
                  </a:lnTo>
                  <a:lnTo>
                    <a:pt x="167640" y="358584"/>
                  </a:lnTo>
                  <a:lnTo>
                    <a:pt x="177647" y="364896"/>
                  </a:lnTo>
                  <a:lnTo>
                    <a:pt x="179374" y="368211"/>
                  </a:lnTo>
                  <a:lnTo>
                    <a:pt x="179374" y="370878"/>
                  </a:lnTo>
                  <a:lnTo>
                    <a:pt x="177685" y="374243"/>
                  </a:lnTo>
                  <a:lnTo>
                    <a:pt x="167830" y="380466"/>
                  </a:lnTo>
                  <a:lnTo>
                    <a:pt x="165696" y="384340"/>
                  </a:lnTo>
                  <a:lnTo>
                    <a:pt x="165696" y="392645"/>
                  </a:lnTo>
                  <a:lnTo>
                    <a:pt x="167817" y="396519"/>
                  </a:lnTo>
                  <a:lnTo>
                    <a:pt x="295681" y="477329"/>
                  </a:lnTo>
                  <a:lnTo>
                    <a:pt x="300723" y="477329"/>
                  </a:lnTo>
                  <a:lnTo>
                    <a:pt x="304673" y="474827"/>
                  </a:lnTo>
                  <a:lnTo>
                    <a:pt x="314350" y="470281"/>
                  </a:lnTo>
                  <a:lnTo>
                    <a:pt x="325920" y="468071"/>
                  </a:lnTo>
                  <a:lnTo>
                    <a:pt x="338620" y="469277"/>
                  </a:lnTo>
                  <a:lnTo>
                    <a:pt x="351726" y="474941"/>
                  </a:lnTo>
                  <a:lnTo>
                    <a:pt x="353707" y="476199"/>
                  </a:lnTo>
                  <a:lnTo>
                    <a:pt x="355955" y="476821"/>
                  </a:lnTo>
                  <a:lnTo>
                    <a:pt x="360451" y="476821"/>
                  </a:lnTo>
                  <a:lnTo>
                    <a:pt x="362699" y="476199"/>
                  </a:lnTo>
                  <a:lnTo>
                    <a:pt x="375564" y="468071"/>
                  </a:lnTo>
                  <a:lnTo>
                    <a:pt x="403123" y="450646"/>
                  </a:lnTo>
                  <a:lnTo>
                    <a:pt x="471601" y="407365"/>
                  </a:lnTo>
                  <a:lnTo>
                    <a:pt x="509485" y="432968"/>
                  </a:lnTo>
                  <a:lnTo>
                    <a:pt x="509485" y="403733"/>
                  </a:lnTo>
                  <a:lnTo>
                    <a:pt x="480237" y="383959"/>
                  </a:lnTo>
                  <a:lnTo>
                    <a:pt x="478294" y="380873"/>
                  </a:lnTo>
                  <a:lnTo>
                    <a:pt x="474370" y="379996"/>
                  </a:lnTo>
                  <a:lnTo>
                    <a:pt x="449668" y="363308"/>
                  </a:lnTo>
                  <a:lnTo>
                    <a:pt x="449668" y="392544"/>
                  </a:lnTo>
                  <a:lnTo>
                    <a:pt x="357771" y="450646"/>
                  </a:lnTo>
                  <a:lnTo>
                    <a:pt x="357428" y="450532"/>
                  </a:lnTo>
                  <a:lnTo>
                    <a:pt x="343281" y="445604"/>
                  </a:lnTo>
                  <a:lnTo>
                    <a:pt x="328180" y="443903"/>
                  </a:lnTo>
                  <a:lnTo>
                    <a:pt x="313093" y="445541"/>
                  </a:lnTo>
                  <a:lnTo>
                    <a:pt x="298640" y="450532"/>
                  </a:lnTo>
                  <a:lnTo>
                    <a:pt x="197637" y="386689"/>
                  </a:lnTo>
                  <a:lnTo>
                    <a:pt x="201536" y="381355"/>
                  </a:lnTo>
                  <a:lnTo>
                    <a:pt x="203606" y="375526"/>
                  </a:lnTo>
                  <a:lnTo>
                    <a:pt x="203606" y="364782"/>
                  </a:lnTo>
                  <a:lnTo>
                    <a:pt x="202311" y="358660"/>
                  </a:lnTo>
                  <a:lnTo>
                    <a:pt x="197561" y="352285"/>
                  </a:lnTo>
                  <a:lnTo>
                    <a:pt x="297053" y="289394"/>
                  </a:lnTo>
                  <a:lnTo>
                    <a:pt x="449668" y="392544"/>
                  </a:lnTo>
                  <a:lnTo>
                    <a:pt x="449668" y="363308"/>
                  </a:lnTo>
                  <a:lnTo>
                    <a:pt x="306171" y="266319"/>
                  </a:lnTo>
                  <a:lnTo>
                    <a:pt x="303949" y="262775"/>
                  </a:lnTo>
                  <a:lnTo>
                    <a:pt x="299440" y="261772"/>
                  </a:lnTo>
                  <a:lnTo>
                    <a:pt x="248920" y="227622"/>
                  </a:lnTo>
                  <a:lnTo>
                    <a:pt x="246761" y="224116"/>
                  </a:lnTo>
                  <a:lnTo>
                    <a:pt x="242150" y="223037"/>
                  </a:lnTo>
                  <a:lnTo>
                    <a:pt x="237794" y="220091"/>
                  </a:lnTo>
                  <a:lnTo>
                    <a:pt x="356908" y="148234"/>
                  </a:lnTo>
                  <a:lnTo>
                    <a:pt x="369798" y="156337"/>
                  </a:lnTo>
                  <a:lnTo>
                    <a:pt x="371792" y="159423"/>
                  </a:lnTo>
                  <a:lnTo>
                    <a:pt x="376250" y="160388"/>
                  </a:lnTo>
                  <a:lnTo>
                    <a:pt x="430136" y="194208"/>
                  </a:lnTo>
                  <a:lnTo>
                    <a:pt x="432244" y="197523"/>
                  </a:lnTo>
                  <a:lnTo>
                    <a:pt x="437235" y="198666"/>
                  </a:lnTo>
                  <a:lnTo>
                    <a:pt x="611339" y="307924"/>
                  </a:lnTo>
                  <a:lnTo>
                    <a:pt x="612190" y="309257"/>
                  </a:lnTo>
                  <a:lnTo>
                    <a:pt x="616115" y="311251"/>
                  </a:lnTo>
                  <a:lnTo>
                    <a:pt x="616648" y="311251"/>
                  </a:lnTo>
                  <a:lnTo>
                    <a:pt x="671106" y="345427"/>
                  </a:lnTo>
                  <a:lnTo>
                    <a:pt x="671106" y="316852"/>
                  </a:lnTo>
                  <a:lnTo>
                    <a:pt x="642848" y="299110"/>
                  </a:lnTo>
                  <a:lnTo>
                    <a:pt x="739559" y="237972"/>
                  </a:lnTo>
                  <a:lnTo>
                    <a:pt x="741692" y="234111"/>
                  </a:lnTo>
                  <a:lnTo>
                    <a:pt x="741692" y="225793"/>
                  </a:lnTo>
                  <a:lnTo>
                    <a:pt x="739559" y="221932"/>
                  </a:lnTo>
                  <a:lnTo>
                    <a:pt x="729615" y="215646"/>
                  </a:lnTo>
                  <a:lnTo>
                    <a:pt x="727900" y="212204"/>
                  </a:lnTo>
                  <a:lnTo>
                    <a:pt x="727913" y="209054"/>
                  </a:lnTo>
                  <a:lnTo>
                    <a:pt x="730427" y="205689"/>
                  </a:lnTo>
                  <a:lnTo>
                    <a:pt x="739559" y="199923"/>
                  </a:lnTo>
                  <a:lnTo>
                    <a:pt x="741692" y="196049"/>
                  </a:lnTo>
                  <a:lnTo>
                    <a:pt x="741692" y="187744"/>
                  </a:lnTo>
                  <a:lnTo>
                    <a:pt x="739559" y="183883"/>
                  </a:lnTo>
                  <a:lnTo>
                    <a:pt x="709739" y="165036"/>
                  </a:lnTo>
                  <a:lnTo>
                    <a:pt x="709739" y="228168"/>
                  </a:lnTo>
                  <a:lnTo>
                    <a:pt x="620090" y="284822"/>
                  </a:lnTo>
                  <a:lnTo>
                    <a:pt x="461619" y="185369"/>
                  </a:lnTo>
                  <a:lnTo>
                    <a:pt x="549427" y="129857"/>
                  </a:lnTo>
                  <a:lnTo>
                    <a:pt x="563956" y="134899"/>
                  </a:lnTo>
                  <a:lnTo>
                    <a:pt x="579094" y="136575"/>
                  </a:lnTo>
                  <a:lnTo>
                    <a:pt x="594233" y="134899"/>
                  </a:lnTo>
                  <a:lnTo>
                    <a:pt x="608761" y="129857"/>
                  </a:lnTo>
                  <a:lnTo>
                    <a:pt x="709650" y="193636"/>
                  </a:lnTo>
                  <a:lnTo>
                    <a:pt x="709739" y="228168"/>
                  </a:lnTo>
                  <a:lnTo>
                    <a:pt x="709739" y="165036"/>
                  </a:lnTo>
                  <a:lnTo>
                    <a:pt x="654100" y="129857"/>
                  </a:lnTo>
                  <a:lnTo>
                    <a:pt x="626287" y="112280"/>
                  </a:lnTo>
                  <a:lnTo>
                    <a:pt x="611708" y="103073"/>
                  </a:lnTo>
                  <a:lnTo>
                    <a:pt x="606666" y="103060"/>
                  </a:lnTo>
                  <a:lnTo>
                    <a:pt x="602716" y="105562"/>
                  </a:lnTo>
                  <a:lnTo>
                    <a:pt x="589508" y="111175"/>
                  </a:lnTo>
                  <a:lnTo>
                    <a:pt x="576643" y="112280"/>
                  </a:lnTo>
                  <a:lnTo>
                    <a:pt x="564997" y="110020"/>
                  </a:lnTo>
                  <a:lnTo>
                    <a:pt x="555472" y="105562"/>
                  </a:lnTo>
                  <a:lnTo>
                    <a:pt x="551522" y="103073"/>
                  </a:lnTo>
                  <a:lnTo>
                    <a:pt x="546481" y="103060"/>
                  </a:lnTo>
                  <a:lnTo>
                    <a:pt x="438861" y="171081"/>
                  </a:lnTo>
                  <a:lnTo>
                    <a:pt x="402475" y="148234"/>
                  </a:lnTo>
                  <a:lnTo>
                    <a:pt x="400812" y="147205"/>
                  </a:lnTo>
                  <a:lnTo>
                    <a:pt x="587679" y="27101"/>
                  </a:lnTo>
                  <a:lnTo>
                    <a:pt x="870864" y="204101"/>
                  </a:lnTo>
                  <a:lnTo>
                    <a:pt x="870864" y="175539"/>
                  </a:lnTo>
                  <a:lnTo>
                    <a:pt x="633387" y="27101"/>
                  </a:lnTo>
                  <a:lnTo>
                    <a:pt x="590029" y="0"/>
                  </a:lnTo>
                  <a:lnTo>
                    <a:pt x="584974" y="38"/>
                  </a:lnTo>
                  <a:lnTo>
                    <a:pt x="378155" y="132981"/>
                  </a:lnTo>
                  <a:lnTo>
                    <a:pt x="359587" y="121323"/>
                  </a:lnTo>
                  <a:lnTo>
                    <a:pt x="354685" y="121285"/>
                  </a:lnTo>
                  <a:lnTo>
                    <a:pt x="205511" y="211264"/>
                  </a:lnTo>
                  <a:lnTo>
                    <a:pt x="203301" y="215061"/>
                  </a:lnTo>
                  <a:lnTo>
                    <a:pt x="203085" y="223329"/>
                  </a:lnTo>
                  <a:lnTo>
                    <a:pt x="205092" y="227228"/>
                  </a:lnTo>
                  <a:lnTo>
                    <a:pt x="217665" y="235737"/>
                  </a:lnTo>
                  <a:lnTo>
                    <a:pt x="3848" y="368058"/>
                  </a:lnTo>
                  <a:lnTo>
                    <a:pt x="1676" y="371944"/>
                  </a:lnTo>
                  <a:lnTo>
                    <a:pt x="1651" y="380314"/>
                  </a:lnTo>
                  <a:lnTo>
                    <a:pt x="3810" y="384213"/>
                  </a:lnTo>
                  <a:lnTo>
                    <a:pt x="315353" y="578929"/>
                  </a:lnTo>
                  <a:lnTo>
                    <a:pt x="317576" y="579539"/>
                  </a:lnTo>
                  <a:lnTo>
                    <a:pt x="322059" y="579539"/>
                  </a:lnTo>
                  <a:lnTo>
                    <a:pt x="324307" y="578916"/>
                  </a:lnTo>
                  <a:lnTo>
                    <a:pt x="365048" y="553110"/>
                  </a:lnTo>
                  <a:lnTo>
                    <a:pt x="518083" y="456196"/>
                  </a:lnTo>
                  <a:lnTo>
                    <a:pt x="518083" y="523481"/>
                  </a:lnTo>
                  <a:lnTo>
                    <a:pt x="320090" y="648550"/>
                  </a:lnTo>
                  <a:lnTo>
                    <a:pt x="15138" y="438899"/>
                  </a:lnTo>
                  <a:lnTo>
                    <a:pt x="7581" y="440296"/>
                  </a:lnTo>
                  <a:lnTo>
                    <a:pt x="0" y="451307"/>
                  </a:lnTo>
                  <a:lnTo>
                    <a:pt x="1397" y="458863"/>
                  </a:lnTo>
                  <a:lnTo>
                    <a:pt x="314998" y="674458"/>
                  </a:lnTo>
                  <a:lnTo>
                    <a:pt x="317398" y="675170"/>
                  </a:lnTo>
                  <a:lnTo>
                    <a:pt x="322046" y="675170"/>
                  </a:lnTo>
                  <a:lnTo>
                    <a:pt x="324294" y="674547"/>
                  </a:lnTo>
                  <a:lnTo>
                    <a:pt x="365455" y="648550"/>
                  </a:lnTo>
                  <a:lnTo>
                    <a:pt x="518083" y="552132"/>
                  </a:lnTo>
                  <a:lnTo>
                    <a:pt x="518083" y="618794"/>
                  </a:lnTo>
                  <a:lnTo>
                    <a:pt x="320078" y="744181"/>
                  </a:lnTo>
                  <a:lnTo>
                    <a:pt x="15138" y="534517"/>
                  </a:lnTo>
                  <a:lnTo>
                    <a:pt x="7581" y="535927"/>
                  </a:lnTo>
                  <a:lnTo>
                    <a:pt x="0" y="546950"/>
                  </a:lnTo>
                  <a:lnTo>
                    <a:pt x="1397" y="554494"/>
                  </a:lnTo>
                  <a:lnTo>
                    <a:pt x="314998" y="770089"/>
                  </a:lnTo>
                  <a:lnTo>
                    <a:pt x="317398" y="770801"/>
                  </a:lnTo>
                  <a:lnTo>
                    <a:pt x="319798" y="770801"/>
                  </a:lnTo>
                  <a:lnTo>
                    <a:pt x="322046" y="770801"/>
                  </a:lnTo>
                  <a:lnTo>
                    <a:pt x="324307" y="770178"/>
                  </a:lnTo>
                  <a:lnTo>
                    <a:pt x="518083" y="647458"/>
                  </a:lnTo>
                  <a:lnTo>
                    <a:pt x="518083" y="714425"/>
                  </a:lnTo>
                  <a:lnTo>
                    <a:pt x="320078" y="839812"/>
                  </a:lnTo>
                  <a:lnTo>
                    <a:pt x="15138" y="630148"/>
                  </a:lnTo>
                  <a:lnTo>
                    <a:pt x="7581" y="631558"/>
                  </a:lnTo>
                  <a:lnTo>
                    <a:pt x="0" y="642581"/>
                  </a:lnTo>
                  <a:lnTo>
                    <a:pt x="1397" y="650125"/>
                  </a:lnTo>
                  <a:lnTo>
                    <a:pt x="314998" y="865720"/>
                  </a:lnTo>
                  <a:lnTo>
                    <a:pt x="317398" y="866432"/>
                  </a:lnTo>
                  <a:lnTo>
                    <a:pt x="322046" y="866432"/>
                  </a:lnTo>
                  <a:lnTo>
                    <a:pt x="324307" y="865822"/>
                  </a:lnTo>
                  <a:lnTo>
                    <a:pt x="365366" y="839812"/>
                  </a:lnTo>
                  <a:lnTo>
                    <a:pt x="518083" y="743102"/>
                  </a:lnTo>
                  <a:lnTo>
                    <a:pt x="518083" y="747826"/>
                  </a:lnTo>
                  <a:lnTo>
                    <a:pt x="520509" y="751916"/>
                  </a:lnTo>
                  <a:lnTo>
                    <a:pt x="526211" y="755015"/>
                  </a:lnTo>
                  <a:lnTo>
                    <a:pt x="528205" y="755510"/>
                  </a:lnTo>
                  <a:lnTo>
                    <a:pt x="532485" y="755510"/>
                  </a:lnTo>
                  <a:lnTo>
                    <a:pt x="534771" y="754862"/>
                  </a:lnTo>
                  <a:lnTo>
                    <a:pt x="587019" y="721169"/>
                  </a:lnTo>
                  <a:lnTo>
                    <a:pt x="693242" y="652653"/>
                  </a:lnTo>
                  <a:lnTo>
                    <a:pt x="695325" y="648830"/>
                  </a:lnTo>
                  <a:lnTo>
                    <a:pt x="695325" y="630847"/>
                  </a:lnTo>
                  <a:lnTo>
                    <a:pt x="905738" y="497573"/>
                  </a:lnTo>
                  <a:lnTo>
                    <a:pt x="907427" y="490093"/>
                  </a:lnTo>
                  <a:lnTo>
                    <a:pt x="900264" y="478790"/>
                  </a:lnTo>
                  <a:lnTo>
                    <a:pt x="892771" y="477100"/>
                  </a:lnTo>
                  <a:lnTo>
                    <a:pt x="695325" y="602145"/>
                  </a:lnTo>
                  <a:lnTo>
                    <a:pt x="695325" y="535203"/>
                  </a:lnTo>
                  <a:lnTo>
                    <a:pt x="905738" y="401942"/>
                  </a:lnTo>
                  <a:lnTo>
                    <a:pt x="907427" y="394462"/>
                  </a:lnTo>
                  <a:lnTo>
                    <a:pt x="900264" y="383159"/>
                  </a:lnTo>
                  <a:lnTo>
                    <a:pt x="892771" y="381469"/>
                  </a:lnTo>
                  <a:lnTo>
                    <a:pt x="695325" y="506526"/>
                  </a:lnTo>
                  <a:lnTo>
                    <a:pt x="695325" y="439559"/>
                  </a:lnTo>
                  <a:lnTo>
                    <a:pt x="905738" y="306298"/>
                  </a:lnTo>
                  <a:lnTo>
                    <a:pt x="907427" y="298831"/>
                  </a:lnTo>
                  <a:close/>
                </a:path>
              </a:pathLst>
            </a:custGeom>
            <a:solidFill>
              <a:srgbClr val="FFFFFF"/>
            </a:solidFill>
          </p:spPr>
          <p:txBody>
            <a:bodyPr wrap="square" lIns="0" tIns="0" rIns="0" bIns="0" rtlCol="0"/>
            <a:lstStyle/>
            <a:p>
              <a:endParaRPr/>
            </a:p>
          </p:txBody>
        </p:sp>
      </p:grpSp>
      <p:grpSp>
        <p:nvGrpSpPr>
          <p:cNvPr id="51" name="object 66">
            <a:extLst>
              <a:ext uri="{FF2B5EF4-FFF2-40B4-BE49-F238E27FC236}">
                <a16:creationId xmlns:a16="http://schemas.microsoft.com/office/drawing/2014/main" id="{D6DF302A-79DD-3598-9A0F-A7D54CD2A5DE}"/>
              </a:ext>
            </a:extLst>
          </p:cNvPr>
          <p:cNvGrpSpPr/>
          <p:nvPr/>
        </p:nvGrpSpPr>
        <p:grpSpPr>
          <a:xfrm>
            <a:off x="7749089" y="4374564"/>
            <a:ext cx="1365250" cy="1365250"/>
            <a:chOff x="7749089" y="4374564"/>
            <a:chExt cx="1365250" cy="1365250"/>
          </a:xfrm>
        </p:grpSpPr>
        <p:sp>
          <p:nvSpPr>
            <p:cNvPr id="52" name="object 67">
              <a:extLst>
                <a:ext uri="{FF2B5EF4-FFF2-40B4-BE49-F238E27FC236}">
                  <a16:creationId xmlns:a16="http://schemas.microsoft.com/office/drawing/2014/main" id="{BFD2EF1D-7813-E555-40DC-F5D43CF56665}"/>
                </a:ext>
              </a:extLst>
            </p:cNvPr>
            <p:cNvSpPr/>
            <p:nvPr/>
          </p:nvSpPr>
          <p:spPr>
            <a:xfrm>
              <a:off x="7749089"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53" name="object 68">
              <a:extLst>
                <a:ext uri="{FF2B5EF4-FFF2-40B4-BE49-F238E27FC236}">
                  <a16:creationId xmlns:a16="http://schemas.microsoft.com/office/drawing/2014/main" id="{3A10CFE8-7DCD-3EB5-6DA6-97785273F5B0}"/>
                </a:ext>
              </a:extLst>
            </p:cNvPr>
            <p:cNvSpPr/>
            <p:nvPr/>
          </p:nvSpPr>
          <p:spPr>
            <a:xfrm>
              <a:off x="8072399" y="4654800"/>
              <a:ext cx="718820" cy="864869"/>
            </a:xfrm>
            <a:custGeom>
              <a:avLst/>
              <a:gdLst/>
              <a:ahLst/>
              <a:cxnLst/>
              <a:rect l="l" t="t" r="r" b="b"/>
              <a:pathLst>
                <a:path w="718820" h="864870">
                  <a:moveTo>
                    <a:pt x="462432" y="271856"/>
                  </a:moveTo>
                  <a:lnTo>
                    <a:pt x="454317" y="231914"/>
                  </a:lnTo>
                  <a:lnTo>
                    <a:pt x="439127" y="209499"/>
                  </a:lnTo>
                  <a:lnTo>
                    <a:pt x="439127" y="271856"/>
                  </a:lnTo>
                  <a:lnTo>
                    <a:pt x="439127" y="295681"/>
                  </a:lnTo>
                  <a:lnTo>
                    <a:pt x="432854" y="326567"/>
                  </a:lnTo>
                  <a:lnTo>
                    <a:pt x="415721" y="351815"/>
                  </a:lnTo>
                  <a:lnTo>
                    <a:pt x="390347" y="368846"/>
                  </a:lnTo>
                  <a:lnTo>
                    <a:pt x="359308" y="375107"/>
                  </a:lnTo>
                  <a:lnTo>
                    <a:pt x="328256" y="368846"/>
                  </a:lnTo>
                  <a:lnTo>
                    <a:pt x="302869" y="351815"/>
                  </a:lnTo>
                  <a:lnTo>
                    <a:pt x="285750" y="326567"/>
                  </a:lnTo>
                  <a:lnTo>
                    <a:pt x="279463" y="295681"/>
                  </a:lnTo>
                  <a:lnTo>
                    <a:pt x="279463" y="271856"/>
                  </a:lnTo>
                  <a:lnTo>
                    <a:pt x="285750" y="240969"/>
                  </a:lnTo>
                  <a:lnTo>
                    <a:pt x="302869" y="215722"/>
                  </a:lnTo>
                  <a:lnTo>
                    <a:pt x="328256" y="198691"/>
                  </a:lnTo>
                  <a:lnTo>
                    <a:pt x="359308" y="192430"/>
                  </a:lnTo>
                  <a:lnTo>
                    <a:pt x="390347" y="198691"/>
                  </a:lnTo>
                  <a:lnTo>
                    <a:pt x="415721" y="215722"/>
                  </a:lnTo>
                  <a:lnTo>
                    <a:pt x="432854" y="240969"/>
                  </a:lnTo>
                  <a:lnTo>
                    <a:pt x="439127" y="271856"/>
                  </a:lnTo>
                  <a:lnTo>
                    <a:pt x="439127" y="209499"/>
                  </a:lnTo>
                  <a:lnTo>
                    <a:pt x="432193" y="199263"/>
                  </a:lnTo>
                  <a:lnTo>
                    <a:pt x="422046" y="192430"/>
                  </a:lnTo>
                  <a:lnTo>
                    <a:pt x="399415" y="177228"/>
                  </a:lnTo>
                  <a:lnTo>
                    <a:pt x="359308" y="169138"/>
                  </a:lnTo>
                  <a:lnTo>
                    <a:pt x="319189" y="177228"/>
                  </a:lnTo>
                  <a:lnTo>
                    <a:pt x="286410" y="199263"/>
                  </a:lnTo>
                  <a:lnTo>
                    <a:pt x="264287" y="231914"/>
                  </a:lnTo>
                  <a:lnTo>
                    <a:pt x="256171" y="271856"/>
                  </a:lnTo>
                  <a:lnTo>
                    <a:pt x="256171" y="295681"/>
                  </a:lnTo>
                  <a:lnTo>
                    <a:pt x="264287" y="335622"/>
                  </a:lnTo>
                  <a:lnTo>
                    <a:pt x="286410" y="368287"/>
                  </a:lnTo>
                  <a:lnTo>
                    <a:pt x="319189" y="390321"/>
                  </a:lnTo>
                  <a:lnTo>
                    <a:pt x="359308" y="398411"/>
                  </a:lnTo>
                  <a:lnTo>
                    <a:pt x="399415" y="390321"/>
                  </a:lnTo>
                  <a:lnTo>
                    <a:pt x="422059" y="375107"/>
                  </a:lnTo>
                  <a:lnTo>
                    <a:pt x="432193" y="368287"/>
                  </a:lnTo>
                  <a:lnTo>
                    <a:pt x="454317" y="335622"/>
                  </a:lnTo>
                  <a:lnTo>
                    <a:pt x="462432" y="295681"/>
                  </a:lnTo>
                  <a:lnTo>
                    <a:pt x="462432" y="271856"/>
                  </a:lnTo>
                  <a:close/>
                </a:path>
                <a:path w="718820" h="864870">
                  <a:moveTo>
                    <a:pt x="553923" y="555688"/>
                  </a:moveTo>
                  <a:lnTo>
                    <a:pt x="548817" y="531749"/>
                  </a:lnTo>
                  <a:lnTo>
                    <a:pt x="533704" y="509422"/>
                  </a:lnTo>
                  <a:lnTo>
                    <a:pt x="530618" y="506895"/>
                  </a:lnTo>
                  <a:lnTo>
                    <a:pt x="530618" y="555688"/>
                  </a:lnTo>
                  <a:lnTo>
                    <a:pt x="530618" y="580809"/>
                  </a:lnTo>
                  <a:lnTo>
                    <a:pt x="187972" y="580809"/>
                  </a:lnTo>
                  <a:lnTo>
                    <a:pt x="187972" y="555688"/>
                  </a:lnTo>
                  <a:lnTo>
                    <a:pt x="211505" y="516534"/>
                  </a:lnTo>
                  <a:lnTo>
                    <a:pt x="253352" y="492226"/>
                  </a:lnTo>
                  <a:lnTo>
                    <a:pt x="311746" y="473329"/>
                  </a:lnTo>
                  <a:lnTo>
                    <a:pt x="359308" y="466890"/>
                  </a:lnTo>
                  <a:lnTo>
                    <a:pt x="380492" y="468515"/>
                  </a:lnTo>
                  <a:lnTo>
                    <a:pt x="435914" y="481253"/>
                  </a:lnTo>
                  <a:lnTo>
                    <a:pt x="485762" y="502348"/>
                  </a:lnTo>
                  <a:lnTo>
                    <a:pt x="523836" y="534428"/>
                  </a:lnTo>
                  <a:lnTo>
                    <a:pt x="530618" y="555688"/>
                  </a:lnTo>
                  <a:lnTo>
                    <a:pt x="530618" y="506895"/>
                  </a:lnTo>
                  <a:lnTo>
                    <a:pt x="474548" y="470877"/>
                  </a:lnTo>
                  <a:lnTo>
                    <a:pt x="410273" y="450202"/>
                  </a:lnTo>
                  <a:lnTo>
                    <a:pt x="359308" y="443585"/>
                  </a:lnTo>
                  <a:lnTo>
                    <a:pt x="336651" y="445211"/>
                  </a:lnTo>
                  <a:lnTo>
                    <a:pt x="276656" y="458698"/>
                  </a:lnTo>
                  <a:lnTo>
                    <a:pt x="209740" y="489038"/>
                  </a:lnTo>
                  <a:lnTo>
                    <a:pt x="169786" y="531749"/>
                  </a:lnTo>
                  <a:lnTo>
                    <a:pt x="164680" y="555688"/>
                  </a:lnTo>
                  <a:lnTo>
                    <a:pt x="164680" y="598906"/>
                  </a:lnTo>
                  <a:lnTo>
                    <a:pt x="169900" y="604126"/>
                  </a:lnTo>
                  <a:lnTo>
                    <a:pt x="548703" y="604126"/>
                  </a:lnTo>
                  <a:lnTo>
                    <a:pt x="553923" y="598906"/>
                  </a:lnTo>
                  <a:lnTo>
                    <a:pt x="553923" y="580809"/>
                  </a:lnTo>
                  <a:lnTo>
                    <a:pt x="553923" y="555688"/>
                  </a:lnTo>
                  <a:close/>
                </a:path>
                <a:path w="718820" h="864870">
                  <a:moveTo>
                    <a:pt x="718591" y="151599"/>
                  </a:moveTo>
                  <a:lnTo>
                    <a:pt x="713371" y="146380"/>
                  </a:lnTo>
                  <a:lnTo>
                    <a:pt x="706945" y="146380"/>
                  </a:lnTo>
                  <a:lnTo>
                    <a:pt x="695286" y="145186"/>
                  </a:lnTo>
                  <a:lnTo>
                    <a:pt x="695286" y="169278"/>
                  </a:lnTo>
                  <a:lnTo>
                    <a:pt x="695286" y="523976"/>
                  </a:lnTo>
                  <a:lnTo>
                    <a:pt x="692251" y="545553"/>
                  </a:lnTo>
                  <a:lnTo>
                    <a:pt x="668121" y="594817"/>
                  </a:lnTo>
                  <a:lnTo>
                    <a:pt x="624865" y="646849"/>
                  </a:lnTo>
                  <a:lnTo>
                    <a:pt x="568731" y="698639"/>
                  </a:lnTo>
                  <a:lnTo>
                    <a:pt x="535038" y="725728"/>
                  </a:lnTo>
                  <a:lnTo>
                    <a:pt x="476618" y="768337"/>
                  </a:lnTo>
                  <a:lnTo>
                    <a:pt x="424091" y="802932"/>
                  </a:lnTo>
                  <a:lnTo>
                    <a:pt x="383095" y="827620"/>
                  </a:lnTo>
                  <a:lnTo>
                    <a:pt x="359232" y="840536"/>
                  </a:lnTo>
                  <a:lnTo>
                    <a:pt x="335483" y="828306"/>
                  </a:lnTo>
                  <a:lnTo>
                    <a:pt x="294640" y="804646"/>
                  </a:lnTo>
                  <a:lnTo>
                    <a:pt x="242265" y="770915"/>
                  </a:lnTo>
                  <a:lnTo>
                    <a:pt x="183959" y="728433"/>
                  </a:lnTo>
                  <a:lnTo>
                    <a:pt x="146621" y="697623"/>
                  </a:lnTo>
                  <a:lnTo>
                    <a:pt x="109740" y="663079"/>
                  </a:lnTo>
                  <a:lnTo>
                    <a:pt x="76149" y="625703"/>
                  </a:lnTo>
                  <a:lnTo>
                    <a:pt x="48679" y="586409"/>
                  </a:lnTo>
                  <a:lnTo>
                    <a:pt x="30124" y="546100"/>
                  </a:lnTo>
                  <a:lnTo>
                    <a:pt x="23317" y="505675"/>
                  </a:lnTo>
                  <a:lnTo>
                    <a:pt x="23317" y="169214"/>
                  </a:lnTo>
                  <a:lnTo>
                    <a:pt x="60375" y="163664"/>
                  </a:lnTo>
                  <a:lnTo>
                    <a:pt x="105105" y="152209"/>
                  </a:lnTo>
                  <a:lnTo>
                    <a:pt x="155778" y="135343"/>
                  </a:lnTo>
                  <a:lnTo>
                    <a:pt x="210756" y="113525"/>
                  </a:lnTo>
                  <a:lnTo>
                    <a:pt x="253326" y="94234"/>
                  </a:lnTo>
                  <a:lnTo>
                    <a:pt x="295148" y="72783"/>
                  </a:lnTo>
                  <a:lnTo>
                    <a:pt x="331914" y="50647"/>
                  </a:lnTo>
                  <a:lnTo>
                    <a:pt x="359435" y="29222"/>
                  </a:lnTo>
                  <a:lnTo>
                    <a:pt x="386588" y="50838"/>
                  </a:lnTo>
                  <a:lnTo>
                    <a:pt x="422643" y="73025"/>
                  </a:lnTo>
                  <a:lnTo>
                    <a:pt x="463499" y="94386"/>
                  </a:lnTo>
                  <a:lnTo>
                    <a:pt x="505142" y="113563"/>
                  </a:lnTo>
                  <a:lnTo>
                    <a:pt x="559727" y="135432"/>
                  </a:lnTo>
                  <a:lnTo>
                    <a:pt x="610857" y="152349"/>
                  </a:lnTo>
                  <a:lnTo>
                    <a:pt x="656640" y="163791"/>
                  </a:lnTo>
                  <a:lnTo>
                    <a:pt x="695286" y="169278"/>
                  </a:lnTo>
                  <a:lnTo>
                    <a:pt x="695286" y="145186"/>
                  </a:lnTo>
                  <a:lnTo>
                    <a:pt x="670115" y="142608"/>
                  </a:lnTo>
                  <a:lnTo>
                    <a:pt x="623912" y="131800"/>
                  </a:lnTo>
                  <a:lnTo>
                    <a:pt x="571068" y="114719"/>
                  </a:lnTo>
                  <a:lnTo>
                    <a:pt x="514261" y="92125"/>
                  </a:lnTo>
                  <a:lnTo>
                    <a:pt x="463207" y="68249"/>
                  </a:lnTo>
                  <a:lnTo>
                    <a:pt x="420090" y="44627"/>
                  </a:lnTo>
                  <a:lnTo>
                    <a:pt x="397103" y="29222"/>
                  </a:lnTo>
                  <a:lnTo>
                    <a:pt x="387756" y="22961"/>
                  </a:lnTo>
                  <a:lnTo>
                    <a:pt x="369023" y="4940"/>
                  </a:lnTo>
                  <a:lnTo>
                    <a:pt x="366839" y="1854"/>
                  </a:lnTo>
                  <a:lnTo>
                    <a:pt x="363283" y="0"/>
                  </a:lnTo>
                  <a:lnTo>
                    <a:pt x="355701" y="0"/>
                  </a:lnTo>
                  <a:lnTo>
                    <a:pt x="352145" y="1854"/>
                  </a:lnTo>
                  <a:lnTo>
                    <a:pt x="349973" y="4940"/>
                  </a:lnTo>
                  <a:lnTo>
                    <a:pt x="331190" y="22694"/>
                  </a:lnTo>
                  <a:lnTo>
                    <a:pt x="298284" y="44259"/>
                  </a:lnTo>
                  <a:lnTo>
                    <a:pt x="254101" y="67957"/>
                  </a:lnTo>
                  <a:lnTo>
                    <a:pt x="201460" y="92151"/>
                  </a:lnTo>
                  <a:lnTo>
                    <a:pt x="144170" y="114731"/>
                  </a:lnTo>
                  <a:lnTo>
                    <a:pt x="91668" y="131813"/>
                  </a:lnTo>
                  <a:lnTo>
                    <a:pt x="46609" y="142621"/>
                  </a:lnTo>
                  <a:lnTo>
                    <a:pt x="11658" y="146380"/>
                  </a:lnTo>
                  <a:lnTo>
                    <a:pt x="5219" y="146380"/>
                  </a:lnTo>
                  <a:lnTo>
                    <a:pt x="0" y="151599"/>
                  </a:lnTo>
                  <a:lnTo>
                    <a:pt x="0" y="505675"/>
                  </a:lnTo>
                  <a:lnTo>
                    <a:pt x="3403" y="536384"/>
                  </a:lnTo>
                  <a:lnTo>
                    <a:pt x="30492" y="601332"/>
                  </a:lnTo>
                  <a:lnTo>
                    <a:pt x="54076" y="635342"/>
                  </a:lnTo>
                  <a:lnTo>
                    <a:pt x="104736" y="690880"/>
                  </a:lnTo>
                  <a:lnTo>
                    <a:pt x="136004" y="719264"/>
                  </a:lnTo>
                  <a:lnTo>
                    <a:pt x="171081" y="747928"/>
                  </a:lnTo>
                  <a:lnTo>
                    <a:pt x="233210" y="792899"/>
                  </a:lnTo>
                  <a:lnTo>
                    <a:pt x="289915" y="829068"/>
                  </a:lnTo>
                  <a:lnTo>
                    <a:pt x="333514" y="853770"/>
                  </a:lnTo>
                  <a:lnTo>
                    <a:pt x="358279" y="864730"/>
                  </a:lnTo>
                  <a:lnTo>
                    <a:pt x="360311" y="864730"/>
                  </a:lnTo>
                  <a:lnTo>
                    <a:pt x="361315" y="864603"/>
                  </a:lnTo>
                  <a:lnTo>
                    <a:pt x="362305" y="864336"/>
                  </a:lnTo>
                  <a:lnTo>
                    <a:pt x="385991" y="852817"/>
                  </a:lnTo>
                  <a:lnTo>
                    <a:pt x="406704" y="840536"/>
                  </a:lnTo>
                  <a:lnTo>
                    <a:pt x="430314" y="826541"/>
                  </a:lnTo>
                  <a:lnTo>
                    <a:pt x="486930" y="789470"/>
                  </a:lnTo>
                  <a:lnTo>
                    <a:pt x="547471" y="745578"/>
                  </a:lnTo>
                  <a:lnTo>
                    <a:pt x="582447" y="717550"/>
                  </a:lnTo>
                  <a:lnTo>
                    <a:pt x="613625" y="690232"/>
                  </a:lnTo>
                  <a:lnTo>
                    <a:pt x="664235" y="638162"/>
                  </a:lnTo>
                  <a:lnTo>
                    <a:pt x="687946" y="607034"/>
                  </a:lnTo>
                  <a:lnTo>
                    <a:pt x="715175" y="549846"/>
                  </a:lnTo>
                  <a:lnTo>
                    <a:pt x="718591" y="523976"/>
                  </a:lnTo>
                  <a:lnTo>
                    <a:pt x="718591" y="151599"/>
                  </a:lnTo>
                  <a:close/>
                </a:path>
              </a:pathLst>
            </a:custGeom>
            <a:solidFill>
              <a:srgbClr val="FFFFFF"/>
            </a:solidFill>
          </p:spPr>
          <p:txBody>
            <a:bodyPr wrap="square" lIns="0" tIns="0" rIns="0" bIns="0" rtlCol="0"/>
            <a:lstStyle/>
            <a:p>
              <a:endParaRPr/>
            </a:p>
          </p:txBody>
        </p:sp>
      </p:grpSp>
      <p:sp>
        <p:nvSpPr>
          <p:cNvPr id="54" name="object 71">
            <a:extLst>
              <a:ext uri="{FF2B5EF4-FFF2-40B4-BE49-F238E27FC236}">
                <a16:creationId xmlns:a16="http://schemas.microsoft.com/office/drawing/2014/main" id="{38F707ED-6A80-BAC1-095A-083C577FFDFD}"/>
              </a:ext>
            </a:extLst>
          </p:cNvPr>
          <p:cNvSpPr/>
          <p:nvPr/>
        </p:nvSpPr>
        <p:spPr>
          <a:xfrm>
            <a:off x="507679" y="705235"/>
            <a:ext cx="8867775" cy="0"/>
          </a:xfrm>
          <a:custGeom>
            <a:avLst/>
            <a:gdLst/>
            <a:ahLst/>
            <a:cxnLst/>
            <a:rect l="l" t="t" r="r" b="b"/>
            <a:pathLst>
              <a:path w="8867775">
                <a:moveTo>
                  <a:pt x="0" y="0"/>
                </a:moveTo>
                <a:lnTo>
                  <a:pt x="8867460" y="0"/>
                </a:lnTo>
              </a:path>
            </a:pathLst>
          </a:custGeom>
          <a:ln w="5969">
            <a:solidFill>
              <a:srgbClr val="E44920"/>
            </a:solidFill>
          </a:ln>
        </p:spPr>
        <p:txBody>
          <a:bodyPr wrap="square" lIns="0" tIns="0" rIns="0" bIns="0" rtlCol="0"/>
          <a:lstStyle/>
          <a:p>
            <a:endParaRPr/>
          </a:p>
        </p:txBody>
      </p:sp>
      <p:sp>
        <p:nvSpPr>
          <p:cNvPr id="55" name="object 72">
            <a:extLst>
              <a:ext uri="{FF2B5EF4-FFF2-40B4-BE49-F238E27FC236}">
                <a16:creationId xmlns:a16="http://schemas.microsoft.com/office/drawing/2014/main" id="{54C636FE-A7AF-78D0-569E-21DF9B3229F5}"/>
              </a:ext>
            </a:extLst>
          </p:cNvPr>
          <p:cNvSpPr txBox="1"/>
          <p:nvPr/>
        </p:nvSpPr>
        <p:spPr>
          <a:xfrm>
            <a:off x="1104194" y="434456"/>
            <a:ext cx="2255520" cy="154940"/>
          </a:xfrm>
          <a:prstGeom prst="rect">
            <a:avLst/>
          </a:prstGeom>
        </p:spPr>
        <p:txBody>
          <a:bodyPr vert="horz" wrap="square" lIns="0" tIns="12065" rIns="0" bIns="0" rtlCol="0">
            <a:spAutoFit/>
          </a:bodyPr>
          <a:lstStyle/>
          <a:p>
            <a:pPr marL="12700">
              <a:lnSpc>
                <a:spcPct val="100000"/>
              </a:lnSpc>
              <a:spcBef>
                <a:spcPts val="95"/>
              </a:spcBef>
            </a:pPr>
            <a:r>
              <a:rPr sz="850" b="1" dirty="0">
                <a:solidFill>
                  <a:srgbClr val="274C6E"/>
                </a:solidFill>
                <a:latin typeface="Tahoma"/>
                <a:cs typeface="Tahoma"/>
              </a:rPr>
              <a:t>The</a:t>
            </a:r>
            <a:r>
              <a:rPr sz="850" b="1" spc="80" dirty="0">
                <a:solidFill>
                  <a:srgbClr val="274C6E"/>
                </a:solidFill>
                <a:latin typeface="Tahoma"/>
                <a:cs typeface="Tahoma"/>
              </a:rPr>
              <a:t> </a:t>
            </a:r>
            <a:r>
              <a:rPr sz="850" b="1" spc="-20" dirty="0">
                <a:solidFill>
                  <a:srgbClr val="274C6E"/>
                </a:solidFill>
                <a:latin typeface="Tahoma"/>
                <a:cs typeface="Tahoma"/>
              </a:rPr>
              <a:t>AHSN</a:t>
            </a:r>
            <a:r>
              <a:rPr sz="850" b="1" spc="85" dirty="0">
                <a:solidFill>
                  <a:srgbClr val="274C6E"/>
                </a:solidFill>
                <a:latin typeface="Tahoma"/>
                <a:cs typeface="Tahoma"/>
              </a:rPr>
              <a:t> </a:t>
            </a:r>
            <a:r>
              <a:rPr sz="850" b="1" spc="-10" dirty="0">
                <a:solidFill>
                  <a:srgbClr val="274C6E"/>
                </a:solidFill>
                <a:latin typeface="Tahoma"/>
                <a:cs typeface="Tahoma"/>
              </a:rPr>
              <a:t>Network</a:t>
            </a:r>
            <a:r>
              <a:rPr sz="850" b="1" spc="85" dirty="0">
                <a:solidFill>
                  <a:srgbClr val="274C6E"/>
                </a:solidFill>
                <a:latin typeface="Tahoma"/>
                <a:cs typeface="Tahoma"/>
              </a:rPr>
              <a:t> </a:t>
            </a:r>
            <a:r>
              <a:rPr sz="850" dirty="0">
                <a:solidFill>
                  <a:srgbClr val="274C6E"/>
                </a:solidFill>
                <a:latin typeface="Tahoma"/>
                <a:cs typeface="Tahoma"/>
              </a:rPr>
              <a:t>Impact</a:t>
            </a:r>
            <a:r>
              <a:rPr sz="850" spc="65" dirty="0">
                <a:solidFill>
                  <a:srgbClr val="274C6E"/>
                </a:solidFill>
                <a:latin typeface="Tahoma"/>
                <a:cs typeface="Tahoma"/>
              </a:rPr>
              <a:t> </a:t>
            </a:r>
            <a:r>
              <a:rPr sz="850" dirty="0">
                <a:solidFill>
                  <a:srgbClr val="274C6E"/>
                </a:solidFill>
                <a:latin typeface="Tahoma"/>
                <a:cs typeface="Tahoma"/>
              </a:rPr>
              <a:t>Report</a:t>
            </a:r>
            <a:r>
              <a:rPr sz="850" spc="70" dirty="0">
                <a:solidFill>
                  <a:srgbClr val="274C6E"/>
                </a:solidFill>
                <a:latin typeface="Tahoma"/>
                <a:cs typeface="Tahoma"/>
              </a:rPr>
              <a:t> </a:t>
            </a:r>
            <a:r>
              <a:rPr sz="850" dirty="0">
                <a:solidFill>
                  <a:srgbClr val="274C6E"/>
                </a:solidFill>
                <a:latin typeface="Tahoma"/>
                <a:cs typeface="Tahoma"/>
              </a:rPr>
              <a:t>2021-</a:t>
            </a:r>
            <a:r>
              <a:rPr sz="850" spc="-25" dirty="0">
                <a:solidFill>
                  <a:srgbClr val="274C6E"/>
                </a:solidFill>
                <a:latin typeface="Tahoma"/>
                <a:cs typeface="Tahoma"/>
              </a:rPr>
              <a:t>22</a:t>
            </a:r>
            <a:endParaRPr sz="850" dirty="0">
              <a:latin typeface="Tahoma"/>
              <a:cs typeface="Tahoma"/>
            </a:endParaRPr>
          </a:p>
        </p:txBody>
      </p:sp>
      <p:sp>
        <p:nvSpPr>
          <p:cNvPr id="56" name="object 73">
            <a:extLst>
              <a:ext uri="{FF2B5EF4-FFF2-40B4-BE49-F238E27FC236}">
                <a16:creationId xmlns:a16="http://schemas.microsoft.com/office/drawing/2014/main" id="{1E7C994A-6F72-6031-4E20-508EAFD61BF8}"/>
              </a:ext>
            </a:extLst>
          </p:cNvPr>
          <p:cNvSpPr txBox="1"/>
          <p:nvPr/>
        </p:nvSpPr>
        <p:spPr>
          <a:xfrm>
            <a:off x="494979" y="398636"/>
            <a:ext cx="111760" cy="197485"/>
          </a:xfrm>
          <a:prstGeom prst="rect">
            <a:avLst/>
          </a:prstGeom>
        </p:spPr>
        <p:txBody>
          <a:bodyPr vert="horz" wrap="square" lIns="0" tIns="15875" rIns="0" bIns="0" rtlCol="0">
            <a:spAutoFit/>
          </a:bodyPr>
          <a:lstStyle/>
          <a:p>
            <a:pPr marL="12700">
              <a:lnSpc>
                <a:spcPct val="100000"/>
              </a:lnSpc>
              <a:spcBef>
                <a:spcPts val="125"/>
              </a:spcBef>
            </a:pPr>
            <a:r>
              <a:rPr sz="1100" b="1" spc="-25" dirty="0">
                <a:solidFill>
                  <a:srgbClr val="274C6E"/>
                </a:solidFill>
                <a:latin typeface="Tahoma"/>
                <a:cs typeface="Tahoma"/>
              </a:rPr>
              <a:t>6</a:t>
            </a:r>
            <a:endParaRPr sz="1100">
              <a:latin typeface="Tahoma"/>
              <a:cs typeface="Tahoma"/>
            </a:endParaRPr>
          </a:p>
        </p:txBody>
      </p:sp>
    </p:spTree>
    <p:extLst>
      <p:ext uri="{BB962C8B-B14F-4D97-AF65-F5344CB8AC3E}">
        <p14:creationId xmlns:p14="http://schemas.microsoft.com/office/powerpoint/2010/main" val="215709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F50AB-9DC3-43C7-5D7C-1448ECC3C296}"/>
              </a:ext>
            </a:extLst>
          </p:cNvPr>
          <p:cNvSpPr>
            <a:spLocks noGrp="1"/>
          </p:cNvSpPr>
          <p:nvPr>
            <p:ph type="sldNum" sz="quarter" idx="12"/>
          </p:nvPr>
        </p:nvSpPr>
        <p:spPr/>
        <p:txBody>
          <a:bodyPr/>
          <a:lstStyle/>
          <a:p>
            <a:pPr>
              <a:defRPr/>
            </a:pPr>
            <a:fld id="{6AF9E0A4-6B4D-4FA5-BA3B-9831B13AEFCE}" type="slidenum">
              <a:rPr lang="en-GB" altLang="en-US" smtClean="0"/>
              <a:pPr>
                <a:defRPr/>
              </a:pPr>
              <a:t>26</a:t>
            </a:fld>
            <a:endParaRPr lang="en-GB" altLang="en-US"/>
          </a:p>
        </p:txBody>
      </p:sp>
      <p:sp>
        <p:nvSpPr>
          <p:cNvPr id="3" name="object 10">
            <a:extLst>
              <a:ext uri="{FF2B5EF4-FFF2-40B4-BE49-F238E27FC236}">
                <a16:creationId xmlns:a16="http://schemas.microsoft.com/office/drawing/2014/main" id="{8BE77EFC-4064-173F-1D06-18EA0D27DFC8}"/>
              </a:ext>
            </a:extLst>
          </p:cNvPr>
          <p:cNvSpPr txBox="1"/>
          <p:nvPr/>
        </p:nvSpPr>
        <p:spPr>
          <a:xfrm>
            <a:off x="407368" y="3163741"/>
            <a:ext cx="4808201" cy="2853690"/>
          </a:xfrm>
          <a:prstGeom prst="rect">
            <a:avLst/>
          </a:prstGeom>
        </p:spPr>
        <p:txBody>
          <a:bodyPr vert="horz" wrap="square" lIns="0" tIns="7620" rIns="0" bIns="0" rtlCol="0">
            <a:spAutoFit/>
          </a:bodyPr>
          <a:lstStyle/>
          <a:p>
            <a:pPr marL="12700" marR="5080">
              <a:lnSpc>
                <a:spcPct val="101400"/>
              </a:lnSpc>
              <a:spcBef>
                <a:spcPts val="60"/>
              </a:spcBef>
            </a:pPr>
            <a:r>
              <a:rPr sz="1700" dirty="0">
                <a:solidFill>
                  <a:schemeClr val="tx1"/>
                </a:solidFill>
                <a:latin typeface="Palatino Linotype"/>
                <a:cs typeface="Palatino Linotype"/>
              </a:rPr>
              <a:t>The</a:t>
            </a:r>
            <a:r>
              <a:rPr sz="1700" spc="-50" dirty="0">
                <a:solidFill>
                  <a:schemeClr val="tx1"/>
                </a:solidFill>
                <a:latin typeface="Palatino Linotype"/>
                <a:cs typeface="Palatino Linotype"/>
              </a:rPr>
              <a:t> </a:t>
            </a:r>
            <a:r>
              <a:rPr sz="1700" spc="-155" dirty="0">
                <a:solidFill>
                  <a:schemeClr val="tx1"/>
                </a:solidFill>
                <a:latin typeface="Palatino Linotype"/>
                <a:cs typeface="Palatino Linotype"/>
              </a:rPr>
              <a:t>AHSN</a:t>
            </a:r>
            <a:r>
              <a:rPr sz="1700" spc="-45" dirty="0">
                <a:solidFill>
                  <a:schemeClr val="tx1"/>
                </a:solidFill>
                <a:latin typeface="Palatino Linotype"/>
                <a:cs typeface="Palatino Linotype"/>
              </a:rPr>
              <a:t> </a:t>
            </a:r>
            <a:r>
              <a:rPr sz="1700" spc="-65" dirty="0">
                <a:solidFill>
                  <a:schemeClr val="tx1"/>
                </a:solidFill>
                <a:latin typeface="Palatino Linotype"/>
                <a:cs typeface="Palatino Linotype"/>
              </a:rPr>
              <a:t>Network</a:t>
            </a:r>
            <a:r>
              <a:rPr sz="1700" spc="-45" dirty="0">
                <a:solidFill>
                  <a:schemeClr val="tx1"/>
                </a:solidFill>
                <a:latin typeface="Palatino Linotype"/>
                <a:cs typeface="Palatino Linotype"/>
              </a:rPr>
              <a:t> </a:t>
            </a:r>
            <a:r>
              <a:rPr sz="1700" spc="-65" dirty="0">
                <a:solidFill>
                  <a:schemeClr val="tx1"/>
                </a:solidFill>
                <a:latin typeface="Palatino Linotype"/>
                <a:cs typeface="Palatino Linotype"/>
              </a:rPr>
              <a:t>work</a:t>
            </a:r>
            <a:r>
              <a:rPr sz="1700" spc="-45" dirty="0">
                <a:solidFill>
                  <a:schemeClr val="tx1"/>
                </a:solidFill>
                <a:latin typeface="Palatino Linotype"/>
                <a:cs typeface="Palatino Linotype"/>
              </a:rPr>
              <a:t> </a:t>
            </a:r>
            <a:r>
              <a:rPr sz="1700" dirty="0">
                <a:solidFill>
                  <a:schemeClr val="tx1"/>
                </a:solidFill>
                <a:latin typeface="Palatino Linotype"/>
                <a:cs typeface="Palatino Linotype"/>
              </a:rPr>
              <a:t>in</a:t>
            </a:r>
            <a:r>
              <a:rPr sz="1700" spc="-45" dirty="0">
                <a:solidFill>
                  <a:schemeClr val="tx1"/>
                </a:solidFill>
                <a:latin typeface="Palatino Linotype"/>
                <a:cs typeface="Palatino Linotype"/>
              </a:rPr>
              <a:t> </a:t>
            </a:r>
            <a:r>
              <a:rPr sz="1700" spc="-10" dirty="0">
                <a:solidFill>
                  <a:schemeClr val="tx1"/>
                </a:solidFill>
                <a:latin typeface="Palatino Linotype"/>
                <a:cs typeface="Palatino Linotype"/>
              </a:rPr>
              <a:t>partnership</a:t>
            </a:r>
            <a:r>
              <a:rPr sz="1700" spc="-45" dirty="0">
                <a:solidFill>
                  <a:schemeClr val="tx1"/>
                </a:solidFill>
                <a:latin typeface="Palatino Linotype"/>
                <a:cs typeface="Palatino Linotype"/>
              </a:rPr>
              <a:t> </a:t>
            </a:r>
            <a:r>
              <a:rPr sz="1700" spc="-50" dirty="0">
                <a:solidFill>
                  <a:schemeClr val="tx1"/>
                </a:solidFill>
                <a:latin typeface="Palatino Linotype"/>
                <a:cs typeface="Palatino Linotype"/>
              </a:rPr>
              <a:t>with</a:t>
            </a:r>
            <a:r>
              <a:rPr sz="1700" spc="-45" dirty="0">
                <a:solidFill>
                  <a:schemeClr val="tx1"/>
                </a:solidFill>
                <a:latin typeface="Palatino Linotype"/>
                <a:cs typeface="Palatino Linotype"/>
              </a:rPr>
              <a:t> </a:t>
            </a:r>
            <a:r>
              <a:rPr sz="1700" spc="-55" dirty="0">
                <a:solidFill>
                  <a:schemeClr val="tx1"/>
                </a:solidFill>
                <a:latin typeface="Palatino Linotype"/>
                <a:cs typeface="Palatino Linotype"/>
              </a:rPr>
              <a:t>NHS </a:t>
            </a:r>
            <a:r>
              <a:rPr sz="1700" spc="-40" dirty="0">
                <a:solidFill>
                  <a:schemeClr val="tx1"/>
                </a:solidFill>
                <a:latin typeface="Palatino Linotype"/>
                <a:cs typeface="Palatino Linotype"/>
              </a:rPr>
              <a:t>England and </a:t>
            </a:r>
            <a:r>
              <a:rPr sz="1700" spc="-120" dirty="0">
                <a:solidFill>
                  <a:schemeClr val="tx1"/>
                </a:solidFill>
                <a:latin typeface="Palatino Linotype"/>
                <a:cs typeface="Palatino Linotype"/>
              </a:rPr>
              <a:t>NHS</a:t>
            </a:r>
            <a:r>
              <a:rPr sz="1700" spc="-40" dirty="0">
                <a:solidFill>
                  <a:schemeClr val="tx1"/>
                </a:solidFill>
                <a:latin typeface="Palatino Linotype"/>
                <a:cs typeface="Palatino Linotype"/>
              </a:rPr>
              <a:t> Improvement’s </a:t>
            </a:r>
            <a:r>
              <a:rPr sz="1700" spc="-10" dirty="0">
                <a:solidFill>
                  <a:schemeClr val="tx1"/>
                </a:solidFill>
                <a:latin typeface="Palatino Linotype"/>
                <a:cs typeface="Palatino Linotype"/>
              </a:rPr>
              <a:t>Accelerated </a:t>
            </a:r>
            <a:r>
              <a:rPr sz="1700" spc="-25" dirty="0">
                <a:solidFill>
                  <a:schemeClr val="tx1"/>
                </a:solidFill>
                <a:latin typeface="Palatino Linotype"/>
                <a:cs typeface="Palatino Linotype"/>
              </a:rPr>
              <a:t>Access</a:t>
            </a:r>
            <a:r>
              <a:rPr sz="1700" spc="-65" dirty="0">
                <a:solidFill>
                  <a:schemeClr val="tx1"/>
                </a:solidFill>
                <a:latin typeface="Palatino Linotype"/>
                <a:cs typeface="Palatino Linotype"/>
              </a:rPr>
              <a:t> </a:t>
            </a:r>
            <a:r>
              <a:rPr sz="1700" spc="-45" dirty="0">
                <a:solidFill>
                  <a:schemeClr val="tx1"/>
                </a:solidFill>
                <a:latin typeface="Palatino Linotype"/>
                <a:cs typeface="Palatino Linotype"/>
              </a:rPr>
              <a:t>Collaborative</a:t>
            </a:r>
            <a:r>
              <a:rPr sz="1700" spc="-60" dirty="0">
                <a:solidFill>
                  <a:schemeClr val="tx1"/>
                </a:solidFill>
                <a:latin typeface="Palatino Linotype"/>
                <a:cs typeface="Palatino Linotype"/>
              </a:rPr>
              <a:t> </a:t>
            </a:r>
            <a:r>
              <a:rPr sz="1700" spc="-125" dirty="0">
                <a:solidFill>
                  <a:schemeClr val="tx1"/>
                </a:solidFill>
                <a:latin typeface="Palatino Linotype"/>
                <a:cs typeface="Palatino Linotype"/>
              </a:rPr>
              <a:t>(AAC),</a:t>
            </a:r>
            <a:r>
              <a:rPr sz="1700" spc="-65" dirty="0">
                <a:solidFill>
                  <a:schemeClr val="tx1"/>
                </a:solidFill>
                <a:latin typeface="Palatino Linotype"/>
                <a:cs typeface="Palatino Linotype"/>
              </a:rPr>
              <a:t> </a:t>
            </a:r>
            <a:r>
              <a:rPr sz="1700" dirty="0">
                <a:solidFill>
                  <a:schemeClr val="tx1"/>
                </a:solidFill>
                <a:latin typeface="Palatino Linotype"/>
                <a:cs typeface="Palatino Linotype"/>
              </a:rPr>
              <a:t>to</a:t>
            </a:r>
            <a:r>
              <a:rPr sz="1700" spc="-60" dirty="0">
                <a:solidFill>
                  <a:schemeClr val="tx1"/>
                </a:solidFill>
                <a:latin typeface="Palatino Linotype"/>
                <a:cs typeface="Palatino Linotype"/>
              </a:rPr>
              <a:t> </a:t>
            </a:r>
            <a:r>
              <a:rPr sz="1700" dirty="0">
                <a:solidFill>
                  <a:schemeClr val="tx1"/>
                </a:solidFill>
                <a:latin typeface="Palatino Linotype"/>
                <a:cs typeface="Palatino Linotype"/>
              </a:rPr>
              <a:t>bring</a:t>
            </a:r>
            <a:r>
              <a:rPr sz="1700" spc="-65" dirty="0">
                <a:solidFill>
                  <a:schemeClr val="tx1"/>
                </a:solidFill>
                <a:latin typeface="Palatino Linotype"/>
                <a:cs typeface="Palatino Linotype"/>
              </a:rPr>
              <a:t> </a:t>
            </a:r>
            <a:r>
              <a:rPr sz="1700" spc="-10" dirty="0">
                <a:solidFill>
                  <a:schemeClr val="tx1"/>
                </a:solidFill>
                <a:latin typeface="Palatino Linotype"/>
                <a:cs typeface="Palatino Linotype"/>
              </a:rPr>
              <a:t>together </a:t>
            </a:r>
            <a:r>
              <a:rPr sz="1700" spc="-45" dirty="0">
                <a:solidFill>
                  <a:schemeClr val="tx1"/>
                </a:solidFill>
                <a:latin typeface="Palatino Linotype"/>
                <a:cs typeface="Palatino Linotype"/>
              </a:rPr>
              <a:t>industry,</a:t>
            </a:r>
            <a:r>
              <a:rPr sz="1700" spc="-50" dirty="0">
                <a:solidFill>
                  <a:schemeClr val="tx1"/>
                </a:solidFill>
                <a:latin typeface="Palatino Linotype"/>
                <a:cs typeface="Palatino Linotype"/>
              </a:rPr>
              <a:t> </a:t>
            </a:r>
            <a:r>
              <a:rPr sz="1700" spc="-20" dirty="0">
                <a:solidFill>
                  <a:schemeClr val="tx1"/>
                </a:solidFill>
                <a:latin typeface="Palatino Linotype"/>
                <a:cs typeface="Palatino Linotype"/>
              </a:rPr>
              <a:t>Government,</a:t>
            </a:r>
            <a:r>
              <a:rPr sz="1700" spc="-45" dirty="0">
                <a:solidFill>
                  <a:schemeClr val="tx1"/>
                </a:solidFill>
                <a:latin typeface="Palatino Linotype"/>
                <a:cs typeface="Palatino Linotype"/>
              </a:rPr>
              <a:t> </a:t>
            </a:r>
            <a:r>
              <a:rPr sz="1700" spc="-20" dirty="0">
                <a:solidFill>
                  <a:schemeClr val="tx1"/>
                </a:solidFill>
                <a:latin typeface="Palatino Linotype"/>
                <a:cs typeface="Palatino Linotype"/>
              </a:rPr>
              <a:t>regulators,</a:t>
            </a:r>
            <a:r>
              <a:rPr sz="1700" spc="-50" dirty="0">
                <a:solidFill>
                  <a:schemeClr val="tx1"/>
                </a:solidFill>
                <a:latin typeface="Palatino Linotype"/>
                <a:cs typeface="Palatino Linotype"/>
              </a:rPr>
              <a:t> </a:t>
            </a:r>
            <a:r>
              <a:rPr sz="1700" spc="-10" dirty="0">
                <a:solidFill>
                  <a:schemeClr val="tx1"/>
                </a:solidFill>
                <a:latin typeface="Palatino Linotype"/>
                <a:cs typeface="Palatino Linotype"/>
              </a:rPr>
              <a:t>patients</a:t>
            </a:r>
            <a:r>
              <a:rPr sz="1700" spc="-45" dirty="0">
                <a:solidFill>
                  <a:schemeClr val="tx1"/>
                </a:solidFill>
                <a:latin typeface="Palatino Linotype"/>
                <a:cs typeface="Palatino Linotype"/>
              </a:rPr>
              <a:t> </a:t>
            </a:r>
            <a:r>
              <a:rPr sz="1700" spc="-25" dirty="0">
                <a:solidFill>
                  <a:schemeClr val="tx1"/>
                </a:solidFill>
                <a:latin typeface="Palatino Linotype"/>
                <a:cs typeface="Palatino Linotype"/>
              </a:rPr>
              <a:t>and</a:t>
            </a:r>
            <a:r>
              <a:rPr sz="1700" spc="500" dirty="0">
                <a:solidFill>
                  <a:schemeClr val="tx1"/>
                </a:solidFill>
                <a:latin typeface="Palatino Linotype"/>
                <a:cs typeface="Palatino Linotype"/>
              </a:rPr>
              <a:t> </a:t>
            </a:r>
            <a:r>
              <a:rPr sz="1700" dirty="0">
                <a:solidFill>
                  <a:schemeClr val="tx1"/>
                </a:solidFill>
                <a:latin typeface="Palatino Linotype"/>
                <a:cs typeface="Palatino Linotype"/>
              </a:rPr>
              <a:t>the</a:t>
            </a:r>
            <a:r>
              <a:rPr sz="1700" spc="-40" dirty="0">
                <a:solidFill>
                  <a:schemeClr val="tx1"/>
                </a:solidFill>
                <a:latin typeface="Palatino Linotype"/>
                <a:cs typeface="Palatino Linotype"/>
              </a:rPr>
              <a:t> </a:t>
            </a:r>
            <a:r>
              <a:rPr sz="1700" spc="-120" dirty="0">
                <a:solidFill>
                  <a:schemeClr val="tx1"/>
                </a:solidFill>
                <a:latin typeface="Palatino Linotype"/>
                <a:cs typeface="Palatino Linotype"/>
              </a:rPr>
              <a:t>NHS</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to</a:t>
            </a:r>
            <a:r>
              <a:rPr sz="1700" spc="-35" dirty="0">
                <a:solidFill>
                  <a:schemeClr val="tx1"/>
                </a:solidFill>
                <a:latin typeface="Palatino Linotype"/>
                <a:cs typeface="Palatino Linotype"/>
              </a:rPr>
              <a:t> </a:t>
            </a:r>
            <a:r>
              <a:rPr sz="1700" spc="-20" dirty="0">
                <a:solidFill>
                  <a:schemeClr val="tx1"/>
                </a:solidFill>
                <a:latin typeface="Palatino Linotype"/>
                <a:cs typeface="Palatino Linotype"/>
              </a:rPr>
              <a:t>remove</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barriers</a:t>
            </a:r>
            <a:r>
              <a:rPr sz="1700" spc="-35" dirty="0">
                <a:solidFill>
                  <a:schemeClr val="tx1"/>
                </a:solidFill>
                <a:latin typeface="Palatino Linotype"/>
                <a:cs typeface="Palatino Linotype"/>
              </a:rPr>
              <a:t> </a:t>
            </a:r>
            <a:r>
              <a:rPr sz="1700" spc="-40" dirty="0">
                <a:solidFill>
                  <a:schemeClr val="tx1"/>
                </a:solidFill>
                <a:latin typeface="Palatino Linotype"/>
                <a:cs typeface="Palatino Linotype"/>
              </a:rPr>
              <a:t>and</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accelerate</a:t>
            </a:r>
            <a:r>
              <a:rPr sz="1700" spc="-35" dirty="0">
                <a:solidFill>
                  <a:schemeClr val="tx1"/>
                </a:solidFill>
                <a:latin typeface="Palatino Linotype"/>
                <a:cs typeface="Palatino Linotype"/>
              </a:rPr>
              <a:t> </a:t>
            </a:r>
            <a:r>
              <a:rPr sz="1700" spc="-25" dirty="0">
                <a:solidFill>
                  <a:schemeClr val="tx1"/>
                </a:solidFill>
                <a:latin typeface="Palatino Linotype"/>
                <a:cs typeface="Palatino Linotype"/>
              </a:rPr>
              <a:t>the </a:t>
            </a:r>
            <a:r>
              <a:rPr sz="1700" spc="-35" dirty="0">
                <a:solidFill>
                  <a:schemeClr val="tx1"/>
                </a:solidFill>
                <a:latin typeface="Palatino Linotype"/>
                <a:cs typeface="Palatino Linotype"/>
              </a:rPr>
              <a:t>adoption</a:t>
            </a:r>
            <a:r>
              <a:rPr sz="1700" spc="-50" dirty="0">
                <a:solidFill>
                  <a:schemeClr val="tx1"/>
                </a:solidFill>
                <a:latin typeface="Palatino Linotype"/>
                <a:cs typeface="Palatino Linotype"/>
              </a:rPr>
              <a:t> </a:t>
            </a:r>
            <a:r>
              <a:rPr sz="1700" spc="-40" dirty="0">
                <a:solidFill>
                  <a:schemeClr val="tx1"/>
                </a:solidFill>
                <a:latin typeface="Palatino Linotype"/>
                <a:cs typeface="Palatino Linotype"/>
              </a:rPr>
              <a:t>and</a:t>
            </a:r>
            <a:r>
              <a:rPr sz="1700" spc="-45" dirty="0">
                <a:solidFill>
                  <a:schemeClr val="tx1"/>
                </a:solidFill>
                <a:latin typeface="Palatino Linotype"/>
                <a:cs typeface="Palatino Linotype"/>
              </a:rPr>
              <a:t> </a:t>
            </a:r>
            <a:r>
              <a:rPr sz="1700" spc="-30" dirty="0">
                <a:solidFill>
                  <a:schemeClr val="tx1"/>
                </a:solidFill>
                <a:latin typeface="Palatino Linotype"/>
                <a:cs typeface="Palatino Linotype"/>
              </a:rPr>
              <a:t>spread</a:t>
            </a:r>
            <a:r>
              <a:rPr sz="1700" spc="-45" dirty="0">
                <a:solidFill>
                  <a:schemeClr val="tx1"/>
                </a:solidFill>
                <a:latin typeface="Palatino Linotype"/>
                <a:cs typeface="Palatino Linotype"/>
              </a:rPr>
              <a:t> </a:t>
            </a:r>
            <a:r>
              <a:rPr sz="1700" dirty="0">
                <a:solidFill>
                  <a:schemeClr val="tx1"/>
                </a:solidFill>
                <a:latin typeface="Palatino Linotype"/>
                <a:cs typeface="Palatino Linotype"/>
              </a:rPr>
              <a:t>of</a:t>
            </a:r>
            <a:r>
              <a:rPr sz="1700" spc="-50" dirty="0">
                <a:solidFill>
                  <a:schemeClr val="tx1"/>
                </a:solidFill>
                <a:latin typeface="Palatino Linotype"/>
                <a:cs typeface="Palatino Linotype"/>
              </a:rPr>
              <a:t> </a:t>
            </a:r>
            <a:r>
              <a:rPr sz="1700" spc="-40" dirty="0">
                <a:solidFill>
                  <a:schemeClr val="tx1"/>
                </a:solidFill>
                <a:latin typeface="Palatino Linotype"/>
                <a:cs typeface="Palatino Linotype"/>
              </a:rPr>
              <a:t>new</a:t>
            </a:r>
            <a:r>
              <a:rPr sz="1700" spc="-45" dirty="0">
                <a:solidFill>
                  <a:schemeClr val="tx1"/>
                </a:solidFill>
                <a:latin typeface="Palatino Linotype"/>
                <a:cs typeface="Palatino Linotype"/>
              </a:rPr>
              <a:t> </a:t>
            </a:r>
            <a:r>
              <a:rPr sz="1700" spc="-10" dirty="0">
                <a:solidFill>
                  <a:schemeClr val="tx1"/>
                </a:solidFill>
                <a:latin typeface="Palatino Linotype"/>
                <a:cs typeface="Palatino Linotype"/>
              </a:rPr>
              <a:t>treatments</a:t>
            </a:r>
            <a:r>
              <a:rPr sz="1700" spc="-45" dirty="0">
                <a:solidFill>
                  <a:schemeClr val="tx1"/>
                </a:solidFill>
                <a:latin typeface="Palatino Linotype"/>
                <a:cs typeface="Palatino Linotype"/>
              </a:rPr>
              <a:t> </a:t>
            </a:r>
            <a:r>
              <a:rPr sz="1700" spc="-25" dirty="0">
                <a:solidFill>
                  <a:schemeClr val="tx1"/>
                </a:solidFill>
                <a:latin typeface="Palatino Linotype"/>
                <a:cs typeface="Palatino Linotype"/>
              </a:rPr>
              <a:t>and diagnostics</a:t>
            </a:r>
            <a:r>
              <a:rPr sz="1700" spc="-30" dirty="0">
                <a:solidFill>
                  <a:schemeClr val="tx1"/>
                </a:solidFill>
                <a:latin typeface="Palatino Linotype"/>
                <a:cs typeface="Palatino Linotype"/>
              </a:rPr>
              <a:t> which </a:t>
            </a:r>
            <a:r>
              <a:rPr sz="1700" dirty="0">
                <a:solidFill>
                  <a:schemeClr val="tx1"/>
                </a:solidFill>
                <a:latin typeface="Palatino Linotype"/>
                <a:cs typeface="Palatino Linotype"/>
              </a:rPr>
              <a:t>can</a:t>
            </a:r>
            <a:r>
              <a:rPr sz="1700" spc="-30" dirty="0">
                <a:solidFill>
                  <a:schemeClr val="tx1"/>
                </a:solidFill>
                <a:latin typeface="Palatino Linotype"/>
                <a:cs typeface="Palatino Linotype"/>
              </a:rPr>
              <a:t> </a:t>
            </a:r>
            <a:r>
              <a:rPr sz="1700" spc="-10" dirty="0">
                <a:solidFill>
                  <a:schemeClr val="tx1"/>
                </a:solidFill>
                <a:latin typeface="Palatino Linotype"/>
                <a:cs typeface="Palatino Linotype"/>
              </a:rPr>
              <a:t>transform</a:t>
            </a:r>
            <a:r>
              <a:rPr sz="1700" spc="-30" dirty="0">
                <a:solidFill>
                  <a:schemeClr val="tx1"/>
                </a:solidFill>
                <a:latin typeface="Palatino Linotype"/>
                <a:cs typeface="Palatino Linotype"/>
              </a:rPr>
              <a:t> </a:t>
            </a:r>
            <a:r>
              <a:rPr sz="1700" spc="-10" dirty="0">
                <a:solidFill>
                  <a:schemeClr val="tx1"/>
                </a:solidFill>
                <a:latin typeface="Palatino Linotype"/>
                <a:cs typeface="Palatino Linotype"/>
              </a:rPr>
              <a:t>care.</a:t>
            </a:r>
            <a:endParaRPr sz="1700" dirty="0">
              <a:solidFill>
                <a:schemeClr val="tx1"/>
              </a:solidFill>
              <a:latin typeface="Palatino Linotype"/>
              <a:cs typeface="Palatino Linotype"/>
            </a:endParaRPr>
          </a:p>
          <a:p>
            <a:pPr marL="12700" marR="1878330">
              <a:lnSpc>
                <a:spcPct val="107200"/>
              </a:lnSpc>
              <a:spcBef>
                <a:spcPts val="1720"/>
              </a:spcBef>
            </a:pPr>
            <a:r>
              <a:rPr sz="950" spc="-40" dirty="0">
                <a:solidFill>
                  <a:schemeClr val="tx1"/>
                </a:solidFill>
                <a:latin typeface="Tahoma"/>
                <a:cs typeface="Tahoma"/>
              </a:rPr>
              <a:t>In</a:t>
            </a:r>
            <a:r>
              <a:rPr sz="950" spc="114" dirty="0">
                <a:solidFill>
                  <a:schemeClr val="tx1"/>
                </a:solidFill>
                <a:latin typeface="Tahoma"/>
                <a:cs typeface="Tahoma"/>
              </a:rPr>
              <a:t> </a:t>
            </a:r>
            <a:r>
              <a:rPr sz="950" dirty="0">
                <a:solidFill>
                  <a:schemeClr val="tx1"/>
                </a:solidFill>
                <a:latin typeface="Tahoma"/>
                <a:cs typeface="Tahoma"/>
              </a:rPr>
              <a:t>21-22,</a:t>
            </a:r>
            <a:r>
              <a:rPr sz="950" spc="120" dirty="0">
                <a:solidFill>
                  <a:schemeClr val="tx1"/>
                </a:solidFill>
                <a:latin typeface="Tahoma"/>
                <a:cs typeface="Tahoma"/>
              </a:rPr>
              <a:t> </a:t>
            </a:r>
            <a:r>
              <a:rPr sz="950" dirty="0">
                <a:solidFill>
                  <a:schemeClr val="tx1"/>
                </a:solidFill>
                <a:latin typeface="Tahoma"/>
                <a:cs typeface="Tahoma"/>
              </a:rPr>
              <a:t>we</a:t>
            </a:r>
            <a:r>
              <a:rPr sz="950" spc="120" dirty="0">
                <a:solidFill>
                  <a:schemeClr val="tx1"/>
                </a:solidFill>
                <a:latin typeface="Tahoma"/>
                <a:cs typeface="Tahoma"/>
              </a:rPr>
              <a:t> </a:t>
            </a:r>
            <a:r>
              <a:rPr sz="950" spc="50" dirty="0">
                <a:solidFill>
                  <a:schemeClr val="tx1"/>
                </a:solidFill>
                <a:latin typeface="Tahoma"/>
                <a:cs typeface="Tahoma"/>
              </a:rPr>
              <a:t>supported</a:t>
            </a:r>
            <a:r>
              <a:rPr sz="950" spc="114" dirty="0">
                <a:solidFill>
                  <a:schemeClr val="tx1"/>
                </a:solidFill>
                <a:latin typeface="Tahoma"/>
                <a:cs typeface="Tahoma"/>
              </a:rPr>
              <a:t> </a:t>
            </a:r>
            <a:r>
              <a:rPr sz="950" dirty="0">
                <a:solidFill>
                  <a:schemeClr val="tx1"/>
                </a:solidFill>
                <a:latin typeface="Tahoma"/>
                <a:cs typeface="Tahoma"/>
              </a:rPr>
              <a:t>multiple</a:t>
            </a:r>
            <a:r>
              <a:rPr sz="950" spc="120" dirty="0">
                <a:solidFill>
                  <a:schemeClr val="tx1"/>
                </a:solidFill>
                <a:latin typeface="Tahoma"/>
                <a:cs typeface="Tahoma"/>
              </a:rPr>
              <a:t> </a:t>
            </a:r>
            <a:r>
              <a:rPr sz="950" dirty="0">
                <a:solidFill>
                  <a:schemeClr val="tx1"/>
                </a:solidFill>
                <a:latin typeface="Tahoma"/>
                <a:cs typeface="Tahoma"/>
              </a:rPr>
              <a:t>technologies</a:t>
            </a:r>
            <a:r>
              <a:rPr sz="950" spc="120" dirty="0">
                <a:solidFill>
                  <a:schemeClr val="tx1"/>
                </a:solidFill>
                <a:latin typeface="Tahoma"/>
                <a:cs typeface="Tahoma"/>
              </a:rPr>
              <a:t> </a:t>
            </a:r>
            <a:r>
              <a:rPr sz="950" spc="-25" dirty="0">
                <a:solidFill>
                  <a:schemeClr val="tx1"/>
                </a:solidFill>
                <a:latin typeface="Tahoma"/>
                <a:cs typeface="Tahoma"/>
              </a:rPr>
              <a:t>and </a:t>
            </a:r>
            <a:r>
              <a:rPr sz="950" dirty="0">
                <a:solidFill>
                  <a:schemeClr val="tx1"/>
                </a:solidFill>
                <a:latin typeface="Tahoma"/>
                <a:cs typeface="Tahoma"/>
              </a:rPr>
              <a:t>treatments</a:t>
            </a:r>
            <a:r>
              <a:rPr sz="950" spc="145" dirty="0">
                <a:solidFill>
                  <a:schemeClr val="tx1"/>
                </a:solidFill>
                <a:latin typeface="Tahoma"/>
                <a:cs typeface="Tahoma"/>
              </a:rPr>
              <a:t> </a:t>
            </a:r>
            <a:r>
              <a:rPr sz="950" dirty="0">
                <a:solidFill>
                  <a:schemeClr val="tx1"/>
                </a:solidFill>
                <a:latin typeface="Tahoma"/>
                <a:cs typeface="Tahoma"/>
              </a:rPr>
              <a:t>as</a:t>
            </a:r>
            <a:r>
              <a:rPr sz="950" spc="145" dirty="0">
                <a:solidFill>
                  <a:schemeClr val="tx1"/>
                </a:solidFill>
                <a:latin typeface="Tahoma"/>
                <a:cs typeface="Tahoma"/>
              </a:rPr>
              <a:t> </a:t>
            </a:r>
            <a:r>
              <a:rPr sz="950" dirty="0">
                <a:solidFill>
                  <a:schemeClr val="tx1"/>
                </a:solidFill>
                <a:latin typeface="Tahoma"/>
                <a:cs typeface="Tahoma"/>
              </a:rPr>
              <a:t>part</a:t>
            </a:r>
            <a:r>
              <a:rPr sz="950" spc="150" dirty="0">
                <a:solidFill>
                  <a:schemeClr val="tx1"/>
                </a:solidFill>
                <a:latin typeface="Tahoma"/>
                <a:cs typeface="Tahoma"/>
              </a:rPr>
              <a:t> </a:t>
            </a:r>
            <a:r>
              <a:rPr sz="950" dirty="0">
                <a:solidFill>
                  <a:schemeClr val="tx1"/>
                </a:solidFill>
                <a:latin typeface="Tahoma"/>
                <a:cs typeface="Tahoma"/>
              </a:rPr>
              <a:t>of</a:t>
            </a:r>
            <a:r>
              <a:rPr sz="950" spc="145" dirty="0">
                <a:solidFill>
                  <a:schemeClr val="tx1"/>
                </a:solidFill>
                <a:latin typeface="Tahoma"/>
                <a:cs typeface="Tahoma"/>
              </a:rPr>
              <a:t> </a:t>
            </a:r>
            <a:r>
              <a:rPr sz="950" dirty="0">
                <a:solidFill>
                  <a:schemeClr val="tx1"/>
                </a:solidFill>
                <a:latin typeface="Tahoma"/>
                <a:cs typeface="Tahoma"/>
              </a:rPr>
              <a:t>the</a:t>
            </a:r>
            <a:r>
              <a:rPr sz="950" spc="150" dirty="0">
                <a:solidFill>
                  <a:schemeClr val="tx1"/>
                </a:solidFill>
                <a:latin typeface="Tahoma"/>
                <a:cs typeface="Tahoma"/>
              </a:rPr>
              <a:t> </a:t>
            </a:r>
            <a:r>
              <a:rPr sz="950" dirty="0">
                <a:solidFill>
                  <a:schemeClr val="tx1"/>
                </a:solidFill>
                <a:latin typeface="Tahoma"/>
                <a:cs typeface="Tahoma"/>
              </a:rPr>
              <a:t>AAC’s</a:t>
            </a:r>
            <a:r>
              <a:rPr sz="950" spc="145" dirty="0">
                <a:solidFill>
                  <a:schemeClr val="tx1"/>
                </a:solidFill>
                <a:latin typeface="Tahoma"/>
                <a:cs typeface="Tahoma"/>
              </a:rPr>
              <a:t> </a:t>
            </a:r>
            <a:r>
              <a:rPr sz="950" dirty="0">
                <a:solidFill>
                  <a:schemeClr val="tx1"/>
                </a:solidFill>
                <a:latin typeface="Tahoma"/>
                <a:cs typeface="Tahoma"/>
              </a:rPr>
              <a:t>Rapid</a:t>
            </a:r>
            <a:r>
              <a:rPr sz="950" spc="150" dirty="0">
                <a:solidFill>
                  <a:schemeClr val="tx1"/>
                </a:solidFill>
                <a:latin typeface="Tahoma"/>
                <a:cs typeface="Tahoma"/>
              </a:rPr>
              <a:t> </a:t>
            </a:r>
            <a:r>
              <a:rPr sz="950" spc="-10" dirty="0">
                <a:solidFill>
                  <a:schemeClr val="tx1"/>
                </a:solidFill>
                <a:latin typeface="Tahoma"/>
                <a:cs typeface="Tahoma"/>
              </a:rPr>
              <a:t>Uptake </a:t>
            </a:r>
            <a:r>
              <a:rPr sz="950" spc="50" dirty="0">
                <a:solidFill>
                  <a:schemeClr val="tx1"/>
                </a:solidFill>
                <a:latin typeface="Tahoma"/>
                <a:cs typeface="Tahoma"/>
              </a:rPr>
              <a:t>Products</a:t>
            </a:r>
            <a:r>
              <a:rPr sz="950" spc="90" dirty="0">
                <a:solidFill>
                  <a:schemeClr val="tx1"/>
                </a:solidFill>
                <a:latin typeface="Tahoma"/>
                <a:cs typeface="Tahoma"/>
              </a:rPr>
              <a:t> </a:t>
            </a:r>
            <a:r>
              <a:rPr sz="950" dirty="0">
                <a:solidFill>
                  <a:schemeClr val="tx1"/>
                </a:solidFill>
                <a:latin typeface="Tahoma"/>
                <a:cs typeface="Tahoma"/>
              </a:rPr>
              <a:t>(RUPs)</a:t>
            </a:r>
            <a:r>
              <a:rPr sz="950" spc="95" dirty="0">
                <a:solidFill>
                  <a:schemeClr val="tx1"/>
                </a:solidFill>
                <a:latin typeface="Tahoma"/>
                <a:cs typeface="Tahoma"/>
              </a:rPr>
              <a:t> </a:t>
            </a:r>
            <a:r>
              <a:rPr sz="950" dirty="0">
                <a:solidFill>
                  <a:schemeClr val="tx1"/>
                </a:solidFill>
                <a:latin typeface="Tahoma"/>
                <a:cs typeface="Tahoma"/>
              </a:rPr>
              <a:t>programme</a:t>
            </a:r>
            <a:r>
              <a:rPr sz="950" spc="95" dirty="0">
                <a:solidFill>
                  <a:schemeClr val="tx1"/>
                </a:solidFill>
                <a:latin typeface="Tahoma"/>
                <a:cs typeface="Tahoma"/>
              </a:rPr>
              <a:t> </a:t>
            </a:r>
            <a:r>
              <a:rPr sz="950" dirty="0">
                <a:solidFill>
                  <a:schemeClr val="tx1"/>
                </a:solidFill>
                <a:latin typeface="Tahoma"/>
                <a:cs typeface="Tahoma"/>
              </a:rPr>
              <a:t>and</a:t>
            </a:r>
            <a:r>
              <a:rPr sz="950" spc="95" dirty="0">
                <a:solidFill>
                  <a:schemeClr val="tx1"/>
                </a:solidFill>
                <a:latin typeface="Tahoma"/>
                <a:cs typeface="Tahoma"/>
              </a:rPr>
              <a:t> </a:t>
            </a:r>
            <a:r>
              <a:rPr sz="950" dirty="0">
                <a:solidFill>
                  <a:schemeClr val="tx1"/>
                </a:solidFill>
                <a:latin typeface="Tahoma"/>
                <a:cs typeface="Tahoma"/>
              </a:rPr>
              <a:t>NHS</a:t>
            </a:r>
            <a:r>
              <a:rPr sz="950" spc="95" dirty="0">
                <a:solidFill>
                  <a:schemeClr val="tx1"/>
                </a:solidFill>
                <a:latin typeface="Tahoma"/>
                <a:cs typeface="Tahoma"/>
              </a:rPr>
              <a:t> </a:t>
            </a:r>
            <a:r>
              <a:rPr sz="950" spc="-10" dirty="0">
                <a:solidFill>
                  <a:schemeClr val="tx1"/>
                </a:solidFill>
                <a:latin typeface="Tahoma"/>
                <a:cs typeface="Tahoma"/>
              </a:rPr>
              <a:t>England</a:t>
            </a:r>
            <a:r>
              <a:rPr sz="950" spc="500" dirty="0">
                <a:solidFill>
                  <a:schemeClr val="tx1"/>
                </a:solidFill>
                <a:latin typeface="Tahoma"/>
                <a:cs typeface="Tahoma"/>
              </a:rPr>
              <a:t> </a:t>
            </a:r>
            <a:r>
              <a:rPr sz="950" dirty="0">
                <a:solidFill>
                  <a:schemeClr val="tx1"/>
                </a:solidFill>
                <a:latin typeface="Tahoma"/>
                <a:cs typeface="Tahoma"/>
              </a:rPr>
              <a:t>and</a:t>
            </a:r>
            <a:r>
              <a:rPr sz="950" spc="185" dirty="0">
                <a:solidFill>
                  <a:schemeClr val="tx1"/>
                </a:solidFill>
                <a:latin typeface="Tahoma"/>
                <a:cs typeface="Tahoma"/>
              </a:rPr>
              <a:t> </a:t>
            </a:r>
            <a:r>
              <a:rPr sz="950" dirty="0">
                <a:solidFill>
                  <a:schemeClr val="tx1"/>
                </a:solidFill>
                <a:latin typeface="Tahoma"/>
                <a:cs typeface="Tahoma"/>
              </a:rPr>
              <a:t>NHS</a:t>
            </a:r>
            <a:r>
              <a:rPr sz="950" spc="185" dirty="0">
                <a:solidFill>
                  <a:schemeClr val="tx1"/>
                </a:solidFill>
                <a:latin typeface="Tahoma"/>
                <a:cs typeface="Tahoma"/>
              </a:rPr>
              <a:t> </a:t>
            </a:r>
            <a:r>
              <a:rPr sz="950" dirty="0">
                <a:solidFill>
                  <a:schemeClr val="tx1"/>
                </a:solidFill>
                <a:latin typeface="Tahoma"/>
                <a:cs typeface="Tahoma"/>
              </a:rPr>
              <a:t>Improvement’s</a:t>
            </a:r>
            <a:r>
              <a:rPr sz="950" spc="185" dirty="0">
                <a:solidFill>
                  <a:schemeClr val="tx1"/>
                </a:solidFill>
                <a:latin typeface="Tahoma"/>
                <a:cs typeface="Tahoma"/>
              </a:rPr>
              <a:t> </a:t>
            </a:r>
            <a:r>
              <a:rPr sz="950" dirty="0">
                <a:solidFill>
                  <a:schemeClr val="tx1"/>
                </a:solidFill>
                <a:latin typeface="Tahoma"/>
                <a:cs typeface="Tahoma"/>
              </a:rPr>
              <a:t>MedTech</a:t>
            </a:r>
            <a:r>
              <a:rPr sz="950" spc="185" dirty="0">
                <a:solidFill>
                  <a:schemeClr val="tx1"/>
                </a:solidFill>
                <a:latin typeface="Tahoma"/>
                <a:cs typeface="Tahoma"/>
              </a:rPr>
              <a:t> </a:t>
            </a:r>
            <a:r>
              <a:rPr sz="950" spc="-10" dirty="0">
                <a:solidFill>
                  <a:schemeClr val="tx1"/>
                </a:solidFill>
                <a:latin typeface="Tahoma"/>
                <a:cs typeface="Tahoma"/>
              </a:rPr>
              <a:t>Funding </a:t>
            </a:r>
            <a:r>
              <a:rPr sz="950" spc="50" dirty="0">
                <a:solidFill>
                  <a:schemeClr val="tx1"/>
                </a:solidFill>
                <a:latin typeface="Tahoma"/>
                <a:cs typeface="Tahoma"/>
              </a:rPr>
              <a:t>Mandate</a:t>
            </a:r>
            <a:r>
              <a:rPr sz="950" spc="-35" dirty="0">
                <a:solidFill>
                  <a:schemeClr val="tx1"/>
                </a:solidFill>
                <a:latin typeface="Tahoma"/>
                <a:cs typeface="Tahoma"/>
              </a:rPr>
              <a:t> </a:t>
            </a:r>
            <a:r>
              <a:rPr sz="950" spc="-10" dirty="0">
                <a:solidFill>
                  <a:schemeClr val="tx1"/>
                </a:solidFill>
                <a:latin typeface="Tahoma"/>
                <a:cs typeface="Tahoma"/>
              </a:rPr>
              <a:t>policy.</a:t>
            </a:r>
            <a:endParaRPr sz="950" dirty="0">
              <a:solidFill>
                <a:schemeClr val="tx1"/>
              </a:solidFill>
              <a:latin typeface="Tahoma"/>
              <a:cs typeface="Tahoma"/>
            </a:endParaRPr>
          </a:p>
        </p:txBody>
      </p:sp>
      <p:sp>
        <p:nvSpPr>
          <p:cNvPr id="4" name="object 16">
            <a:extLst>
              <a:ext uri="{FF2B5EF4-FFF2-40B4-BE49-F238E27FC236}">
                <a16:creationId xmlns:a16="http://schemas.microsoft.com/office/drawing/2014/main" id="{D9125C3F-9EDF-9244-1C73-A010510ACCB1}"/>
              </a:ext>
            </a:extLst>
          </p:cNvPr>
          <p:cNvSpPr txBox="1"/>
          <p:nvPr/>
        </p:nvSpPr>
        <p:spPr>
          <a:xfrm>
            <a:off x="740216" y="1247979"/>
            <a:ext cx="6701790" cy="1701800"/>
          </a:xfrm>
          <a:prstGeom prst="rect">
            <a:avLst/>
          </a:prstGeom>
        </p:spPr>
        <p:txBody>
          <a:bodyPr vert="horz" wrap="square" lIns="0" tIns="12065" rIns="0" bIns="0" rtlCol="0">
            <a:spAutoFit/>
          </a:bodyPr>
          <a:lstStyle/>
          <a:p>
            <a:pPr marL="12700" marR="6985">
              <a:lnSpc>
                <a:spcPct val="100499"/>
              </a:lnSpc>
              <a:spcBef>
                <a:spcPts val="95"/>
              </a:spcBef>
            </a:pPr>
            <a:r>
              <a:rPr sz="3650" b="1" spc="-95" dirty="0">
                <a:solidFill>
                  <a:schemeClr val="tx1"/>
                </a:solidFill>
                <a:latin typeface="Tahoma"/>
                <a:cs typeface="Tahoma"/>
              </a:rPr>
              <a:t>Accelerating</a:t>
            </a:r>
            <a:r>
              <a:rPr sz="3650" b="1" spc="-254" dirty="0">
                <a:solidFill>
                  <a:schemeClr val="tx1"/>
                </a:solidFill>
                <a:latin typeface="Tahoma"/>
                <a:cs typeface="Tahoma"/>
              </a:rPr>
              <a:t> </a:t>
            </a:r>
            <a:r>
              <a:rPr sz="3650" b="1" spc="-85" dirty="0">
                <a:solidFill>
                  <a:schemeClr val="tx1"/>
                </a:solidFill>
                <a:latin typeface="Tahoma"/>
                <a:cs typeface="Tahoma"/>
              </a:rPr>
              <a:t>patient</a:t>
            </a:r>
            <a:r>
              <a:rPr sz="3650" b="1" spc="-254" dirty="0">
                <a:solidFill>
                  <a:schemeClr val="tx1"/>
                </a:solidFill>
                <a:latin typeface="Tahoma"/>
                <a:cs typeface="Tahoma"/>
              </a:rPr>
              <a:t> </a:t>
            </a:r>
            <a:r>
              <a:rPr sz="3650" b="1" dirty="0">
                <a:solidFill>
                  <a:schemeClr val="tx1"/>
                </a:solidFill>
                <a:latin typeface="Tahoma"/>
                <a:cs typeface="Tahoma"/>
              </a:rPr>
              <a:t>access</a:t>
            </a:r>
            <a:r>
              <a:rPr sz="3650" b="1" spc="-250" dirty="0">
                <a:solidFill>
                  <a:schemeClr val="tx1"/>
                </a:solidFill>
                <a:latin typeface="Tahoma"/>
                <a:cs typeface="Tahoma"/>
              </a:rPr>
              <a:t> </a:t>
            </a:r>
            <a:r>
              <a:rPr sz="3650" b="1" spc="-25" dirty="0">
                <a:solidFill>
                  <a:schemeClr val="tx1"/>
                </a:solidFill>
                <a:latin typeface="Tahoma"/>
                <a:cs typeface="Tahoma"/>
              </a:rPr>
              <a:t>to </a:t>
            </a:r>
            <a:r>
              <a:rPr sz="3650" b="1" spc="-254" dirty="0">
                <a:solidFill>
                  <a:schemeClr val="tx1"/>
                </a:solidFill>
                <a:latin typeface="Tahoma"/>
                <a:cs typeface="Tahoma"/>
              </a:rPr>
              <a:t>NICE-</a:t>
            </a:r>
            <a:r>
              <a:rPr sz="3650" b="1" spc="-90" dirty="0">
                <a:solidFill>
                  <a:schemeClr val="tx1"/>
                </a:solidFill>
                <a:latin typeface="Tahoma"/>
                <a:cs typeface="Tahoma"/>
              </a:rPr>
              <a:t>approved</a:t>
            </a:r>
            <a:r>
              <a:rPr sz="3650" b="1" spc="-204" dirty="0">
                <a:solidFill>
                  <a:schemeClr val="tx1"/>
                </a:solidFill>
                <a:latin typeface="Tahoma"/>
                <a:cs typeface="Tahoma"/>
              </a:rPr>
              <a:t> </a:t>
            </a:r>
            <a:r>
              <a:rPr sz="3650" b="1" spc="-10" dirty="0">
                <a:solidFill>
                  <a:schemeClr val="tx1"/>
                </a:solidFill>
                <a:latin typeface="Tahoma"/>
                <a:cs typeface="Tahoma"/>
              </a:rPr>
              <a:t>technologies </a:t>
            </a:r>
            <a:r>
              <a:rPr sz="3650" b="1" spc="-105" dirty="0">
                <a:solidFill>
                  <a:schemeClr val="tx1"/>
                </a:solidFill>
                <a:latin typeface="Tahoma"/>
                <a:cs typeface="Tahoma"/>
              </a:rPr>
              <a:t>and</a:t>
            </a:r>
            <a:r>
              <a:rPr sz="3650" b="1" spc="-275" dirty="0">
                <a:solidFill>
                  <a:schemeClr val="tx1"/>
                </a:solidFill>
                <a:latin typeface="Tahoma"/>
                <a:cs typeface="Tahoma"/>
              </a:rPr>
              <a:t> </a:t>
            </a:r>
            <a:r>
              <a:rPr sz="3650" b="1" spc="-10" dirty="0">
                <a:solidFill>
                  <a:schemeClr val="tx1"/>
                </a:solidFill>
                <a:latin typeface="Tahoma"/>
                <a:cs typeface="Tahoma"/>
              </a:rPr>
              <a:t>treatments</a:t>
            </a:r>
            <a:endParaRPr sz="3650">
              <a:solidFill>
                <a:schemeClr val="tx1"/>
              </a:solidFill>
              <a:latin typeface="Tahoma"/>
              <a:cs typeface="Tahoma"/>
            </a:endParaRPr>
          </a:p>
        </p:txBody>
      </p:sp>
      <p:sp>
        <p:nvSpPr>
          <p:cNvPr id="5" name="object 28">
            <a:extLst>
              <a:ext uri="{FF2B5EF4-FFF2-40B4-BE49-F238E27FC236}">
                <a16:creationId xmlns:a16="http://schemas.microsoft.com/office/drawing/2014/main" id="{D0A4A140-3D41-4DE5-80E5-4A4D3F670C43}"/>
              </a:ext>
            </a:extLst>
          </p:cNvPr>
          <p:cNvSpPr txBox="1"/>
          <p:nvPr/>
        </p:nvSpPr>
        <p:spPr>
          <a:xfrm>
            <a:off x="1104194" y="434456"/>
            <a:ext cx="2255520" cy="142988"/>
          </a:xfrm>
          <a:prstGeom prst="rect">
            <a:avLst/>
          </a:prstGeom>
        </p:spPr>
        <p:txBody>
          <a:bodyPr vert="horz" wrap="square" lIns="0" tIns="12065" rIns="0" bIns="0" rtlCol="0">
            <a:spAutoFit/>
          </a:bodyPr>
          <a:lstStyle/>
          <a:p>
            <a:pPr marL="12700">
              <a:lnSpc>
                <a:spcPct val="100000"/>
              </a:lnSpc>
              <a:spcBef>
                <a:spcPts val="95"/>
              </a:spcBef>
            </a:pPr>
            <a:r>
              <a:rPr sz="850" b="1" dirty="0">
                <a:solidFill>
                  <a:schemeClr val="tx1"/>
                </a:solidFill>
                <a:latin typeface="Tahoma"/>
                <a:cs typeface="Tahoma"/>
              </a:rPr>
              <a:t>The</a:t>
            </a:r>
            <a:r>
              <a:rPr sz="850" b="1" spc="80" dirty="0">
                <a:solidFill>
                  <a:schemeClr val="tx1"/>
                </a:solidFill>
                <a:latin typeface="Tahoma"/>
                <a:cs typeface="Tahoma"/>
              </a:rPr>
              <a:t> </a:t>
            </a:r>
            <a:r>
              <a:rPr sz="850" b="1" spc="-20" dirty="0">
                <a:solidFill>
                  <a:schemeClr val="tx1"/>
                </a:solidFill>
                <a:latin typeface="Tahoma"/>
                <a:cs typeface="Tahoma"/>
              </a:rPr>
              <a:t>AHSN</a:t>
            </a:r>
            <a:r>
              <a:rPr sz="850" b="1" spc="85" dirty="0">
                <a:solidFill>
                  <a:schemeClr val="tx1"/>
                </a:solidFill>
                <a:latin typeface="Tahoma"/>
                <a:cs typeface="Tahoma"/>
              </a:rPr>
              <a:t> </a:t>
            </a:r>
            <a:r>
              <a:rPr sz="850" b="1" spc="-10" dirty="0">
                <a:solidFill>
                  <a:schemeClr val="tx1"/>
                </a:solidFill>
                <a:latin typeface="Tahoma"/>
                <a:cs typeface="Tahoma"/>
              </a:rPr>
              <a:t>Network</a:t>
            </a:r>
            <a:r>
              <a:rPr sz="850" b="1" spc="85" dirty="0">
                <a:solidFill>
                  <a:schemeClr val="tx1"/>
                </a:solidFill>
                <a:latin typeface="Tahoma"/>
                <a:cs typeface="Tahoma"/>
              </a:rPr>
              <a:t> </a:t>
            </a:r>
            <a:r>
              <a:rPr sz="850" dirty="0">
                <a:solidFill>
                  <a:schemeClr val="tx1"/>
                </a:solidFill>
                <a:latin typeface="Tahoma"/>
                <a:cs typeface="Tahoma"/>
              </a:rPr>
              <a:t>Impact</a:t>
            </a:r>
            <a:r>
              <a:rPr sz="850" spc="65" dirty="0">
                <a:solidFill>
                  <a:schemeClr val="tx1"/>
                </a:solidFill>
                <a:latin typeface="Tahoma"/>
                <a:cs typeface="Tahoma"/>
              </a:rPr>
              <a:t> </a:t>
            </a:r>
            <a:r>
              <a:rPr sz="850" dirty="0">
                <a:solidFill>
                  <a:schemeClr val="tx1"/>
                </a:solidFill>
                <a:latin typeface="Tahoma"/>
                <a:cs typeface="Tahoma"/>
              </a:rPr>
              <a:t>Report</a:t>
            </a:r>
            <a:r>
              <a:rPr sz="850" spc="70" dirty="0">
                <a:solidFill>
                  <a:schemeClr val="tx1"/>
                </a:solidFill>
                <a:latin typeface="Tahoma"/>
                <a:cs typeface="Tahoma"/>
              </a:rPr>
              <a:t> </a:t>
            </a:r>
            <a:r>
              <a:rPr sz="850" dirty="0">
                <a:solidFill>
                  <a:schemeClr val="tx1"/>
                </a:solidFill>
                <a:latin typeface="Tahoma"/>
                <a:cs typeface="Tahoma"/>
              </a:rPr>
              <a:t>2021-</a:t>
            </a:r>
            <a:r>
              <a:rPr sz="850" spc="-25" dirty="0">
                <a:solidFill>
                  <a:schemeClr val="tx1"/>
                </a:solidFill>
                <a:latin typeface="Tahoma"/>
                <a:cs typeface="Tahoma"/>
              </a:rPr>
              <a:t>22</a:t>
            </a:r>
            <a:endParaRPr sz="850">
              <a:solidFill>
                <a:schemeClr val="tx1"/>
              </a:solidFill>
              <a:latin typeface="Tahoma"/>
              <a:cs typeface="Tahoma"/>
            </a:endParaRPr>
          </a:p>
        </p:txBody>
      </p:sp>
      <p:pic>
        <p:nvPicPr>
          <p:cNvPr id="12" name="Picture 11">
            <a:extLst>
              <a:ext uri="{FF2B5EF4-FFF2-40B4-BE49-F238E27FC236}">
                <a16:creationId xmlns:a16="http://schemas.microsoft.com/office/drawing/2014/main" id="{AF0CCF5D-2580-5750-B38B-4FBD46224308}"/>
              </a:ext>
            </a:extLst>
          </p:cNvPr>
          <p:cNvPicPr>
            <a:picLocks noChangeAspect="1"/>
          </p:cNvPicPr>
          <p:nvPr/>
        </p:nvPicPr>
        <p:blipFill rotWithShape="1">
          <a:blip r:embed="rId2"/>
          <a:srcRect r="29601" b="5416"/>
          <a:stretch/>
        </p:blipFill>
        <p:spPr>
          <a:xfrm>
            <a:off x="4655840" y="2492896"/>
            <a:ext cx="7128792" cy="4365104"/>
          </a:xfrm>
          <a:prstGeom prst="rect">
            <a:avLst/>
          </a:prstGeom>
        </p:spPr>
      </p:pic>
    </p:spTree>
    <p:extLst>
      <p:ext uri="{BB962C8B-B14F-4D97-AF65-F5344CB8AC3E}">
        <p14:creationId xmlns:p14="http://schemas.microsoft.com/office/powerpoint/2010/main" val="257689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956441"/>
            <a:ext cx="4990454" cy="5901559"/>
          </a:xfrm>
          <a:prstGeom prst="rect">
            <a:avLst/>
          </a:prstGeom>
        </p:spPr>
      </p:pic>
      <p:sp>
        <p:nvSpPr>
          <p:cNvPr id="13" name="TextBox 12">
            <a:extLst>
              <a:ext uri="{FF2B5EF4-FFF2-40B4-BE49-F238E27FC236}">
                <a16:creationId xmlns:a16="http://schemas.microsoft.com/office/drawing/2014/main" id="{7AA9082F-EAB8-417B-9B10-70E2684A370A}"/>
              </a:ext>
            </a:extLst>
          </p:cNvPr>
          <p:cNvSpPr txBox="1"/>
          <p:nvPr/>
        </p:nvSpPr>
        <p:spPr>
          <a:xfrm>
            <a:off x="5114441" y="956441"/>
            <a:ext cx="6204125" cy="5509200"/>
          </a:xfrm>
          <a:prstGeom prst="rect">
            <a:avLst/>
          </a:prstGeom>
          <a:noFill/>
        </p:spPr>
        <p:txBody>
          <a:bodyPr wrap="square">
            <a:spAutoFit/>
          </a:bodyPr>
          <a:lstStyle/>
          <a:p>
            <a:pPr>
              <a:buClr>
                <a:schemeClr val="bg1"/>
              </a:buClr>
            </a:pPr>
            <a:r>
              <a:rPr lang="en-GB" sz="2400" b="1" dirty="0">
                <a:solidFill>
                  <a:schemeClr val="bg1"/>
                </a:solidFill>
                <a:latin typeface="Lato" panose="020F0502020204030203" pitchFamily="34" charset="77"/>
                <a:cs typeface="Arial" panose="020B0604020202020204" pitchFamily="34" charset="0"/>
              </a:rPr>
              <a:t>Scope</a:t>
            </a:r>
            <a:br>
              <a:rPr lang="en-GB" sz="2000" b="1" dirty="0">
                <a:solidFill>
                  <a:schemeClr val="bg1"/>
                </a:solidFill>
                <a:latin typeface="Lato" panose="020F0502020204030203" pitchFamily="34" charset="77"/>
                <a:cs typeface="Arial" panose="020B0604020202020204" pitchFamily="34" charset="0"/>
              </a:rPr>
            </a:br>
            <a:endParaRPr lang="en-GB" sz="1200" b="1" dirty="0">
              <a:solidFill>
                <a:schemeClr val="bg1"/>
              </a:solidFill>
              <a:latin typeface="Lato" panose="020F0502020204030203" pitchFamily="34" charset="77"/>
              <a:cs typeface="Arial" panose="020B0604020202020204" pitchFamily="34" charset="0"/>
            </a:endParaRP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5 year (initial) award of £9M. Recently </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extended to 31</a:t>
            </a:r>
            <a:r>
              <a:rPr lang="en-GB" sz="2000" baseline="30000" dirty="0">
                <a:solidFill>
                  <a:schemeClr val="bg1"/>
                </a:solidFill>
                <a:latin typeface="Lato" panose="020F0502020204030203" pitchFamily="34" charset="77"/>
                <a:cs typeface="Arial" panose="020B0604020202020204" pitchFamily="34" charset="0"/>
              </a:rPr>
              <a:t>st</a:t>
            </a:r>
            <a:r>
              <a:rPr lang="en-GB" sz="2000" dirty="0">
                <a:solidFill>
                  <a:schemeClr val="bg1"/>
                </a:solidFill>
                <a:latin typeface="Lato" panose="020F0502020204030203" pitchFamily="34" charset="77"/>
                <a:cs typeface="Arial" panose="020B0604020202020204" pitchFamily="34" charset="0"/>
              </a:rPr>
              <a:t> March 2026.</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Links universities with wider health and care system</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Range goes well beyond NHS to local </a:t>
            </a:r>
            <a:br>
              <a:rPr lang="en-GB" sz="2000" dirty="0">
                <a:solidFill>
                  <a:schemeClr val="bg1"/>
                </a:solidFill>
                <a:latin typeface="Lato" panose="020F0502020204030203" pitchFamily="34" charset="77"/>
                <a:cs typeface="Arial" panose="020B0604020202020204" pitchFamily="34" charset="0"/>
              </a:rPr>
            </a:br>
            <a:r>
              <a:rPr lang="en-GB" sz="2000" dirty="0">
                <a:solidFill>
                  <a:schemeClr val="bg1"/>
                </a:solidFill>
                <a:latin typeface="Lato" panose="020F0502020204030203" pitchFamily="34" charset="77"/>
                <a:cs typeface="Arial" panose="020B0604020202020204" pitchFamily="34" charset="0"/>
              </a:rPr>
              <a:t>authorities, other social care providers including  voluntary and community sector [</a:t>
            </a:r>
            <a:r>
              <a:rPr lang="en-GB" sz="2000" dirty="0">
                <a:solidFill>
                  <a:srgbClr val="FF3300"/>
                </a:solidFill>
                <a:latin typeface="Lato" panose="020F0502020204030203" pitchFamily="34" charset="77"/>
                <a:cs typeface="Arial" panose="020B0604020202020204" pitchFamily="34" charset="0"/>
              </a:rPr>
              <a:t>Integrated Care Systems</a:t>
            </a:r>
            <a:r>
              <a:rPr lang="en-GB" sz="2000" dirty="0">
                <a:solidFill>
                  <a:schemeClr val="bg1"/>
                </a:solidFill>
                <a:latin typeface="Lato" panose="020F0502020204030203" pitchFamily="34" charset="77"/>
                <a:cs typeface="Arial" panose="020B0604020202020204" pitchFamily="34" charset="0"/>
              </a:rPr>
              <a:t>]</a:t>
            </a:r>
          </a:p>
          <a:p>
            <a:pPr marL="342900" indent="-342900">
              <a:buClr>
                <a:schemeClr val="bg1"/>
              </a:buClr>
              <a:buFont typeface="Arial" panose="020B0604020202020204" pitchFamily="34" charset="0"/>
              <a:buChar char="•"/>
            </a:pPr>
            <a:endParaRPr lang="en-GB" sz="2000" dirty="0">
              <a:solidFill>
                <a:schemeClr val="bg1"/>
              </a:solidFill>
              <a:latin typeface="Lato" panose="020F0502020204030203" pitchFamily="34" charset="77"/>
              <a:cs typeface="Arial" panose="020B0604020202020204" pitchFamily="34" charset="0"/>
            </a:endParaRPr>
          </a:p>
          <a:p>
            <a:pPr>
              <a:buClr>
                <a:schemeClr val="bg1"/>
              </a:buClr>
            </a:pPr>
            <a:r>
              <a:rPr lang="en-GB" sz="2400" b="1" dirty="0">
                <a:solidFill>
                  <a:schemeClr val="bg1"/>
                </a:solidFill>
                <a:latin typeface="Lato" panose="020F0502020204030203" pitchFamily="34" charset="77"/>
                <a:cs typeface="Arial" panose="020B0604020202020204" pitchFamily="34" charset="0"/>
              </a:rPr>
              <a:t>Remit</a:t>
            </a:r>
            <a:br>
              <a:rPr lang="en-GB" sz="2000" b="1" dirty="0">
                <a:solidFill>
                  <a:schemeClr val="bg1"/>
                </a:solidFill>
                <a:latin typeface="Lato" panose="020F0502020204030203" pitchFamily="34" charset="77"/>
                <a:cs typeface="Arial" panose="020B0604020202020204" pitchFamily="34" charset="0"/>
              </a:rPr>
            </a:br>
            <a:endParaRPr lang="en-GB" sz="1200" b="1" dirty="0">
              <a:solidFill>
                <a:schemeClr val="bg1"/>
              </a:solidFill>
              <a:latin typeface="Lato" panose="020F0502020204030203" pitchFamily="34" charset="77"/>
              <a:cs typeface="Arial" panose="020B0604020202020204" pitchFamily="34" charset="0"/>
            </a:endParaRP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Generate research evidence – </a:t>
            </a:r>
            <a:r>
              <a:rPr lang="en-GB" sz="2000" b="1" dirty="0">
                <a:solidFill>
                  <a:schemeClr val="bg1"/>
                </a:solidFill>
                <a:latin typeface="Lato" panose="020F0502020204030203" pitchFamily="34" charset="77"/>
                <a:ea typeface="Times New Roman" panose="02020603050405020304" pitchFamily="18" charset="0"/>
              </a:rPr>
              <a:t>regional</a:t>
            </a:r>
            <a:r>
              <a:rPr lang="en-GB" sz="2000" dirty="0">
                <a:solidFill>
                  <a:schemeClr val="bg1"/>
                </a:solidFill>
                <a:latin typeface="Lato" panose="020F0502020204030203" pitchFamily="34" charset="77"/>
                <a:ea typeface="Times New Roman" panose="02020603050405020304" pitchFamily="18" charset="0"/>
              </a:rPr>
              <a:t> priorities</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Increase research capacity &amp; capability</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Mobilise knowledge – support translation</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Engage and involve public members</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Work with other infrastructures &amp; networks</a:t>
            </a:r>
          </a:p>
        </p:txBody>
      </p:sp>
      <p:sp>
        <p:nvSpPr>
          <p:cNvPr id="2" name="TextBox 1">
            <a:extLst>
              <a:ext uri="{FF2B5EF4-FFF2-40B4-BE49-F238E27FC236}">
                <a16:creationId xmlns:a16="http://schemas.microsoft.com/office/drawing/2014/main" id="{C1C190FF-0A4E-3C4D-D631-E0B258732860}"/>
              </a:ext>
            </a:extLst>
          </p:cNvPr>
          <p:cNvSpPr txBox="1"/>
          <p:nvPr/>
        </p:nvSpPr>
        <p:spPr>
          <a:xfrm>
            <a:off x="3863752" y="196645"/>
            <a:ext cx="7797651" cy="523220"/>
          </a:xfrm>
          <a:prstGeom prst="rect">
            <a:avLst/>
          </a:prstGeom>
          <a:noFill/>
        </p:spPr>
        <p:txBody>
          <a:bodyPr wrap="square" rtlCol="0">
            <a:spAutoFit/>
          </a:bodyPr>
          <a:lstStyle/>
          <a:p>
            <a:r>
              <a:rPr lang="en-GB" sz="2800" b="1" dirty="0">
                <a:solidFill>
                  <a:schemeClr val="bg1"/>
                </a:solidFill>
              </a:rPr>
              <a:t>Applied Research Collaborations (ARCs)</a:t>
            </a:r>
          </a:p>
        </p:txBody>
      </p:sp>
    </p:spTree>
    <p:extLst>
      <p:ext uri="{BB962C8B-B14F-4D97-AF65-F5344CB8AC3E}">
        <p14:creationId xmlns:p14="http://schemas.microsoft.com/office/powerpoint/2010/main" val="255159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Tree With Roots with solid fill">
            <a:extLst>
              <a:ext uri="{FF2B5EF4-FFF2-40B4-BE49-F238E27FC236}">
                <a16:creationId xmlns:a16="http://schemas.microsoft.com/office/drawing/2014/main" id="{D42AF367-0E16-3849-D906-52D3A6E42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0163" y="977745"/>
            <a:ext cx="3760125" cy="3760125"/>
          </a:xfrm>
          <a:prstGeom prst="rect">
            <a:avLst/>
          </a:prstGeom>
        </p:spPr>
      </p:pic>
      <p:pic>
        <p:nvPicPr>
          <p:cNvPr id="46" name="Picture 45">
            <a:extLst>
              <a:ext uri="{FF2B5EF4-FFF2-40B4-BE49-F238E27FC236}">
                <a16:creationId xmlns:a16="http://schemas.microsoft.com/office/drawing/2014/main" id="{A1A70F0E-8D77-9747-BAC8-7F0C42E4CBC8}"/>
              </a:ext>
            </a:extLst>
          </p:cNvPr>
          <p:cNvPicPr>
            <a:picLocks noChangeAspect="1"/>
          </p:cNvPicPr>
          <p:nvPr/>
        </p:nvPicPr>
        <p:blipFill>
          <a:blip r:embed="rId5"/>
          <a:stretch>
            <a:fillRect/>
          </a:stretch>
        </p:blipFill>
        <p:spPr>
          <a:xfrm>
            <a:off x="3273602" y="3694486"/>
            <a:ext cx="3009259" cy="3147234"/>
          </a:xfrm>
          <a:prstGeom prst="rect">
            <a:avLst/>
          </a:prstGeom>
          <a:effectLst/>
        </p:spPr>
      </p:pic>
      <p:sp>
        <p:nvSpPr>
          <p:cNvPr id="43" name="Hexagon 42">
            <a:extLst>
              <a:ext uri="{FF2B5EF4-FFF2-40B4-BE49-F238E27FC236}">
                <a16:creationId xmlns:a16="http://schemas.microsoft.com/office/drawing/2014/main" id="{F485782C-3B19-FB43-8E7E-19304830CAEF}"/>
              </a:ext>
            </a:extLst>
          </p:cNvPr>
          <p:cNvSpPr/>
          <p:nvPr/>
        </p:nvSpPr>
        <p:spPr>
          <a:xfrm rot="10800000">
            <a:off x="8016104" y="3751041"/>
            <a:ext cx="4213281" cy="3128123"/>
          </a:xfrm>
          <a:prstGeom prst="ellipse">
            <a:avLst/>
          </a:prstGeom>
          <a:solidFill>
            <a:srgbClr val="AC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9C63C7F1-D9C1-724D-801B-6C007FE0A757}"/>
              </a:ext>
            </a:extLst>
          </p:cNvPr>
          <p:cNvSpPr/>
          <p:nvPr/>
        </p:nvSpPr>
        <p:spPr>
          <a:xfrm rot="5400000" flipH="1" flipV="1">
            <a:off x="4169702" y="-1754048"/>
            <a:ext cx="3996661" cy="10726334"/>
          </a:xfrm>
          <a:custGeom>
            <a:avLst/>
            <a:gdLst>
              <a:gd name="connsiteX0" fmla="*/ 6724821 w 6724821"/>
              <a:gd name="connsiteY0" fmla="*/ 11649 h 9912886"/>
              <a:gd name="connsiteX1" fmla="*/ 5438946 w 6724821"/>
              <a:gd name="connsiteY1" fmla="*/ 397411 h 9912886"/>
              <a:gd name="connsiteX2" fmla="*/ 3681583 w 6724821"/>
              <a:gd name="connsiteY2" fmla="*/ 2626261 h 9912886"/>
              <a:gd name="connsiteX3" fmla="*/ 3267246 w 6724821"/>
              <a:gd name="connsiteY3" fmla="*/ 4155024 h 9912886"/>
              <a:gd name="connsiteX4" fmla="*/ 1309858 w 6724821"/>
              <a:gd name="connsiteY4" fmla="*/ 5040849 h 9912886"/>
              <a:gd name="connsiteX5" fmla="*/ 23983 w 6724821"/>
              <a:gd name="connsiteY5" fmla="*/ 6855361 h 9912886"/>
              <a:gd name="connsiteX6" fmla="*/ 595483 w 6724821"/>
              <a:gd name="connsiteY6" fmla="*/ 9912886 h 9912886"/>
              <a:gd name="connsiteX0" fmla="*/ 6724821 w 6724821"/>
              <a:gd name="connsiteY0" fmla="*/ 11649 h 9912886"/>
              <a:gd name="connsiteX1" fmla="*/ 5438946 w 6724821"/>
              <a:gd name="connsiteY1" fmla="*/ 397411 h 9912886"/>
              <a:gd name="connsiteX2" fmla="*/ 3681583 w 6724821"/>
              <a:gd name="connsiteY2" fmla="*/ 2626261 h 9912886"/>
              <a:gd name="connsiteX3" fmla="*/ 3267246 w 6724821"/>
              <a:gd name="connsiteY3" fmla="*/ 4155024 h 9912886"/>
              <a:gd name="connsiteX4" fmla="*/ 1052683 w 6724821"/>
              <a:gd name="connsiteY4" fmla="*/ 4940836 h 9912886"/>
              <a:gd name="connsiteX5" fmla="*/ 23983 w 6724821"/>
              <a:gd name="connsiteY5" fmla="*/ 6855361 h 9912886"/>
              <a:gd name="connsiteX6" fmla="*/ 595483 w 6724821"/>
              <a:gd name="connsiteY6" fmla="*/ 9912886 h 9912886"/>
              <a:gd name="connsiteX0" fmla="*/ 6724821 w 6724821"/>
              <a:gd name="connsiteY0" fmla="*/ 3841 h 9905078"/>
              <a:gd name="connsiteX1" fmla="*/ 4453108 w 6724821"/>
              <a:gd name="connsiteY1" fmla="*/ 503903 h 9905078"/>
              <a:gd name="connsiteX2" fmla="*/ 3681583 w 6724821"/>
              <a:gd name="connsiteY2" fmla="*/ 2618453 h 9905078"/>
              <a:gd name="connsiteX3" fmla="*/ 3267246 w 6724821"/>
              <a:gd name="connsiteY3" fmla="*/ 4147216 h 9905078"/>
              <a:gd name="connsiteX4" fmla="*/ 1052683 w 6724821"/>
              <a:gd name="connsiteY4" fmla="*/ 4933028 h 9905078"/>
              <a:gd name="connsiteX5" fmla="*/ 23983 w 6724821"/>
              <a:gd name="connsiteY5" fmla="*/ 6847553 h 9905078"/>
              <a:gd name="connsiteX6" fmla="*/ 595483 w 6724821"/>
              <a:gd name="connsiteY6" fmla="*/ 9905078 h 9905078"/>
              <a:gd name="connsiteX0" fmla="*/ 6722787 w 6722787"/>
              <a:gd name="connsiteY0" fmla="*/ 3841 h 10033666"/>
              <a:gd name="connsiteX1" fmla="*/ 4451074 w 6722787"/>
              <a:gd name="connsiteY1" fmla="*/ 503903 h 10033666"/>
              <a:gd name="connsiteX2" fmla="*/ 3679549 w 6722787"/>
              <a:gd name="connsiteY2" fmla="*/ 2618453 h 10033666"/>
              <a:gd name="connsiteX3" fmla="*/ 3265212 w 6722787"/>
              <a:gd name="connsiteY3" fmla="*/ 4147216 h 10033666"/>
              <a:gd name="connsiteX4" fmla="*/ 1050649 w 6722787"/>
              <a:gd name="connsiteY4" fmla="*/ 4933028 h 10033666"/>
              <a:gd name="connsiteX5" fmla="*/ 21949 w 6722787"/>
              <a:gd name="connsiteY5" fmla="*/ 6847553 h 10033666"/>
              <a:gd name="connsiteX6" fmla="*/ 636311 w 6722787"/>
              <a:gd name="connsiteY6" fmla="*/ 10033666 h 10033666"/>
              <a:gd name="connsiteX0" fmla="*/ 6722787 w 6722787"/>
              <a:gd name="connsiteY0" fmla="*/ 3841 h 10033666"/>
              <a:gd name="connsiteX1" fmla="*/ 4451074 w 6722787"/>
              <a:gd name="connsiteY1" fmla="*/ 503903 h 10033666"/>
              <a:gd name="connsiteX2" fmla="*/ 3679549 w 6722787"/>
              <a:gd name="connsiteY2" fmla="*/ 2618453 h 10033666"/>
              <a:gd name="connsiteX3" fmla="*/ 3031748 w 6722787"/>
              <a:gd name="connsiteY3" fmla="*/ 3965913 h 10033666"/>
              <a:gd name="connsiteX4" fmla="*/ 1050649 w 6722787"/>
              <a:gd name="connsiteY4" fmla="*/ 4933028 h 10033666"/>
              <a:gd name="connsiteX5" fmla="*/ 21949 w 6722787"/>
              <a:gd name="connsiteY5" fmla="*/ 6847553 h 10033666"/>
              <a:gd name="connsiteX6" fmla="*/ 636311 w 6722787"/>
              <a:gd name="connsiteY6" fmla="*/ 10033666 h 1003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787" h="10033666">
                <a:moveTo>
                  <a:pt x="6722787" y="3841"/>
                </a:moveTo>
                <a:cubicBezTo>
                  <a:pt x="6333452" y="-21163"/>
                  <a:pt x="4958280" y="68134"/>
                  <a:pt x="4451074" y="503903"/>
                </a:cubicBezTo>
                <a:cubicBezTo>
                  <a:pt x="3943868" y="939672"/>
                  <a:pt x="3916103" y="2041451"/>
                  <a:pt x="3679549" y="2618453"/>
                </a:cubicBezTo>
                <a:cubicBezTo>
                  <a:pt x="3442995" y="3195455"/>
                  <a:pt x="3469898" y="3580151"/>
                  <a:pt x="3031748" y="3965913"/>
                </a:cubicBezTo>
                <a:cubicBezTo>
                  <a:pt x="2593598" y="4351676"/>
                  <a:pt x="1552282" y="4452755"/>
                  <a:pt x="1050649" y="4933028"/>
                </a:cubicBezTo>
                <a:cubicBezTo>
                  <a:pt x="549016" y="5413301"/>
                  <a:pt x="141011" y="6035547"/>
                  <a:pt x="21949" y="6847553"/>
                </a:cubicBezTo>
                <a:cubicBezTo>
                  <a:pt x="-97113" y="7659559"/>
                  <a:pt x="291030" y="8910906"/>
                  <a:pt x="636311" y="10033666"/>
                </a:cubicBezTo>
              </a:path>
            </a:pathLst>
          </a:custGeom>
          <a:noFill/>
          <a:ln w="282575" cap="flat">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A74955E0-F6B0-484D-9560-4678D269526D}"/>
              </a:ext>
            </a:extLst>
          </p:cNvPr>
          <p:cNvGraphicFramePr/>
          <p:nvPr/>
        </p:nvGraphicFramePr>
        <p:xfrm>
          <a:off x="-1141097" y="1498530"/>
          <a:ext cx="6873991" cy="43665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Oval 7">
            <a:extLst>
              <a:ext uri="{FF2B5EF4-FFF2-40B4-BE49-F238E27FC236}">
                <a16:creationId xmlns:a16="http://schemas.microsoft.com/office/drawing/2014/main" id="{75F55399-BD8D-ED42-BE9D-9F3011E5D26A}"/>
              </a:ext>
            </a:extLst>
          </p:cNvPr>
          <p:cNvSpPr/>
          <p:nvPr/>
        </p:nvSpPr>
        <p:spPr>
          <a:xfrm>
            <a:off x="6291054" y="3807827"/>
            <a:ext cx="3757584" cy="3074412"/>
          </a:xfrm>
          <a:prstGeom prst="ellipse">
            <a:avLst/>
          </a:prstGeom>
          <a:solidFill>
            <a:srgbClr val="FED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27BBDE-3DF2-A74C-B588-33B13285A8EE}"/>
              </a:ext>
            </a:extLst>
          </p:cNvPr>
          <p:cNvSpPr/>
          <p:nvPr/>
        </p:nvSpPr>
        <p:spPr>
          <a:xfrm rot="10800000">
            <a:off x="7110669" y="3724570"/>
            <a:ext cx="4672344" cy="3277272"/>
          </a:xfrm>
          <a:prstGeom prst="ellipse">
            <a:avLst/>
          </a:prstGeom>
          <a:solidFill>
            <a:srgbClr val="F7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822ADD-4536-A046-A382-1CB534B85762}"/>
              </a:ext>
            </a:extLst>
          </p:cNvPr>
          <p:cNvSpPr/>
          <p:nvPr/>
        </p:nvSpPr>
        <p:spPr>
          <a:xfrm>
            <a:off x="7786021" y="3807826"/>
            <a:ext cx="1171575" cy="1258944"/>
          </a:xfrm>
          <a:prstGeom prst="ellipse">
            <a:avLst/>
          </a:prstGeom>
          <a:solidFill>
            <a:srgbClr val="73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96B572-F1C7-9843-8C41-176635CC4E7E}"/>
              </a:ext>
            </a:extLst>
          </p:cNvPr>
          <p:cNvSpPr/>
          <p:nvPr/>
        </p:nvSpPr>
        <p:spPr>
          <a:xfrm>
            <a:off x="7433392" y="5525202"/>
            <a:ext cx="1171575" cy="1200150"/>
          </a:xfrm>
          <a:prstGeom prst="ellipse">
            <a:avLst/>
          </a:prstGeom>
          <a:solidFill>
            <a:srgbClr val="73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02D596-E9AD-D94C-BA92-E3B7A2608E8D}"/>
              </a:ext>
            </a:extLst>
          </p:cNvPr>
          <p:cNvSpPr/>
          <p:nvPr/>
        </p:nvSpPr>
        <p:spPr>
          <a:xfrm>
            <a:off x="8167772" y="5500534"/>
            <a:ext cx="502920" cy="502920"/>
          </a:xfrm>
          <a:prstGeom prst="ellipse">
            <a:avLst/>
          </a:prstGeom>
          <a:blipFill>
            <a:blip r:embed="rId11"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Oval 18">
            <a:extLst>
              <a:ext uri="{FF2B5EF4-FFF2-40B4-BE49-F238E27FC236}">
                <a16:creationId xmlns:a16="http://schemas.microsoft.com/office/drawing/2014/main" id="{C5C63DDA-D53C-7945-9FAD-37AB9052367C}"/>
              </a:ext>
            </a:extLst>
          </p:cNvPr>
          <p:cNvSpPr/>
          <p:nvPr/>
        </p:nvSpPr>
        <p:spPr>
          <a:xfrm>
            <a:off x="8244019" y="6051905"/>
            <a:ext cx="502920" cy="502920"/>
          </a:xfrm>
          <a:prstGeom prst="ellipse">
            <a:avLst/>
          </a:prstGeom>
          <a:blipFill>
            <a:blip r:embed="rId12"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Oval 19">
            <a:extLst>
              <a:ext uri="{FF2B5EF4-FFF2-40B4-BE49-F238E27FC236}">
                <a16:creationId xmlns:a16="http://schemas.microsoft.com/office/drawing/2014/main" id="{8F782CB9-F646-1649-8787-92D3BBA97D3F}"/>
              </a:ext>
            </a:extLst>
          </p:cNvPr>
          <p:cNvSpPr/>
          <p:nvPr/>
        </p:nvSpPr>
        <p:spPr>
          <a:xfrm>
            <a:off x="7767719" y="6385212"/>
            <a:ext cx="502920" cy="502920"/>
          </a:xfrm>
          <a:prstGeom prst="ellipse">
            <a:avLst/>
          </a:prstGeom>
          <a:blipFill>
            <a:blip r:embed="rId13" cstate="hq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a:extLst>
              <a:ext uri="{FF2B5EF4-FFF2-40B4-BE49-F238E27FC236}">
                <a16:creationId xmlns:a16="http://schemas.microsoft.com/office/drawing/2014/main" id="{71028CEC-4F16-684F-90A9-6B65167750F7}"/>
              </a:ext>
            </a:extLst>
          </p:cNvPr>
          <p:cNvSpPr/>
          <p:nvPr/>
        </p:nvSpPr>
        <p:spPr>
          <a:xfrm>
            <a:off x="8162212" y="4738753"/>
            <a:ext cx="502920" cy="527557"/>
          </a:xfrm>
          <a:prstGeom prst="ellipse">
            <a:avLst/>
          </a:prstGeom>
          <a:blipFill dpi="0" rotWithShape="1">
            <a:blip r:embed="rId14"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a:extLst>
              <a:ext uri="{FF2B5EF4-FFF2-40B4-BE49-F238E27FC236}">
                <a16:creationId xmlns:a16="http://schemas.microsoft.com/office/drawing/2014/main" id="{F536F974-2909-D54B-81A6-AAA44E48BE57}"/>
              </a:ext>
            </a:extLst>
          </p:cNvPr>
          <p:cNvSpPr/>
          <p:nvPr/>
        </p:nvSpPr>
        <p:spPr>
          <a:xfrm>
            <a:off x="7771075" y="4567823"/>
            <a:ext cx="502920" cy="527557"/>
          </a:xfrm>
          <a:prstGeom prst="ellipse">
            <a:avLst/>
          </a:prstGeom>
          <a:blipFill dpi="0" rotWithShape="1">
            <a:blip r:embed="rId15"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a:extLst>
              <a:ext uri="{FF2B5EF4-FFF2-40B4-BE49-F238E27FC236}">
                <a16:creationId xmlns:a16="http://schemas.microsoft.com/office/drawing/2014/main" id="{35BBF142-4ED1-494C-AE9F-3B6676176B9C}"/>
              </a:ext>
            </a:extLst>
          </p:cNvPr>
          <p:cNvSpPr/>
          <p:nvPr/>
        </p:nvSpPr>
        <p:spPr>
          <a:xfrm>
            <a:off x="7700238" y="3751042"/>
            <a:ext cx="502920" cy="527557"/>
          </a:xfrm>
          <a:prstGeom prst="ellipse">
            <a:avLst/>
          </a:prstGeom>
          <a:blipFill dpi="0" rotWithShape="1">
            <a:blip r:embed="rId16"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Oval 23">
            <a:extLst>
              <a:ext uri="{FF2B5EF4-FFF2-40B4-BE49-F238E27FC236}">
                <a16:creationId xmlns:a16="http://schemas.microsoft.com/office/drawing/2014/main" id="{1F851BE0-7861-274F-BC7F-0E620241C25E}"/>
              </a:ext>
            </a:extLst>
          </p:cNvPr>
          <p:cNvSpPr/>
          <p:nvPr/>
        </p:nvSpPr>
        <p:spPr>
          <a:xfrm>
            <a:off x="8671676" y="4112052"/>
            <a:ext cx="502920" cy="527557"/>
          </a:xfrm>
          <a:prstGeom prst="ellipse">
            <a:avLst/>
          </a:prstGeom>
          <a:blipFill dpi="0" rotWithShape="1">
            <a:blip r:embed="rId17"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Oval 25">
            <a:extLst>
              <a:ext uri="{FF2B5EF4-FFF2-40B4-BE49-F238E27FC236}">
                <a16:creationId xmlns:a16="http://schemas.microsoft.com/office/drawing/2014/main" id="{07D474AC-CFF4-AE4B-8393-7210CC18ECB7}"/>
              </a:ext>
            </a:extLst>
          </p:cNvPr>
          <p:cNvSpPr/>
          <p:nvPr/>
        </p:nvSpPr>
        <p:spPr>
          <a:xfrm>
            <a:off x="7473288" y="5497962"/>
            <a:ext cx="502920" cy="502920"/>
          </a:xfrm>
          <a:prstGeom prst="ellipse">
            <a:avLst/>
          </a:prstGeom>
          <a:blipFill dpi="0" rotWithShape="1">
            <a:blip r:embed="rId18">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Oval 26">
            <a:extLst>
              <a:ext uri="{FF2B5EF4-FFF2-40B4-BE49-F238E27FC236}">
                <a16:creationId xmlns:a16="http://schemas.microsoft.com/office/drawing/2014/main" id="{B98379F6-A109-9341-B650-A631A851A01E}"/>
              </a:ext>
            </a:extLst>
          </p:cNvPr>
          <p:cNvSpPr/>
          <p:nvPr/>
        </p:nvSpPr>
        <p:spPr>
          <a:xfrm>
            <a:off x="7325650" y="6043030"/>
            <a:ext cx="502920" cy="502920"/>
          </a:xfrm>
          <a:prstGeom prst="ellipse">
            <a:avLst/>
          </a:prstGeom>
          <a:blipFill dpi="0" rotWithShape="1">
            <a:blip r:embed="rId19"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Oval 28">
            <a:extLst>
              <a:ext uri="{FF2B5EF4-FFF2-40B4-BE49-F238E27FC236}">
                <a16:creationId xmlns:a16="http://schemas.microsoft.com/office/drawing/2014/main" id="{7E9D0C81-73FD-064A-B04F-910C89DCC666}"/>
              </a:ext>
            </a:extLst>
          </p:cNvPr>
          <p:cNvSpPr/>
          <p:nvPr/>
        </p:nvSpPr>
        <p:spPr>
          <a:xfrm>
            <a:off x="8559632" y="4568174"/>
            <a:ext cx="502920" cy="527557"/>
          </a:xfrm>
          <a:prstGeom prst="ellipse">
            <a:avLst/>
          </a:prstGeom>
          <a:blipFill dpi="0" rotWithShape="1">
            <a:blip r:embed="rId20"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Oval 29">
            <a:extLst>
              <a:ext uri="{FF2B5EF4-FFF2-40B4-BE49-F238E27FC236}">
                <a16:creationId xmlns:a16="http://schemas.microsoft.com/office/drawing/2014/main" id="{214BB45D-C53B-634D-B21E-E4F455854D00}"/>
              </a:ext>
            </a:extLst>
          </p:cNvPr>
          <p:cNvSpPr/>
          <p:nvPr/>
        </p:nvSpPr>
        <p:spPr>
          <a:xfrm>
            <a:off x="7555930" y="4175653"/>
            <a:ext cx="502920" cy="527557"/>
          </a:xfrm>
          <a:prstGeom prst="ellipse">
            <a:avLst/>
          </a:prstGeom>
          <a:blipFill dpi="0" rotWithShape="1">
            <a:blip r:embed="rId21"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TextBox 30">
            <a:extLst>
              <a:ext uri="{FF2B5EF4-FFF2-40B4-BE49-F238E27FC236}">
                <a16:creationId xmlns:a16="http://schemas.microsoft.com/office/drawing/2014/main" id="{78B1E1FF-99F8-3E43-84FE-F88E489734C3}"/>
              </a:ext>
            </a:extLst>
          </p:cNvPr>
          <p:cNvSpPr txBox="1"/>
          <p:nvPr/>
        </p:nvSpPr>
        <p:spPr>
          <a:xfrm>
            <a:off x="6259980" y="4194825"/>
            <a:ext cx="2445580" cy="387191"/>
          </a:xfrm>
          <a:prstGeom prst="round2SameRect">
            <a:avLst/>
          </a:prstGeom>
          <a:noFill/>
        </p:spPr>
        <p:txBody>
          <a:bodyPr wrap="square" rtlCol="0">
            <a:spAutoFit/>
          </a:bodyPr>
          <a:lstStyle/>
          <a:p>
            <a:r>
              <a:rPr lang="en-US" dirty="0">
                <a:solidFill>
                  <a:srgbClr val="193E72"/>
                </a:solidFill>
                <a:latin typeface="Lato" panose="020F0502020204030203" pitchFamily="34" charset="77"/>
              </a:rPr>
              <a:t>Internships</a:t>
            </a:r>
          </a:p>
        </p:txBody>
      </p:sp>
      <p:sp>
        <p:nvSpPr>
          <p:cNvPr id="32" name="TextBox 31">
            <a:extLst>
              <a:ext uri="{FF2B5EF4-FFF2-40B4-BE49-F238E27FC236}">
                <a16:creationId xmlns:a16="http://schemas.microsoft.com/office/drawing/2014/main" id="{448A0C73-E6BF-D046-85AC-AE112914DB69}"/>
              </a:ext>
            </a:extLst>
          </p:cNvPr>
          <p:cNvSpPr txBox="1"/>
          <p:nvPr/>
        </p:nvSpPr>
        <p:spPr>
          <a:xfrm>
            <a:off x="6315272" y="5236202"/>
            <a:ext cx="2445580" cy="387191"/>
          </a:xfrm>
          <a:prstGeom prst="round2SameRect">
            <a:avLst/>
          </a:prstGeom>
          <a:noFill/>
        </p:spPr>
        <p:txBody>
          <a:bodyPr wrap="square" rtlCol="0">
            <a:spAutoFit/>
          </a:bodyPr>
          <a:lstStyle/>
          <a:p>
            <a:r>
              <a:rPr lang="en-US" dirty="0">
                <a:solidFill>
                  <a:srgbClr val="193E72"/>
                </a:solidFill>
                <a:latin typeface="Lato" panose="020F0502020204030203" pitchFamily="34" charset="77"/>
              </a:rPr>
              <a:t>PhD Awards</a:t>
            </a:r>
          </a:p>
        </p:txBody>
      </p:sp>
      <p:sp>
        <p:nvSpPr>
          <p:cNvPr id="33" name="TextBox 32">
            <a:extLst>
              <a:ext uri="{FF2B5EF4-FFF2-40B4-BE49-F238E27FC236}">
                <a16:creationId xmlns:a16="http://schemas.microsoft.com/office/drawing/2014/main" id="{9B47C627-D3EC-B647-B7D8-A8A8DDD4EFED}"/>
              </a:ext>
            </a:extLst>
          </p:cNvPr>
          <p:cNvSpPr txBox="1"/>
          <p:nvPr/>
        </p:nvSpPr>
        <p:spPr>
          <a:xfrm>
            <a:off x="9117254" y="5553254"/>
            <a:ext cx="2040765" cy="974408"/>
          </a:xfrm>
          <a:prstGeom prst="hexagon">
            <a:avLst/>
          </a:prstGeom>
          <a:solidFill>
            <a:srgbClr val="A1CAA9"/>
          </a:solidFill>
          <a:ln>
            <a:noFill/>
          </a:ln>
        </p:spPr>
        <p:txBody>
          <a:bodyPr wrap="square" rtlCol="0">
            <a:spAutoFit/>
          </a:bodyPr>
          <a:lstStyle/>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Post doctoral awards</a:t>
            </a:r>
          </a:p>
        </p:txBody>
      </p:sp>
      <p:sp>
        <p:nvSpPr>
          <p:cNvPr id="34" name="TextBox 33">
            <a:extLst>
              <a:ext uri="{FF2B5EF4-FFF2-40B4-BE49-F238E27FC236}">
                <a16:creationId xmlns:a16="http://schemas.microsoft.com/office/drawing/2014/main" id="{BC84CCF6-6ACE-DB45-AA86-695F9534A702}"/>
              </a:ext>
            </a:extLst>
          </p:cNvPr>
          <p:cNvSpPr txBox="1"/>
          <p:nvPr/>
        </p:nvSpPr>
        <p:spPr>
          <a:xfrm>
            <a:off x="9138238" y="4219843"/>
            <a:ext cx="2203926" cy="967264"/>
          </a:xfrm>
          <a:prstGeom prst="hexagon">
            <a:avLst/>
          </a:prstGeom>
          <a:solidFill>
            <a:srgbClr val="A1CAA9"/>
          </a:solidFill>
          <a:ln>
            <a:noFill/>
          </a:ln>
        </p:spPr>
        <p:txBody>
          <a:bodyPr wrap="squar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Round 7 of  </a:t>
            </a:r>
          </a:p>
          <a:p>
            <a:r>
              <a:rPr lang="en-US" sz="1400" b="1" dirty="0">
                <a:solidFill>
                  <a:schemeClr val="tx1">
                    <a:lumMod val="65000"/>
                    <a:lumOff val="35000"/>
                  </a:schemeClr>
                </a:solidFill>
                <a:latin typeface="Arial" panose="020B0604020202020204" pitchFamily="34" charset="0"/>
                <a:cs typeface="Arial" panose="020B0604020202020204" pitchFamily="34" charset="0"/>
              </a:rPr>
              <a:t>Internships </a:t>
            </a:r>
            <a:br>
              <a:rPr lang="en-US" sz="1400" b="1" dirty="0">
                <a:solidFill>
                  <a:schemeClr val="tx1">
                    <a:lumMod val="65000"/>
                    <a:lumOff val="35000"/>
                  </a:schemeClr>
                </a:solidFill>
                <a:latin typeface="Arial" panose="020B0604020202020204" pitchFamily="34" charset="0"/>
                <a:cs typeface="Arial" panose="020B0604020202020204" pitchFamily="34" charset="0"/>
              </a:rPr>
            </a:br>
            <a:r>
              <a:rPr lang="en-US" sz="1400" b="1" dirty="0">
                <a:solidFill>
                  <a:schemeClr val="tx1">
                    <a:lumMod val="65000"/>
                    <a:lumOff val="35000"/>
                  </a:schemeClr>
                </a:solidFill>
                <a:latin typeface="Arial" panose="020B0604020202020204" pitchFamily="34" charset="0"/>
                <a:cs typeface="Arial" panose="020B0604020202020204" pitchFamily="34" charset="0"/>
              </a:rPr>
              <a:t>with HEE </a:t>
            </a:r>
          </a:p>
        </p:txBody>
      </p:sp>
      <p:sp>
        <p:nvSpPr>
          <p:cNvPr id="35" name="TextBox 34">
            <a:extLst>
              <a:ext uri="{FF2B5EF4-FFF2-40B4-BE49-F238E27FC236}">
                <a16:creationId xmlns:a16="http://schemas.microsoft.com/office/drawing/2014/main" id="{E0B25562-CA2D-7C43-9E4B-C6B49141CF09}"/>
              </a:ext>
            </a:extLst>
          </p:cNvPr>
          <p:cNvSpPr txBox="1"/>
          <p:nvPr/>
        </p:nvSpPr>
        <p:spPr>
          <a:xfrm>
            <a:off x="8214477" y="1696301"/>
            <a:ext cx="2682868" cy="830997"/>
          </a:xfrm>
          <a:prstGeom prst="rect">
            <a:avLst/>
          </a:prstGeom>
          <a:noFill/>
          <a:ln>
            <a:noFill/>
          </a:ln>
        </p:spPr>
        <p:txBody>
          <a:bodyPr wrap="square" rtlCol="0">
            <a:spAutoFit/>
          </a:bodyPr>
          <a:lstStyle/>
          <a:p>
            <a:pPr algn="ctr"/>
            <a:r>
              <a:rPr lang="en-US" sz="1600" b="1" dirty="0">
                <a:solidFill>
                  <a:srgbClr val="193E72"/>
                </a:solidFill>
                <a:latin typeface="Lato" panose="020F0502020204030203" pitchFamily="34" charset="77"/>
                <a:cs typeface="Arial" panose="020B0604020202020204" pitchFamily="34" charset="0"/>
              </a:rPr>
              <a:t>Academic Career Development </a:t>
            </a:r>
          </a:p>
          <a:p>
            <a:pPr algn="ctr"/>
            <a:r>
              <a:rPr lang="en-US" sz="1600" dirty="0">
                <a:solidFill>
                  <a:srgbClr val="193E72"/>
                </a:solidFill>
                <a:latin typeface="Lato" panose="020F0502020204030203" pitchFamily="34" charset="77"/>
                <a:cs typeface="Arial" panose="020B0604020202020204" pitchFamily="34" charset="0"/>
              </a:rPr>
              <a:t>growing research capacity</a:t>
            </a:r>
          </a:p>
        </p:txBody>
      </p:sp>
      <p:sp>
        <p:nvSpPr>
          <p:cNvPr id="38" name="TextBox 37">
            <a:extLst>
              <a:ext uri="{FF2B5EF4-FFF2-40B4-BE49-F238E27FC236}">
                <a16:creationId xmlns:a16="http://schemas.microsoft.com/office/drawing/2014/main" id="{16F1111D-7F10-9D41-9844-C97FED6A52D6}"/>
              </a:ext>
            </a:extLst>
          </p:cNvPr>
          <p:cNvSpPr txBox="1"/>
          <p:nvPr/>
        </p:nvSpPr>
        <p:spPr>
          <a:xfrm>
            <a:off x="-4568" y="-7433"/>
            <a:ext cx="12196567" cy="369332"/>
          </a:xfrm>
          <a:prstGeom prst="rect">
            <a:avLst/>
          </a:prstGeom>
          <a:solidFill>
            <a:srgbClr val="183E72"/>
          </a:solidFill>
        </p:spPr>
        <p:txBody>
          <a:bodyPr wrap="square" rtlCol="0">
            <a:spAutoFit/>
          </a:bodyPr>
          <a:lstStyle/>
          <a:p>
            <a:pPr algn="ctr"/>
            <a:r>
              <a:rPr lang="en-US" dirty="0">
                <a:solidFill>
                  <a:schemeClr val="bg1"/>
                </a:solidFill>
                <a:latin typeface="Lato" panose="020F0502020204030203" pitchFamily="34" charset="77"/>
              </a:rPr>
              <a:t>NIHR ARC Wessex</a:t>
            </a:r>
          </a:p>
        </p:txBody>
      </p:sp>
      <p:sp>
        <p:nvSpPr>
          <p:cNvPr id="42" name="Oval 41">
            <a:extLst>
              <a:ext uri="{FF2B5EF4-FFF2-40B4-BE49-F238E27FC236}">
                <a16:creationId xmlns:a16="http://schemas.microsoft.com/office/drawing/2014/main" id="{D329A1BF-A7F6-3547-94BB-E3D260846B01}"/>
              </a:ext>
            </a:extLst>
          </p:cNvPr>
          <p:cNvSpPr>
            <a:spLocks noChangeAspect="1"/>
          </p:cNvSpPr>
          <p:nvPr/>
        </p:nvSpPr>
        <p:spPr>
          <a:xfrm>
            <a:off x="8084559" y="412483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1DCAA6F-4FB3-684E-8B0F-BD0A8BD25C94}"/>
              </a:ext>
            </a:extLst>
          </p:cNvPr>
          <p:cNvSpPr/>
          <p:nvPr/>
        </p:nvSpPr>
        <p:spPr>
          <a:xfrm>
            <a:off x="8573862" y="3654279"/>
            <a:ext cx="502920" cy="502920"/>
          </a:xfrm>
          <a:prstGeom prst="ellipse">
            <a:avLst/>
          </a:prstGeom>
          <a:blipFill dpi="0" rotWithShape="1">
            <a:blip r:embed="rId22"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45" name="Diagram 44">
            <a:extLst>
              <a:ext uri="{FF2B5EF4-FFF2-40B4-BE49-F238E27FC236}">
                <a16:creationId xmlns:a16="http://schemas.microsoft.com/office/drawing/2014/main" id="{41C688D9-B2D1-5C46-AE0A-F03294A553E6}"/>
              </a:ext>
            </a:extLst>
          </p:cNvPr>
          <p:cNvGraphicFramePr/>
          <p:nvPr/>
        </p:nvGraphicFramePr>
        <p:xfrm>
          <a:off x="3632332" y="1218902"/>
          <a:ext cx="4975333" cy="296147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8" name="TextBox 47">
            <a:extLst>
              <a:ext uri="{FF2B5EF4-FFF2-40B4-BE49-F238E27FC236}">
                <a16:creationId xmlns:a16="http://schemas.microsoft.com/office/drawing/2014/main" id="{6EFC501E-C6BD-2B40-AAC9-2B5FEA8F27CD}"/>
              </a:ext>
            </a:extLst>
          </p:cNvPr>
          <p:cNvSpPr txBox="1"/>
          <p:nvPr/>
        </p:nvSpPr>
        <p:spPr>
          <a:xfrm>
            <a:off x="0" y="5658997"/>
            <a:ext cx="3671733" cy="461665"/>
          </a:xfrm>
          <a:prstGeom prst="homePlate">
            <a:avLst/>
          </a:prstGeom>
          <a:solidFill>
            <a:srgbClr val="46A86C"/>
          </a:solidFill>
          <a:effectLst>
            <a:outerShdw blurRad="50800" dist="38100" dir="16200000" rotWithShape="0">
              <a:prstClr val="black">
                <a:alpha val="40000"/>
              </a:prstClr>
            </a:outerShdw>
          </a:effectLst>
        </p:spPr>
        <p:txBody>
          <a:bodyPr wrap="square" rtlCol="0">
            <a:spAutoFit/>
          </a:bodyPr>
          <a:lstStyle/>
          <a:p>
            <a:r>
              <a:rPr lang="en-US" sz="1200" dirty="0">
                <a:solidFill>
                  <a:schemeClr val="bg1"/>
                </a:solidFill>
                <a:latin typeface="Lato" panose="020F0502020204030203" pitchFamily="34" charset="77"/>
                <a:cs typeface="Arial" panose="020B0604020202020204" pitchFamily="34" charset="0"/>
              </a:rPr>
              <a:t>Ageing, Dementia &amp; Frailty National Priority Research Programme Consortium</a:t>
            </a:r>
          </a:p>
        </p:txBody>
      </p:sp>
      <p:sp>
        <p:nvSpPr>
          <p:cNvPr id="49" name="TextBox 48">
            <a:extLst>
              <a:ext uri="{FF2B5EF4-FFF2-40B4-BE49-F238E27FC236}">
                <a16:creationId xmlns:a16="http://schemas.microsoft.com/office/drawing/2014/main" id="{6D488BBC-5FA8-9244-9794-208F64506B95}"/>
              </a:ext>
            </a:extLst>
          </p:cNvPr>
          <p:cNvSpPr txBox="1"/>
          <p:nvPr/>
        </p:nvSpPr>
        <p:spPr>
          <a:xfrm>
            <a:off x="10815296" y="3469592"/>
            <a:ext cx="1368000" cy="1368000"/>
          </a:xfrm>
          <a:prstGeom prst="ellipse">
            <a:avLst/>
          </a:prstGeom>
          <a:solidFill>
            <a:srgbClr val="F69F8C"/>
          </a:solidFill>
          <a:ln>
            <a:noFill/>
          </a:ln>
        </p:spPr>
        <p:txBody>
          <a:bodyPr wrap="square" rtlCol="0" anchor="ctr">
            <a:spAutoFit/>
          </a:bodyPr>
          <a:lstStyle/>
          <a:p>
            <a:pPr algn="ctr"/>
            <a:r>
              <a:rPr lang="en-GB" sz="900" dirty="0">
                <a:solidFill>
                  <a:srgbClr val="193E72"/>
                </a:solidFill>
              </a:rPr>
              <a:t>NIHR Academy nursing &amp; midwifery incubator support office</a:t>
            </a:r>
            <a:endParaRPr lang="en-US" sz="600" dirty="0">
              <a:solidFill>
                <a:srgbClr val="193E72"/>
              </a:solidFill>
              <a:latin typeface="Lato" panose="020F0502020204030203" pitchFamily="34" charset="77"/>
              <a:cs typeface="Arial" panose="020B0604020202020204" pitchFamily="34" charset="0"/>
            </a:endParaRPr>
          </a:p>
        </p:txBody>
      </p:sp>
      <p:cxnSp>
        <p:nvCxnSpPr>
          <p:cNvPr id="51" name="Straight Connector 50">
            <a:extLst>
              <a:ext uri="{FF2B5EF4-FFF2-40B4-BE49-F238E27FC236}">
                <a16:creationId xmlns:a16="http://schemas.microsoft.com/office/drawing/2014/main" id="{6A647433-7CA9-414B-A197-BA98A9626871}"/>
              </a:ext>
            </a:extLst>
          </p:cNvPr>
          <p:cNvCxnSpPr>
            <a:cxnSpLocks/>
          </p:cNvCxnSpPr>
          <p:nvPr/>
        </p:nvCxnSpPr>
        <p:spPr>
          <a:xfrm flipH="1" flipV="1">
            <a:off x="3258207" y="5940556"/>
            <a:ext cx="564109" cy="575240"/>
          </a:xfrm>
          <a:prstGeom prst="line">
            <a:avLst/>
          </a:prstGeom>
          <a:ln w="38100" cap="rnd">
            <a:solidFill>
              <a:srgbClr val="44AA6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F9A35F4-D5BF-574C-8B9D-57B3FF2FBE5B}"/>
              </a:ext>
            </a:extLst>
          </p:cNvPr>
          <p:cNvCxnSpPr>
            <a:cxnSpLocks/>
          </p:cNvCxnSpPr>
          <p:nvPr/>
        </p:nvCxnSpPr>
        <p:spPr>
          <a:xfrm flipH="1">
            <a:off x="3364992" y="4931165"/>
            <a:ext cx="1355552" cy="788095"/>
          </a:xfrm>
          <a:prstGeom prst="line">
            <a:avLst/>
          </a:prstGeom>
          <a:ln w="38100" cap="rnd">
            <a:solidFill>
              <a:srgbClr val="44AA6D"/>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B3A3CE-03D4-754B-9939-23568CBF382E}"/>
              </a:ext>
            </a:extLst>
          </p:cNvPr>
          <p:cNvCxnSpPr>
            <a:cxnSpLocks/>
          </p:cNvCxnSpPr>
          <p:nvPr/>
        </p:nvCxnSpPr>
        <p:spPr>
          <a:xfrm flipH="1">
            <a:off x="3465406" y="4931165"/>
            <a:ext cx="1631331" cy="1046200"/>
          </a:xfrm>
          <a:prstGeom prst="line">
            <a:avLst/>
          </a:prstGeom>
          <a:ln w="38100" cap="rnd">
            <a:solidFill>
              <a:srgbClr val="44AA6D"/>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6E679D7-E51C-164B-96F1-144623822813}"/>
              </a:ext>
            </a:extLst>
          </p:cNvPr>
          <p:cNvSpPr/>
          <p:nvPr/>
        </p:nvSpPr>
        <p:spPr>
          <a:xfrm>
            <a:off x="8115672" y="3591749"/>
            <a:ext cx="502920" cy="527557"/>
          </a:xfrm>
          <a:prstGeom prst="ellipse">
            <a:avLst/>
          </a:prstGeom>
          <a:blipFill dpi="0" rotWithShape="1">
            <a:blip r:embed="rId28">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9" name="Rectangle 68">
            <a:extLst>
              <a:ext uri="{FF2B5EF4-FFF2-40B4-BE49-F238E27FC236}">
                <a16:creationId xmlns:a16="http://schemas.microsoft.com/office/drawing/2014/main" id="{93C85853-3D8F-4142-9D7D-0006B91FFA62}"/>
              </a:ext>
            </a:extLst>
          </p:cNvPr>
          <p:cNvSpPr/>
          <p:nvPr/>
        </p:nvSpPr>
        <p:spPr>
          <a:xfrm>
            <a:off x="4932994" y="358084"/>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Partnering with NIHR infrastructure</a:t>
            </a:r>
          </a:p>
        </p:txBody>
      </p:sp>
      <p:sp>
        <p:nvSpPr>
          <p:cNvPr id="70" name="Rectangle 69">
            <a:extLst>
              <a:ext uri="{FF2B5EF4-FFF2-40B4-BE49-F238E27FC236}">
                <a16:creationId xmlns:a16="http://schemas.microsoft.com/office/drawing/2014/main" id="{9365A12E-81BE-0C4D-8151-87C8F446F9BF}"/>
              </a:ext>
            </a:extLst>
          </p:cNvPr>
          <p:cNvSpPr/>
          <p:nvPr/>
        </p:nvSpPr>
        <p:spPr>
          <a:xfrm>
            <a:off x="7403769" y="349971"/>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Voluntary </a:t>
            </a:r>
          </a:p>
          <a:p>
            <a:pPr algn="r"/>
            <a:r>
              <a:rPr lang="en-US" sz="1600" dirty="0"/>
              <a:t>organisations</a:t>
            </a:r>
          </a:p>
        </p:txBody>
      </p:sp>
      <p:sp>
        <p:nvSpPr>
          <p:cNvPr id="71" name="Rectangle 70">
            <a:extLst>
              <a:ext uri="{FF2B5EF4-FFF2-40B4-BE49-F238E27FC236}">
                <a16:creationId xmlns:a16="http://schemas.microsoft.com/office/drawing/2014/main" id="{8187950E-96CD-5744-80A2-2FE22049C1CB}"/>
              </a:ext>
            </a:extLst>
          </p:cNvPr>
          <p:cNvSpPr/>
          <p:nvPr/>
        </p:nvSpPr>
        <p:spPr>
          <a:xfrm>
            <a:off x="9896101" y="361409"/>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Industry partner</a:t>
            </a:r>
          </a:p>
        </p:txBody>
      </p:sp>
      <p:sp>
        <p:nvSpPr>
          <p:cNvPr id="72" name="Rectangle 71">
            <a:extLst>
              <a:ext uri="{FF2B5EF4-FFF2-40B4-BE49-F238E27FC236}">
                <a16:creationId xmlns:a16="http://schemas.microsoft.com/office/drawing/2014/main" id="{62584830-3BAF-6E44-B29F-63D5CB86A672}"/>
              </a:ext>
            </a:extLst>
          </p:cNvPr>
          <p:cNvSpPr/>
          <p:nvPr/>
        </p:nvSpPr>
        <p:spPr>
          <a:xfrm>
            <a:off x="2462219" y="355246"/>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NHS Trusts </a:t>
            </a:r>
          </a:p>
          <a:p>
            <a:pPr algn="r"/>
            <a:r>
              <a:rPr lang="en-US" sz="1600" dirty="0"/>
              <a:t>in Wessex</a:t>
            </a:r>
          </a:p>
        </p:txBody>
      </p:sp>
      <p:sp>
        <p:nvSpPr>
          <p:cNvPr id="73" name="Rectangle 72">
            <a:extLst>
              <a:ext uri="{FF2B5EF4-FFF2-40B4-BE49-F238E27FC236}">
                <a16:creationId xmlns:a16="http://schemas.microsoft.com/office/drawing/2014/main" id="{E9E6C516-8713-6449-9958-DE10D6096A1C}"/>
              </a:ext>
            </a:extLst>
          </p:cNvPr>
          <p:cNvSpPr/>
          <p:nvPr/>
        </p:nvSpPr>
        <p:spPr>
          <a:xfrm>
            <a:off x="-8556" y="346583"/>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Wessex</a:t>
            </a:r>
          </a:p>
          <a:p>
            <a:pPr algn="r"/>
            <a:r>
              <a:rPr lang="en-US" sz="1600" dirty="0"/>
              <a:t>Universities</a:t>
            </a:r>
          </a:p>
        </p:txBody>
      </p:sp>
      <p:pic>
        <p:nvPicPr>
          <p:cNvPr id="63" name="Picture 62" descr="A silhouette of a person holding a gun&#10;&#10;Description automatically generated with low confidence">
            <a:extLst>
              <a:ext uri="{FF2B5EF4-FFF2-40B4-BE49-F238E27FC236}">
                <a16:creationId xmlns:a16="http://schemas.microsoft.com/office/drawing/2014/main" id="{DAE1FF22-12A2-F94F-909E-B51724C96599}"/>
              </a:ext>
            </a:extLst>
          </p:cNvPr>
          <p:cNvPicPr>
            <a:picLocks noChangeAspect="1"/>
          </p:cNvPicPr>
          <p:nvPr/>
        </p:nvPicPr>
        <p:blipFill rotWithShape="1">
          <a:blip r:embed="rId29" cstate="hqprint">
            <a:extLst>
              <a:ext uri="{28A0092B-C50C-407E-A947-70E740481C1C}">
                <a14:useLocalDpi xmlns:a14="http://schemas.microsoft.com/office/drawing/2010/main"/>
              </a:ext>
            </a:extLst>
          </a:blip>
          <a:srcRect/>
          <a:stretch/>
        </p:blipFill>
        <p:spPr>
          <a:xfrm>
            <a:off x="8180076" y="4256852"/>
            <a:ext cx="127581" cy="372139"/>
          </a:xfrm>
          <a:prstGeom prst="rect">
            <a:avLst/>
          </a:prstGeom>
        </p:spPr>
      </p:pic>
      <p:sp>
        <p:nvSpPr>
          <p:cNvPr id="14" name="TextBox 13">
            <a:extLst>
              <a:ext uri="{FF2B5EF4-FFF2-40B4-BE49-F238E27FC236}">
                <a16:creationId xmlns:a16="http://schemas.microsoft.com/office/drawing/2014/main" id="{ADD10BAC-049E-324B-81F2-354454DCA2C5}"/>
              </a:ext>
            </a:extLst>
          </p:cNvPr>
          <p:cNvSpPr txBox="1"/>
          <p:nvPr/>
        </p:nvSpPr>
        <p:spPr>
          <a:xfrm>
            <a:off x="8046787" y="4130331"/>
            <a:ext cx="679933" cy="553998"/>
          </a:xfrm>
          <a:prstGeom prst="rect">
            <a:avLst/>
          </a:prstGeom>
          <a:noFill/>
        </p:spPr>
        <p:txBody>
          <a:bodyPr wrap="square" rtlCol="0">
            <a:spAutoFit/>
          </a:bodyPr>
          <a:lstStyle/>
          <a:p>
            <a:r>
              <a:rPr lang="en-US" sz="3000" dirty="0">
                <a:solidFill>
                  <a:srgbClr val="737CA2"/>
                </a:solidFill>
              </a:rPr>
              <a:t>50</a:t>
            </a:r>
          </a:p>
        </p:txBody>
      </p:sp>
      <p:sp>
        <p:nvSpPr>
          <p:cNvPr id="68" name="Oval 67">
            <a:extLst>
              <a:ext uri="{FF2B5EF4-FFF2-40B4-BE49-F238E27FC236}">
                <a16:creationId xmlns:a16="http://schemas.microsoft.com/office/drawing/2014/main" id="{FE170CFF-A4B3-5248-A034-0227F6718EA5}"/>
              </a:ext>
            </a:extLst>
          </p:cNvPr>
          <p:cNvSpPr>
            <a:spLocks noChangeAspect="1"/>
          </p:cNvSpPr>
          <p:nvPr/>
        </p:nvSpPr>
        <p:spPr>
          <a:xfrm>
            <a:off x="10470921" y="474345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D9B0596-ABD5-2643-8D73-DD5B7AA52879}"/>
              </a:ext>
            </a:extLst>
          </p:cNvPr>
          <p:cNvSpPr>
            <a:spLocks noChangeAspect="1"/>
          </p:cNvSpPr>
          <p:nvPr/>
        </p:nvSpPr>
        <p:spPr>
          <a:xfrm>
            <a:off x="7477088" y="47250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E56C420-E54F-FC4D-9032-ABCC28B1989D}"/>
              </a:ext>
            </a:extLst>
          </p:cNvPr>
          <p:cNvSpPr>
            <a:spLocks noChangeAspect="1"/>
          </p:cNvSpPr>
          <p:nvPr/>
        </p:nvSpPr>
        <p:spPr>
          <a:xfrm>
            <a:off x="10048638" y="478807"/>
            <a:ext cx="50745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76C1163-7B71-CA4C-BCDB-A2BAE8744C9D}"/>
              </a:ext>
            </a:extLst>
          </p:cNvPr>
          <p:cNvSpPr>
            <a:spLocks noChangeAspect="1"/>
          </p:cNvSpPr>
          <p:nvPr/>
        </p:nvSpPr>
        <p:spPr>
          <a:xfrm>
            <a:off x="9092975" y="531112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E8C00FE-4D67-3D43-A8C8-ABB6F1EAB9CC}"/>
              </a:ext>
            </a:extLst>
          </p:cNvPr>
          <p:cNvSpPr txBox="1"/>
          <p:nvPr/>
        </p:nvSpPr>
        <p:spPr>
          <a:xfrm>
            <a:off x="10556088" y="4747399"/>
            <a:ext cx="358213" cy="553998"/>
          </a:xfrm>
          <a:prstGeom prst="rect">
            <a:avLst/>
          </a:prstGeom>
          <a:noFill/>
        </p:spPr>
        <p:txBody>
          <a:bodyPr wrap="square" rtlCol="0">
            <a:spAutoFit/>
          </a:bodyPr>
          <a:lstStyle/>
          <a:p>
            <a:r>
              <a:rPr lang="en-US" sz="3000" dirty="0">
                <a:solidFill>
                  <a:srgbClr val="A1CAA9"/>
                </a:solidFill>
              </a:rPr>
              <a:t>7</a:t>
            </a:r>
          </a:p>
        </p:txBody>
      </p:sp>
      <p:sp>
        <p:nvSpPr>
          <p:cNvPr id="85" name="TextBox 84">
            <a:extLst>
              <a:ext uri="{FF2B5EF4-FFF2-40B4-BE49-F238E27FC236}">
                <a16:creationId xmlns:a16="http://schemas.microsoft.com/office/drawing/2014/main" id="{C36208FC-8EA5-7B4D-84CF-F1270296CDD0}"/>
              </a:ext>
            </a:extLst>
          </p:cNvPr>
          <p:cNvSpPr txBox="1"/>
          <p:nvPr/>
        </p:nvSpPr>
        <p:spPr>
          <a:xfrm>
            <a:off x="9179297" y="5335201"/>
            <a:ext cx="358213" cy="553998"/>
          </a:xfrm>
          <a:prstGeom prst="rect">
            <a:avLst/>
          </a:prstGeom>
          <a:noFill/>
        </p:spPr>
        <p:txBody>
          <a:bodyPr wrap="square" rtlCol="0">
            <a:spAutoFit/>
          </a:bodyPr>
          <a:lstStyle/>
          <a:p>
            <a:r>
              <a:rPr lang="en-US" sz="3000" dirty="0">
                <a:solidFill>
                  <a:srgbClr val="A1CAA9"/>
                </a:solidFill>
              </a:rPr>
              <a:t>8</a:t>
            </a:r>
          </a:p>
        </p:txBody>
      </p:sp>
      <p:sp>
        <p:nvSpPr>
          <p:cNvPr id="3" name="Oval 2">
            <a:extLst>
              <a:ext uri="{FF2B5EF4-FFF2-40B4-BE49-F238E27FC236}">
                <a16:creationId xmlns:a16="http://schemas.microsoft.com/office/drawing/2014/main" id="{9CDCB165-05EC-C9A3-3227-756D1CCFB45A}"/>
              </a:ext>
            </a:extLst>
          </p:cNvPr>
          <p:cNvSpPr/>
          <p:nvPr/>
        </p:nvSpPr>
        <p:spPr>
          <a:xfrm>
            <a:off x="2697602" y="479980"/>
            <a:ext cx="576000" cy="57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EB92624-22C3-7C4C-8437-02A6DF825EFF}"/>
              </a:ext>
            </a:extLst>
          </p:cNvPr>
          <p:cNvSpPr txBox="1"/>
          <p:nvPr/>
        </p:nvSpPr>
        <p:spPr>
          <a:xfrm>
            <a:off x="10061094" y="483938"/>
            <a:ext cx="358213" cy="553998"/>
          </a:xfrm>
          <a:prstGeom prst="rect">
            <a:avLst/>
          </a:prstGeom>
          <a:noFill/>
        </p:spPr>
        <p:txBody>
          <a:bodyPr wrap="square" rtlCol="0">
            <a:spAutoFit/>
          </a:bodyPr>
          <a:lstStyle/>
          <a:p>
            <a:r>
              <a:rPr lang="en-US" sz="3000" dirty="0">
                <a:solidFill>
                  <a:srgbClr val="969696"/>
                </a:solidFill>
              </a:rPr>
              <a:t>1</a:t>
            </a:r>
          </a:p>
        </p:txBody>
      </p:sp>
      <p:sp>
        <p:nvSpPr>
          <p:cNvPr id="89" name="TextBox 88">
            <a:extLst>
              <a:ext uri="{FF2B5EF4-FFF2-40B4-BE49-F238E27FC236}">
                <a16:creationId xmlns:a16="http://schemas.microsoft.com/office/drawing/2014/main" id="{A91F852A-B2EC-F143-B6BC-33D3517A4DFE}"/>
              </a:ext>
            </a:extLst>
          </p:cNvPr>
          <p:cNvSpPr txBox="1"/>
          <p:nvPr/>
        </p:nvSpPr>
        <p:spPr>
          <a:xfrm>
            <a:off x="7447174" y="490981"/>
            <a:ext cx="635827" cy="553998"/>
          </a:xfrm>
          <a:prstGeom prst="rect">
            <a:avLst/>
          </a:prstGeom>
          <a:noFill/>
        </p:spPr>
        <p:txBody>
          <a:bodyPr wrap="square" rtlCol="0">
            <a:spAutoFit/>
          </a:bodyPr>
          <a:lstStyle/>
          <a:p>
            <a:r>
              <a:rPr lang="en-US" sz="3000" dirty="0">
                <a:solidFill>
                  <a:srgbClr val="969696"/>
                </a:solidFill>
              </a:rPr>
              <a:t>10</a:t>
            </a:r>
          </a:p>
        </p:txBody>
      </p:sp>
      <p:sp>
        <p:nvSpPr>
          <p:cNvPr id="90" name="Oval 89">
            <a:extLst>
              <a:ext uri="{FF2B5EF4-FFF2-40B4-BE49-F238E27FC236}">
                <a16:creationId xmlns:a16="http://schemas.microsoft.com/office/drawing/2014/main" id="{77EDEE6C-CCDC-034F-9B8A-F4CC6523F7F7}"/>
              </a:ext>
            </a:extLst>
          </p:cNvPr>
          <p:cNvSpPr>
            <a:spLocks noChangeAspect="1"/>
          </p:cNvSpPr>
          <p:nvPr/>
        </p:nvSpPr>
        <p:spPr>
          <a:xfrm>
            <a:off x="99182" y="449338"/>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B1148E0-4303-FF4C-AD5F-D8C7E89A2027}"/>
              </a:ext>
            </a:extLst>
          </p:cNvPr>
          <p:cNvSpPr txBox="1"/>
          <p:nvPr/>
        </p:nvSpPr>
        <p:spPr>
          <a:xfrm>
            <a:off x="184349" y="446525"/>
            <a:ext cx="358213" cy="553998"/>
          </a:xfrm>
          <a:prstGeom prst="rect">
            <a:avLst/>
          </a:prstGeom>
          <a:noFill/>
        </p:spPr>
        <p:txBody>
          <a:bodyPr wrap="square" rtlCol="0">
            <a:spAutoFit/>
          </a:bodyPr>
          <a:lstStyle/>
          <a:p>
            <a:r>
              <a:rPr lang="en-US" sz="3000" dirty="0">
                <a:solidFill>
                  <a:srgbClr val="969696"/>
                </a:solidFill>
              </a:rPr>
              <a:t>4</a:t>
            </a:r>
          </a:p>
        </p:txBody>
      </p:sp>
      <p:sp>
        <p:nvSpPr>
          <p:cNvPr id="92" name="Oval 91">
            <a:extLst>
              <a:ext uri="{FF2B5EF4-FFF2-40B4-BE49-F238E27FC236}">
                <a16:creationId xmlns:a16="http://schemas.microsoft.com/office/drawing/2014/main" id="{A8E896AE-3F3F-3942-AFF6-F90DEDC1389C}"/>
              </a:ext>
            </a:extLst>
          </p:cNvPr>
          <p:cNvSpPr>
            <a:spLocks noChangeAspect="1"/>
          </p:cNvSpPr>
          <p:nvPr/>
        </p:nvSpPr>
        <p:spPr>
          <a:xfrm>
            <a:off x="7761780" y="581480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F66FC9F-A1A1-1340-B5EE-B6F085B19E81}"/>
              </a:ext>
            </a:extLst>
          </p:cNvPr>
          <p:cNvSpPr txBox="1"/>
          <p:nvPr/>
        </p:nvSpPr>
        <p:spPr>
          <a:xfrm>
            <a:off x="7846947" y="5811988"/>
            <a:ext cx="358213" cy="1015663"/>
          </a:xfrm>
          <a:prstGeom prst="rect">
            <a:avLst/>
          </a:prstGeom>
          <a:noFill/>
        </p:spPr>
        <p:txBody>
          <a:bodyPr wrap="square" rtlCol="0">
            <a:spAutoFit/>
          </a:bodyPr>
          <a:lstStyle/>
          <a:p>
            <a:r>
              <a:rPr lang="en-US" sz="3000" dirty="0">
                <a:solidFill>
                  <a:srgbClr val="737CA2"/>
                </a:solidFill>
              </a:rPr>
              <a:t>8</a:t>
            </a:r>
          </a:p>
          <a:p>
            <a:endParaRPr lang="en-US" sz="3000" dirty="0">
              <a:solidFill>
                <a:srgbClr val="737CA2"/>
              </a:solidFill>
            </a:endParaRPr>
          </a:p>
        </p:txBody>
      </p:sp>
      <p:sp>
        <p:nvSpPr>
          <p:cNvPr id="81" name="TextBox 80">
            <a:extLst>
              <a:ext uri="{FF2B5EF4-FFF2-40B4-BE49-F238E27FC236}">
                <a16:creationId xmlns:a16="http://schemas.microsoft.com/office/drawing/2014/main" id="{F44358F9-94D8-FF41-97F2-B3344D5B484C}"/>
              </a:ext>
            </a:extLst>
          </p:cNvPr>
          <p:cNvSpPr txBox="1"/>
          <p:nvPr/>
        </p:nvSpPr>
        <p:spPr>
          <a:xfrm>
            <a:off x="2741093" y="584508"/>
            <a:ext cx="466757" cy="338554"/>
          </a:xfrm>
          <a:prstGeom prst="rect">
            <a:avLst/>
          </a:prstGeom>
          <a:noFill/>
        </p:spPr>
        <p:txBody>
          <a:bodyPr wrap="square" rtlCol="0">
            <a:spAutoFit/>
          </a:bodyPr>
          <a:lstStyle/>
          <a:p>
            <a:r>
              <a:rPr lang="en-US" sz="1600" b="1" dirty="0">
                <a:solidFill>
                  <a:srgbClr val="A5A5A5"/>
                </a:solidFill>
                <a:latin typeface="Lato" panose="020F0502020204030203" pitchFamily="34" charset="77"/>
              </a:rPr>
              <a:t>All</a:t>
            </a:r>
          </a:p>
        </p:txBody>
      </p:sp>
      <p:sp>
        <p:nvSpPr>
          <p:cNvPr id="10" name="Pentagon 9">
            <a:extLst>
              <a:ext uri="{FF2B5EF4-FFF2-40B4-BE49-F238E27FC236}">
                <a16:creationId xmlns:a16="http://schemas.microsoft.com/office/drawing/2014/main" id="{AF916400-0293-5E20-B9FE-2F671E1FE534}"/>
              </a:ext>
            </a:extLst>
          </p:cNvPr>
          <p:cNvSpPr/>
          <p:nvPr/>
        </p:nvSpPr>
        <p:spPr>
          <a:xfrm>
            <a:off x="0" y="6228176"/>
            <a:ext cx="2985602" cy="497176"/>
          </a:xfrm>
          <a:prstGeom prst="homePlate">
            <a:avLst/>
          </a:prstGeom>
          <a:solidFill>
            <a:srgbClr val="46A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Lato" panose="020F0502020204030203" pitchFamily="34" charset="77"/>
              </a:rPr>
              <a:t>Cross-ARC Dementia Programme</a:t>
            </a:r>
          </a:p>
        </p:txBody>
      </p:sp>
      <p:sp>
        <p:nvSpPr>
          <p:cNvPr id="12" name="Oval 11">
            <a:extLst>
              <a:ext uri="{FF2B5EF4-FFF2-40B4-BE49-F238E27FC236}">
                <a16:creationId xmlns:a16="http://schemas.microsoft.com/office/drawing/2014/main" id="{1BBA5EBA-CE5A-465B-CEB0-5FC8278D2127}"/>
              </a:ext>
            </a:extLst>
          </p:cNvPr>
          <p:cNvSpPr>
            <a:spLocks/>
          </p:cNvSpPr>
          <p:nvPr/>
        </p:nvSpPr>
        <p:spPr>
          <a:xfrm>
            <a:off x="1625966" y="1331114"/>
            <a:ext cx="852413" cy="864000"/>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93E72"/>
                </a:solidFill>
                <a:latin typeface="Lato" panose="020F0502020204030203" pitchFamily="34" charset="77"/>
              </a:rPr>
              <a:t>Mental Health  Research Hub</a:t>
            </a:r>
          </a:p>
        </p:txBody>
      </p:sp>
      <p:sp>
        <p:nvSpPr>
          <p:cNvPr id="13" name="Oval 12">
            <a:extLst>
              <a:ext uri="{FF2B5EF4-FFF2-40B4-BE49-F238E27FC236}">
                <a16:creationId xmlns:a16="http://schemas.microsoft.com/office/drawing/2014/main" id="{BBB3952A-64C3-2926-C1A6-8474CE8913FA}"/>
              </a:ext>
            </a:extLst>
          </p:cNvPr>
          <p:cNvSpPr/>
          <p:nvPr/>
        </p:nvSpPr>
        <p:spPr>
          <a:xfrm>
            <a:off x="1734334" y="4014866"/>
            <a:ext cx="864000" cy="864000"/>
          </a:xfrm>
          <a:prstGeom prst="ellipse">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latin typeface="Lato" panose="020F0502020204030203" pitchFamily="34" charset="77"/>
              </a:rPr>
              <a:t>Social Care</a:t>
            </a:r>
          </a:p>
        </p:txBody>
      </p:sp>
    </p:spTree>
    <p:extLst>
      <p:ext uri="{BB962C8B-B14F-4D97-AF65-F5344CB8AC3E}">
        <p14:creationId xmlns:p14="http://schemas.microsoft.com/office/powerpoint/2010/main" val="365385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27E2FA0-0EDA-E56A-8AF0-CFA17CA0C55F}"/>
              </a:ext>
            </a:extLst>
          </p:cNvPr>
          <p:cNvGraphicFramePr>
            <a:graphicFrameLocks noGrp="1"/>
          </p:cNvGraphicFramePr>
          <p:nvPr/>
        </p:nvGraphicFramePr>
        <p:xfrm>
          <a:off x="298189" y="1514277"/>
          <a:ext cx="11595620" cy="5253015"/>
        </p:xfrm>
        <a:graphic>
          <a:graphicData uri="http://schemas.openxmlformats.org/drawingml/2006/table">
            <a:tbl>
              <a:tblPr firstRow="1" bandRow="1">
                <a:tableStyleId>{5C22544A-7EE6-4342-B048-85BDC9FD1C3A}</a:tableStyleId>
              </a:tblPr>
              <a:tblGrid>
                <a:gridCol w="2319124">
                  <a:extLst>
                    <a:ext uri="{9D8B030D-6E8A-4147-A177-3AD203B41FA5}">
                      <a16:colId xmlns:a16="http://schemas.microsoft.com/office/drawing/2014/main" val="355334509"/>
                    </a:ext>
                  </a:extLst>
                </a:gridCol>
                <a:gridCol w="2319124">
                  <a:extLst>
                    <a:ext uri="{9D8B030D-6E8A-4147-A177-3AD203B41FA5}">
                      <a16:colId xmlns:a16="http://schemas.microsoft.com/office/drawing/2014/main" val="2117395070"/>
                    </a:ext>
                  </a:extLst>
                </a:gridCol>
                <a:gridCol w="2319124">
                  <a:extLst>
                    <a:ext uri="{9D8B030D-6E8A-4147-A177-3AD203B41FA5}">
                      <a16:colId xmlns:a16="http://schemas.microsoft.com/office/drawing/2014/main" val="3555724255"/>
                    </a:ext>
                  </a:extLst>
                </a:gridCol>
                <a:gridCol w="2319124">
                  <a:extLst>
                    <a:ext uri="{9D8B030D-6E8A-4147-A177-3AD203B41FA5}">
                      <a16:colId xmlns:a16="http://schemas.microsoft.com/office/drawing/2014/main" val="3603175447"/>
                    </a:ext>
                  </a:extLst>
                </a:gridCol>
                <a:gridCol w="2319124">
                  <a:extLst>
                    <a:ext uri="{9D8B030D-6E8A-4147-A177-3AD203B41FA5}">
                      <a16:colId xmlns:a16="http://schemas.microsoft.com/office/drawing/2014/main" val="1306413496"/>
                    </a:ext>
                  </a:extLst>
                </a:gridCol>
              </a:tblGrid>
              <a:tr h="454975">
                <a:tc>
                  <a:txBody>
                    <a:bodyPr/>
                    <a:lstStyle/>
                    <a:p>
                      <a:pPr algn="ctr"/>
                      <a:r>
                        <a:rPr lang="en-GB" sz="1100">
                          <a:solidFill>
                            <a:srgbClr val="193E72"/>
                          </a:solidFill>
                          <a:latin typeface="Arial" panose="020B0604020202020204" pitchFamily="34" charset="0"/>
                          <a:cs typeface="Arial" panose="020B0604020202020204" pitchFamily="34" charset="0"/>
                        </a:rPr>
                        <a:t>FUNDED BY</a:t>
                      </a:r>
                      <a:endParaRPr lang="en-GB" sz="1100" dirty="0">
                        <a:solidFill>
                          <a:srgbClr val="193E7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solidFill>
                            <a:srgbClr val="193E72"/>
                          </a:solidFill>
                          <a:latin typeface="Arial" panose="020B0604020202020204" pitchFamily="34" charset="0"/>
                          <a:cs typeface="Arial" panose="020B0604020202020204" pitchFamily="34" charset="0"/>
                        </a:rPr>
                        <a:t>DISCOVERY</a:t>
                      </a:r>
                      <a:endParaRPr lang="en-GB" sz="1100" dirty="0">
                        <a:solidFill>
                          <a:srgbClr val="193E7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ADOPTION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DIFFUSION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767658"/>
                  </a:ext>
                </a:extLst>
              </a:tr>
              <a:tr h="454975">
                <a:tc rowSpan="7">
                  <a:txBody>
                    <a:bodyPr/>
                    <a:lstStyle/>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National Institute for Health and Care Research</a:t>
                      </a:r>
                    </a:p>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(NIHR)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0714048"/>
                  </a:ext>
                </a:extLst>
              </a:tr>
              <a:tr h="454975">
                <a:tc vMerge="1">
                  <a:txBody>
                    <a:bodyPr/>
                    <a:lstStyle/>
                    <a:p>
                      <a:endParaRPr lang="en-GB"/>
                    </a:p>
                  </a:txBody>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53960987"/>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9856399"/>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6010563"/>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4547111"/>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79772516"/>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53253243"/>
                  </a:ext>
                </a:extLst>
              </a:tr>
              <a:tr h="454975">
                <a:tc>
                  <a:txBody>
                    <a:bodyPr/>
                    <a:lstStyle/>
                    <a:p>
                      <a:pPr algn="ctr"/>
                      <a:r>
                        <a:rPr lang="en-GB" sz="800">
                          <a:solidFill>
                            <a:srgbClr val="193E72"/>
                          </a:solidFill>
                          <a:latin typeface="Lato" panose="020F0502020204030203" pitchFamily="34" charset="0"/>
                          <a:ea typeface="Lato" panose="020F0502020204030203" pitchFamily="34" charset="0"/>
                          <a:cs typeface="Lato" panose="020F0502020204030203" pitchFamily="34" charset="0"/>
                        </a:rPr>
                        <a:t>National Institute for Health and Care Research</a:t>
                      </a:r>
                    </a:p>
                    <a:p>
                      <a:pPr algn="ctr"/>
                      <a:r>
                        <a:rPr lang="en-GB" sz="800">
                          <a:solidFill>
                            <a:srgbClr val="193E72"/>
                          </a:solidFill>
                          <a:latin typeface="Lato" panose="020F0502020204030203" pitchFamily="34" charset="0"/>
                          <a:ea typeface="Lato" panose="020F0502020204030203" pitchFamily="34" charset="0"/>
                          <a:cs typeface="Lato" panose="020F0502020204030203" pitchFamily="34" charset="0"/>
                        </a:rPr>
                        <a:t>(NIHR) &amp; Cancer Research U</a:t>
                      </a:r>
                      <a:r>
                        <a:rPr lang="en-GB" sz="800" dirty="0">
                          <a:solidFill>
                            <a:srgbClr val="193E72"/>
                          </a:solidFill>
                          <a:latin typeface="Lato" panose="020F0502020204030203" pitchFamily="34" charset="0"/>
                          <a:ea typeface="Lato" panose="020F0502020204030203" pitchFamily="34" charset="0"/>
                          <a:cs typeface="Lato" panose="020F0502020204030203" pitchFamily="34" charset="0"/>
                        </a:rPr>
                        <a:t>K</a:t>
                      </a:r>
                      <a:endParaRPr lang="en-GB" sz="800">
                        <a:solidFill>
                          <a:srgbClr val="193E7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6456229"/>
                  </a:ext>
                </a:extLst>
              </a:tr>
              <a:tr h="454975">
                <a:tc>
                  <a:txBody>
                    <a:bodyPr/>
                    <a:lstStyle/>
                    <a:p>
                      <a:pPr algn="ctr"/>
                      <a:r>
                        <a:rPr lang="en-GB" sz="1400" dirty="0">
                          <a:solidFill>
                            <a:srgbClr val="193E72"/>
                          </a:solidFill>
                          <a:latin typeface="Lato" panose="020F0502020204030203" pitchFamily="34" charset="0"/>
                          <a:ea typeface="Lato" panose="020F0502020204030203" pitchFamily="34" charset="0"/>
                          <a:cs typeface="Lato" panose="020F0502020204030203" pitchFamily="34" charset="0"/>
                        </a:rPr>
                        <a:t>NHS England &amp; Office for Life Sciences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6841383"/>
                  </a:ext>
                </a:extLst>
              </a:tr>
              <a:tr h="0">
                <a:tc>
                  <a:txBody>
                    <a:bodyPr/>
                    <a:lstStyle/>
                    <a:p>
                      <a:pPr algn="ctr"/>
                      <a:r>
                        <a:rPr lang="en-GB" dirty="0">
                          <a:solidFill>
                            <a:srgbClr val="193E72"/>
                          </a:solidFill>
                        </a:rPr>
                        <a:t>UK Research and Innovation (UKRI)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6782287"/>
                  </a:ext>
                </a:extLst>
              </a:tr>
            </a:tbl>
          </a:graphicData>
        </a:graphic>
      </p:graphicFrame>
      <p:sp>
        <p:nvSpPr>
          <p:cNvPr id="3" name="Rectangle 2">
            <a:extLst>
              <a:ext uri="{FF2B5EF4-FFF2-40B4-BE49-F238E27FC236}">
                <a16:creationId xmlns:a16="http://schemas.microsoft.com/office/drawing/2014/main" id="{00ED6187-DD91-4CEC-E092-053CA23DB17A}"/>
              </a:ext>
            </a:extLst>
          </p:cNvPr>
          <p:cNvSpPr/>
          <p:nvPr/>
        </p:nvSpPr>
        <p:spPr>
          <a:xfrm>
            <a:off x="2617364" y="1971088"/>
            <a:ext cx="4622462" cy="446331"/>
          </a:xfrm>
          <a:prstGeom prst="rect">
            <a:avLst/>
          </a:prstGeom>
          <a:solidFill>
            <a:srgbClr val="46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Clinical Research Network Wessex</a:t>
            </a:r>
          </a:p>
        </p:txBody>
      </p:sp>
      <p:sp>
        <p:nvSpPr>
          <p:cNvPr id="4" name="Rectangle 3">
            <a:extLst>
              <a:ext uri="{FF2B5EF4-FFF2-40B4-BE49-F238E27FC236}">
                <a16:creationId xmlns:a16="http://schemas.microsoft.com/office/drawing/2014/main" id="{3BF75006-DB43-1F3B-6D84-77AFB8F599EC}"/>
              </a:ext>
            </a:extLst>
          </p:cNvPr>
          <p:cNvSpPr/>
          <p:nvPr/>
        </p:nvSpPr>
        <p:spPr>
          <a:xfrm>
            <a:off x="2610674" y="2430629"/>
            <a:ext cx="4622461" cy="446331"/>
          </a:xfrm>
          <a:prstGeom prst="rect">
            <a:avLst/>
          </a:prstGeom>
          <a:solidFill>
            <a:srgbClr val="66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Research Design Service South Central/South West</a:t>
            </a:r>
          </a:p>
        </p:txBody>
      </p:sp>
      <p:sp>
        <p:nvSpPr>
          <p:cNvPr id="5" name="Rectangle 4">
            <a:extLst>
              <a:ext uri="{FF2B5EF4-FFF2-40B4-BE49-F238E27FC236}">
                <a16:creationId xmlns:a16="http://schemas.microsoft.com/office/drawing/2014/main" id="{FF05F8AC-41BA-54E1-A898-996CE8589027}"/>
              </a:ext>
            </a:extLst>
          </p:cNvPr>
          <p:cNvSpPr/>
          <p:nvPr/>
        </p:nvSpPr>
        <p:spPr>
          <a:xfrm>
            <a:off x="2730529" y="2879953"/>
            <a:ext cx="7763318" cy="459293"/>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latin typeface="Arial" panose="020B0604020202020204" pitchFamily="34" charset="0"/>
                <a:cs typeface="Arial" panose="020B0604020202020204" pitchFamily="34" charset="0"/>
              </a:rPr>
              <a:t>Applied Research Collaboration Wessex</a:t>
            </a:r>
          </a:p>
        </p:txBody>
      </p:sp>
      <p:sp>
        <p:nvSpPr>
          <p:cNvPr id="6" name="Rectangle 5">
            <a:extLst>
              <a:ext uri="{FF2B5EF4-FFF2-40B4-BE49-F238E27FC236}">
                <a16:creationId xmlns:a16="http://schemas.microsoft.com/office/drawing/2014/main" id="{55D29770-AE19-0967-DEDE-03127CB9A083}"/>
              </a:ext>
            </a:extLst>
          </p:cNvPr>
          <p:cNvSpPr/>
          <p:nvPr/>
        </p:nvSpPr>
        <p:spPr>
          <a:xfrm>
            <a:off x="2673556" y="4712272"/>
            <a:ext cx="7767608" cy="446331"/>
          </a:xfrm>
          <a:prstGeom prst="rect">
            <a:avLst/>
          </a:prstGeom>
          <a:solidFill>
            <a:srgbClr val="F2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School </a:t>
            </a:r>
            <a:r>
              <a:rPr lang="en-GB" sz="1100">
                <a:solidFill>
                  <a:schemeClr val="bg1"/>
                </a:solidFill>
                <a:latin typeface="Arial" panose="020B0604020202020204" pitchFamily="34" charset="0"/>
                <a:cs typeface="Arial" panose="020B0604020202020204" pitchFamily="34" charset="0"/>
              </a:rPr>
              <a:t>for Primary Care Research</a:t>
            </a:r>
            <a:endParaRPr lang="en-GB" sz="11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1FCEA91-BA77-C273-395B-F5BCCBA811AF}"/>
              </a:ext>
            </a:extLst>
          </p:cNvPr>
          <p:cNvSpPr/>
          <p:nvPr/>
        </p:nvSpPr>
        <p:spPr>
          <a:xfrm>
            <a:off x="2616991" y="3339494"/>
            <a:ext cx="3479009" cy="446331"/>
          </a:xfrm>
          <a:prstGeom prst="rect">
            <a:avLst/>
          </a:prstGeom>
          <a:solidFill>
            <a:srgbClr val="EA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Biomedical Research Centre</a:t>
            </a:r>
          </a:p>
        </p:txBody>
      </p:sp>
      <p:sp>
        <p:nvSpPr>
          <p:cNvPr id="8" name="Rectangle 7">
            <a:extLst>
              <a:ext uri="{FF2B5EF4-FFF2-40B4-BE49-F238E27FC236}">
                <a16:creationId xmlns:a16="http://schemas.microsoft.com/office/drawing/2014/main" id="{8111FE54-E31E-BF04-7426-8DEC7C1F0939}"/>
              </a:ext>
            </a:extLst>
          </p:cNvPr>
          <p:cNvSpPr/>
          <p:nvPr/>
        </p:nvSpPr>
        <p:spPr>
          <a:xfrm>
            <a:off x="2617364" y="3790205"/>
            <a:ext cx="4613219" cy="446331"/>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Clinical Research Facility</a:t>
            </a:r>
          </a:p>
        </p:txBody>
      </p:sp>
      <p:sp>
        <p:nvSpPr>
          <p:cNvPr id="9" name="Rectangle 8">
            <a:extLst>
              <a:ext uri="{FF2B5EF4-FFF2-40B4-BE49-F238E27FC236}">
                <a16:creationId xmlns:a16="http://schemas.microsoft.com/office/drawing/2014/main" id="{B4CDDFA0-7C0C-368C-AB4A-5159BC9A597F}"/>
              </a:ext>
            </a:extLst>
          </p:cNvPr>
          <p:cNvSpPr/>
          <p:nvPr/>
        </p:nvSpPr>
        <p:spPr>
          <a:xfrm>
            <a:off x="2617655" y="2886558"/>
            <a:ext cx="1519857" cy="446331"/>
          </a:xfrm>
          <a:prstGeom prst="rect">
            <a:avLst/>
          </a:prstGeom>
          <a:pattFill prst="dkUpDiag">
            <a:fgClr>
              <a:srgbClr val="747CA3"/>
            </a:fgClr>
            <a:bgClr>
              <a:srgbClr val="193E7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4D1A74-FC63-538D-97FD-315A0A8E16F8}"/>
              </a:ext>
            </a:extLst>
          </p:cNvPr>
          <p:cNvSpPr/>
          <p:nvPr/>
        </p:nvSpPr>
        <p:spPr>
          <a:xfrm>
            <a:off x="2610676" y="4712024"/>
            <a:ext cx="1497763" cy="446331"/>
          </a:xfrm>
          <a:prstGeom prst="rect">
            <a:avLst/>
          </a:prstGeom>
          <a:pattFill prst="dkDnDiag">
            <a:fgClr>
              <a:srgbClr val="F9C187"/>
            </a:fgClr>
            <a:bgClr>
              <a:srgbClr val="F2933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62DB495-27B0-032F-AA65-7296F1F354B8}"/>
              </a:ext>
            </a:extLst>
          </p:cNvPr>
          <p:cNvSpPr/>
          <p:nvPr/>
        </p:nvSpPr>
        <p:spPr>
          <a:xfrm>
            <a:off x="4927338" y="5610920"/>
            <a:ext cx="6966471" cy="497680"/>
          </a:xfrm>
          <a:prstGeom prst="rect">
            <a:avLst/>
          </a:prstGeom>
          <a:solidFill>
            <a:srgbClr val="9F2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Wessex Academic Health Sciences Network</a:t>
            </a:r>
          </a:p>
        </p:txBody>
      </p:sp>
      <p:sp>
        <p:nvSpPr>
          <p:cNvPr id="12" name="Rectangle 11">
            <a:extLst>
              <a:ext uri="{FF2B5EF4-FFF2-40B4-BE49-F238E27FC236}">
                <a16:creationId xmlns:a16="http://schemas.microsoft.com/office/drawing/2014/main" id="{73298B11-09D6-A142-708C-D6CDEF14A45F}"/>
              </a:ext>
            </a:extLst>
          </p:cNvPr>
          <p:cNvSpPr/>
          <p:nvPr/>
        </p:nvSpPr>
        <p:spPr>
          <a:xfrm>
            <a:off x="2631282" y="6124795"/>
            <a:ext cx="4629150" cy="642496"/>
          </a:xfrm>
          <a:prstGeom prst="rect">
            <a:avLst/>
          </a:prstGeom>
          <a:solidFill>
            <a:srgbClr val="0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0" i="0" u="none" strike="noStrike" dirty="0">
                <a:solidFill>
                  <a:srgbClr val="FFFFFF"/>
                </a:solidFill>
                <a:effectLst/>
                <a:latin typeface="Open Sans" panose="020B0606030504020204" pitchFamily="34" charset="0"/>
              </a:rPr>
              <a:t>Medical Research Council  </a:t>
            </a:r>
            <a:r>
              <a:rPr lang="en-GB" sz="1100" b="0" i="0" u="none" strike="noStrike" dirty="0" err="1">
                <a:solidFill>
                  <a:srgbClr val="FFFFFF"/>
                </a:solidFill>
                <a:effectLst/>
                <a:latin typeface="Open Sans" panose="020B0606030504020204" pitchFamily="34" charset="0"/>
              </a:rPr>
              <a:t>Lifecourse</a:t>
            </a:r>
            <a:r>
              <a:rPr lang="en-GB" sz="1100" b="0" i="0" u="none" strike="noStrike" dirty="0">
                <a:solidFill>
                  <a:srgbClr val="FFFFFF"/>
                </a:solidFill>
                <a:effectLst/>
                <a:latin typeface="Open Sans" panose="020B0606030504020204" pitchFamily="34" charset="0"/>
              </a:rPr>
              <a:t> Epidemiology Centre</a:t>
            </a:r>
          </a:p>
        </p:txBody>
      </p:sp>
      <p:sp>
        <p:nvSpPr>
          <p:cNvPr id="15" name="TextBox 14">
            <a:extLst>
              <a:ext uri="{FF2B5EF4-FFF2-40B4-BE49-F238E27FC236}">
                <a16:creationId xmlns:a16="http://schemas.microsoft.com/office/drawing/2014/main" id="{F4335B56-95B5-FC81-46C4-1A48E039C136}"/>
              </a:ext>
            </a:extLst>
          </p:cNvPr>
          <p:cNvSpPr txBox="1"/>
          <p:nvPr/>
        </p:nvSpPr>
        <p:spPr>
          <a:xfrm>
            <a:off x="606489" y="749400"/>
            <a:ext cx="10917456" cy="615553"/>
          </a:xfrm>
          <a:prstGeom prst="rect">
            <a:avLst/>
          </a:prstGeom>
          <a:noFill/>
        </p:spPr>
        <p:txBody>
          <a:bodyPr wrap="square" lIns="0">
            <a:spAutoFit/>
          </a:bodyPr>
          <a:lstStyle/>
          <a:p>
            <a:r>
              <a:rPr lang="en-GB" b="1" i="0" u="none" strike="noStrike" dirty="0">
                <a:solidFill>
                  <a:srgbClr val="193E72"/>
                </a:solidFill>
                <a:effectLst/>
                <a:latin typeface="Arial" panose="020B0604020202020204" pitchFamily="34" charset="0"/>
                <a:cs typeface="Arial" panose="020B0604020202020204" pitchFamily="34" charset="0"/>
              </a:rPr>
              <a:t>The research pipeline for the Wessex region</a:t>
            </a:r>
            <a:endParaRPr lang="en-GB" sz="1600" b="0" i="0" u="none" strike="noStrike" dirty="0">
              <a:solidFill>
                <a:srgbClr val="193E72"/>
              </a:solidFill>
              <a:effectLst/>
              <a:latin typeface="Arial" panose="020B0604020202020204" pitchFamily="34" charset="0"/>
              <a:cs typeface="Arial" panose="020B0604020202020204" pitchFamily="34" charset="0"/>
            </a:endParaRPr>
          </a:p>
          <a:p>
            <a:pPr algn="l"/>
            <a:r>
              <a:rPr lang="en-GB" sz="1600" b="0" i="0" u="none" strike="noStrike" dirty="0">
                <a:solidFill>
                  <a:srgbClr val="193E72"/>
                </a:solidFill>
                <a:effectLst/>
                <a:latin typeface="Arial" panose="020B0604020202020204" pitchFamily="34" charset="0"/>
                <a:cs typeface="Arial" panose="020B0604020202020204" pitchFamily="34" charset="0"/>
              </a:rPr>
              <a:t>Each part of the local research pipeline, from discovery and invention, to diffusion and widespread implementation</a:t>
            </a:r>
            <a:r>
              <a:rPr lang="en-GB" sz="1600" b="0" i="0" u="none" strike="noStrike" dirty="0">
                <a:solidFill>
                  <a:srgbClr val="000000"/>
                </a:solidFill>
                <a:effectLst/>
                <a:latin typeface="Arial" panose="020B0604020202020204" pitchFamily="34" charset="0"/>
                <a:cs typeface="Arial" panose="020B0604020202020204" pitchFamily="34" charset="0"/>
              </a:rPr>
              <a:t>.</a:t>
            </a:r>
            <a:endParaRPr lang="en-GB" sz="1100" b="0" i="0" u="none" strike="noStrike" dirty="0">
              <a:solidFill>
                <a:srgbClr val="000000"/>
              </a:solidFill>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3F1F087-CE9E-ECAF-CFE8-826CE5F0A155}"/>
              </a:ext>
            </a:extLst>
          </p:cNvPr>
          <p:cNvCxnSpPr/>
          <p:nvPr/>
        </p:nvCxnSpPr>
        <p:spPr>
          <a:xfrm>
            <a:off x="606490" y="600075"/>
            <a:ext cx="4008373" cy="0"/>
          </a:xfrm>
          <a:prstGeom prst="line">
            <a:avLst/>
          </a:prstGeom>
          <a:ln w="76200">
            <a:solidFill>
              <a:srgbClr val="EA5D4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A79B35-79F6-4495-AE64-B5DFD243B94F}"/>
              </a:ext>
            </a:extLst>
          </p:cNvPr>
          <p:cNvSpPr/>
          <p:nvPr/>
        </p:nvSpPr>
        <p:spPr>
          <a:xfrm>
            <a:off x="2631282" y="5158106"/>
            <a:ext cx="4601853" cy="436619"/>
          </a:xfrm>
          <a:prstGeom prst="rect">
            <a:avLst/>
          </a:prstGeom>
          <a:solidFill>
            <a:srgbClr val="AC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93E72"/>
                </a:solidFill>
                <a:latin typeface="Arial" panose="020B0604020202020204" pitchFamily="34" charset="0"/>
                <a:cs typeface="Arial" panose="020B0604020202020204" pitchFamily="34" charset="0"/>
              </a:rPr>
              <a:t>Southampton Experimental Cancer Medicine Centre &amp; Clinical Trials Unit</a:t>
            </a:r>
          </a:p>
        </p:txBody>
      </p:sp>
      <p:sp>
        <p:nvSpPr>
          <p:cNvPr id="18" name="Rectangle 17">
            <a:extLst>
              <a:ext uri="{FF2B5EF4-FFF2-40B4-BE49-F238E27FC236}">
                <a16:creationId xmlns:a16="http://schemas.microsoft.com/office/drawing/2014/main" id="{13C6615C-2C6E-4A3B-BA90-9FB536A381F1}"/>
              </a:ext>
            </a:extLst>
          </p:cNvPr>
          <p:cNvSpPr/>
          <p:nvPr/>
        </p:nvSpPr>
        <p:spPr>
          <a:xfrm>
            <a:off x="2610675" y="4252731"/>
            <a:ext cx="4629151" cy="446331"/>
          </a:xfrm>
          <a:prstGeom prst="rect">
            <a:avLst/>
          </a:prstGeom>
          <a:solidFill>
            <a:srgbClr val="2EA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latin typeface="Arial" panose="020B0604020202020204" pitchFamily="34" charset="0"/>
                <a:cs typeface="Arial" panose="020B0604020202020204" pitchFamily="34" charset="0"/>
              </a:rPr>
              <a:t>BioResource</a:t>
            </a:r>
            <a:r>
              <a:rPr lang="en-GB" sz="1100" dirty="0">
                <a:solidFill>
                  <a:schemeClr val="bg1"/>
                </a:solidFill>
                <a:latin typeface="Arial" panose="020B0604020202020204" pitchFamily="34" charset="0"/>
                <a:cs typeface="Arial" panose="020B0604020202020204" pitchFamily="34" charset="0"/>
              </a:rPr>
              <a:t> Centre</a:t>
            </a:r>
          </a:p>
        </p:txBody>
      </p:sp>
    </p:spTree>
    <p:extLst>
      <p:ext uri="{BB962C8B-B14F-4D97-AF65-F5344CB8AC3E}">
        <p14:creationId xmlns:p14="http://schemas.microsoft.com/office/powerpoint/2010/main" val="346426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69" y="4101085"/>
            <a:ext cx="163068" cy="162941"/>
          </a:xfrm>
          <a:prstGeom prst="rect">
            <a:avLst/>
          </a:prstGeom>
        </p:spPr>
      </p:pic>
      <p:pic>
        <p:nvPicPr>
          <p:cNvPr id="3" name="object 3"/>
          <p:cNvPicPr/>
          <p:nvPr/>
        </p:nvPicPr>
        <p:blipFill>
          <a:blip r:embed="rId3" cstate="print"/>
          <a:stretch>
            <a:fillRect/>
          </a:stretch>
        </p:blipFill>
        <p:spPr>
          <a:xfrm>
            <a:off x="3413887" y="930038"/>
            <a:ext cx="6984491" cy="3206224"/>
          </a:xfrm>
          <a:prstGeom prst="rect">
            <a:avLst/>
          </a:prstGeom>
        </p:spPr>
      </p:pic>
      <p:pic>
        <p:nvPicPr>
          <p:cNvPr id="4" name="object 4"/>
          <p:cNvPicPr/>
          <p:nvPr/>
        </p:nvPicPr>
        <p:blipFill>
          <a:blip r:embed="rId4" cstate="print"/>
          <a:stretch>
            <a:fillRect/>
          </a:stretch>
        </p:blipFill>
        <p:spPr>
          <a:xfrm>
            <a:off x="3030475" y="4094988"/>
            <a:ext cx="175259" cy="175132"/>
          </a:xfrm>
          <a:prstGeom prst="rect">
            <a:avLst/>
          </a:prstGeom>
        </p:spPr>
      </p:pic>
      <p:sp>
        <p:nvSpPr>
          <p:cNvPr id="5" name="object 5"/>
          <p:cNvSpPr txBox="1">
            <a:spLocks noGrp="1"/>
          </p:cNvSpPr>
          <p:nvPr>
            <p:ph type="title"/>
          </p:nvPr>
        </p:nvSpPr>
        <p:spPr>
          <a:xfrm>
            <a:off x="4800728" y="1770964"/>
            <a:ext cx="4548505" cy="1629292"/>
          </a:xfrm>
          <a:prstGeom prst="rect">
            <a:avLst/>
          </a:prstGeom>
        </p:spPr>
        <p:txBody>
          <a:bodyPr vert="horz" wrap="square" lIns="0" tIns="13335" rIns="0" bIns="0" numCol="1" rtlCol="0" anchor="t" anchorCtr="0" compatLnSpc="1">
            <a:prstTxWarp prst="textNoShape">
              <a:avLst/>
            </a:prstTxWarp>
            <a:spAutoFit/>
          </a:bodyPr>
          <a:lstStyle/>
          <a:p>
            <a:pPr marL="1074420" marR="5080" indent="-1062355">
              <a:spcBef>
                <a:spcPts val="105"/>
              </a:spcBef>
            </a:pPr>
            <a:r>
              <a:rPr dirty="0"/>
              <a:t>Can</a:t>
            </a:r>
            <a:r>
              <a:rPr spc="-65" dirty="0"/>
              <a:t> </a:t>
            </a:r>
            <a:r>
              <a:rPr dirty="0"/>
              <a:t>you</a:t>
            </a:r>
            <a:r>
              <a:rPr spc="-50" dirty="0"/>
              <a:t> </a:t>
            </a:r>
            <a:r>
              <a:rPr dirty="0"/>
              <a:t>prove</a:t>
            </a:r>
            <a:r>
              <a:rPr spc="-55" dirty="0"/>
              <a:t> </a:t>
            </a:r>
            <a:r>
              <a:rPr dirty="0"/>
              <a:t>your</a:t>
            </a:r>
            <a:r>
              <a:rPr spc="-55" dirty="0"/>
              <a:t> </a:t>
            </a:r>
            <a:r>
              <a:rPr spc="-10" dirty="0"/>
              <a:t>clinical effectiveness?</a:t>
            </a:r>
          </a:p>
        </p:txBody>
      </p:sp>
      <p:sp>
        <p:nvSpPr>
          <p:cNvPr id="6" name="object 6"/>
          <p:cNvSpPr txBox="1"/>
          <p:nvPr/>
        </p:nvSpPr>
        <p:spPr>
          <a:xfrm>
            <a:off x="4114545" y="4311777"/>
            <a:ext cx="2829560"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Outcome</a:t>
            </a:r>
            <a:r>
              <a:rPr sz="2800" spc="-100" dirty="0">
                <a:solidFill>
                  <a:srgbClr val="001F5F"/>
                </a:solidFill>
                <a:latin typeface="Calibri"/>
                <a:cs typeface="Calibri"/>
              </a:rPr>
              <a:t> </a:t>
            </a:r>
            <a:r>
              <a:rPr sz="2800" spc="-10" dirty="0">
                <a:solidFill>
                  <a:srgbClr val="001F5F"/>
                </a:solidFill>
                <a:latin typeface="Calibri"/>
                <a:cs typeface="Calibri"/>
              </a:rPr>
              <a:t>measures</a:t>
            </a:r>
            <a:endParaRPr sz="2800">
              <a:latin typeface="Calibri"/>
              <a:cs typeface="Calibri"/>
            </a:endParaRPr>
          </a:p>
        </p:txBody>
      </p:sp>
      <p:sp>
        <p:nvSpPr>
          <p:cNvPr id="7" name="object 7"/>
          <p:cNvSpPr txBox="1"/>
          <p:nvPr/>
        </p:nvSpPr>
        <p:spPr>
          <a:xfrm>
            <a:off x="4176523" y="5016753"/>
            <a:ext cx="243649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Patient</a:t>
            </a:r>
            <a:r>
              <a:rPr sz="2800" spc="-130" dirty="0">
                <a:solidFill>
                  <a:srgbClr val="001F5F"/>
                </a:solidFill>
                <a:latin typeface="Calibri"/>
                <a:cs typeface="Calibri"/>
              </a:rPr>
              <a:t> </a:t>
            </a:r>
            <a:r>
              <a:rPr sz="2800" spc="-10" dirty="0">
                <a:solidFill>
                  <a:srgbClr val="001F5F"/>
                </a:solidFill>
                <a:latin typeface="Calibri"/>
                <a:cs typeface="Calibri"/>
              </a:rPr>
              <a:t>feedback</a:t>
            </a:r>
            <a:endParaRPr sz="2800">
              <a:latin typeface="Calibri"/>
              <a:cs typeface="Calibri"/>
            </a:endParaRPr>
          </a:p>
        </p:txBody>
      </p:sp>
      <p:sp>
        <p:nvSpPr>
          <p:cNvPr id="8" name="object 8"/>
          <p:cNvSpPr txBox="1"/>
          <p:nvPr/>
        </p:nvSpPr>
        <p:spPr>
          <a:xfrm>
            <a:off x="4176523" y="5702909"/>
            <a:ext cx="2788285" cy="452120"/>
          </a:xfrm>
          <a:prstGeom prst="rect">
            <a:avLst/>
          </a:prstGeom>
        </p:spPr>
        <p:txBody>
          <a:bodyPr vert="horz" wrap="square" lIns="0" tIns="12065" rIns="0" bIns="0" rtlCol="0">
            <a:spAutoFit/>
          </a:bodyPr>
          <a:lstStyle/>
          <a:p>
            <a:pPr marL="12700">
              <a:spcBef>
                <a:spcPts val="95"/>
              </a:spcBef>
            </a:pPr>
            <a:r>
              <a:rPr sz="2800" dirty="0">
                <a:solidFill>
                  <a:srgbClr val="001F5F"/>
                </a:solidFill>
                <a:latin typeface="Calibri"/>
                <a:cs typeface="Calibri"/>
              </a:rPr>
              <a:t>Service</a:t>
            </a:r>
            <a:r>
              <a:rPr sz="2800" spc="-80" dirty="0">
                <a:solidFill>
                  <a:srgbClr val="001F5F"/>
                </a:solidFill>
                <a:latin typeface="Calibri"/>
                <a:cs typeface="Calibri"/>
              </a:rPr>
              <a:t> </a:t>
            </a:r>
            <a:r>
              <a:rPr sz="2800" spc="-10" dirty="0">
                <a:solidFill>
                  <a:srgbClr val="001F5F"/>
                </a:solidFill>
                <a:latin typeface="Calibri"/>
                <a:cs typeface="Calibri"/>
              </a:rPr>
              <a:t>evaluations</a:t>
            </a:r>
            <a:endParaRPr sz="2800">
              <a:latin typeface="Calibri"/>
              <a:cs typeface="Calibri"/>
            </a:endParaRPr>
          </a:p>
        </p:txBody>
      </p:sp>
      <p:sp>
        <p:nvSpPr>
          <p:cNvPr id="9" name="object 9"/>
          <p:cNvSpPr txBox="1"/>
          <p:nvPr/>
        </p:nvSpPr>
        <p:spPr>
          <a:xfrm>
            <a:off x="7855459" y="4311777"/>
            <a:ext cx="80327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Audit</a:t>
            </a:r>
            <a:endParaRPr sz="2800">
              <a:latin typeface="Calibri"/>
              <a:cs typeface="Calibri"/>
            </a:endParaRPr>
          </a:p>
        </p:txBody>
      </p:sp>
      <p:sp>
        <p:nvSpPr>
          <p:cNvPr id="10" name="object 10"/>
          <p:cNvSpPr txBox="1"/>
          <p:nvPr/>
        </p:nvSpPr>
        <p:spPr>
          <a:xfrm>
            <a:off x="7855459" y="5016753"/>
            <a:ext cx="133159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Research</a:t>
            </a:r>
            <a:endParaRPr sz="2800">
              <a:latin typeface="Calibri"/>
              <a:cs typeface="Calibri"/>
            </a:endParaRPr>
          </a:p>
        </p:txBody>
      </p:sp>
      <p:sp>
        <p:nvSpPr>
          <p:cNvPr id="11" name="object 11"/>
          <p:cNvSpPr txBox="1"/>
          <p:nvPr/>
        </p:nvSpPr>
        <p:spPr>
          <a:xfrm>
            <a:off x="7855459" y="5702909"/>
            <a:ext cx="207073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Dissemination</a:t>
            </a:r>
            <a:endParaRPr sz="2800">
              <a:latin typeface="Calibri"/>
              <a:cs typeface="Calibri"/>
            </a:endParaRPr>
          </a:p>
        </p:txBody>
      </p:sp>
      <p:pic>
        <p:nvPicPr>
          <p:cNvPr id="3074" name="Picture 2" descr="174,400+ Child Thinking Stock Photos, Pictures &amp; Royalty-Free Images -  iStock | Young child thinking, Child thinking looking up, Child thinking  classroom">
            <a:extLst>
              <a:ext uri="{FF2B5EF4-FFF2-40B4-BE49-F238E27FC236}">
                <a16:creationId xmlns:a16="http://schemas.microsoft.com/office/drawing/2014/main" id="{7AC99BB7-E8BF-EA54-FF0B-FDE680383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51" y="4537837"/>
            <a:ext cx="2919652" cy="1946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view of CAHPR | Council for Allied Health Professions Research">
            <a:extLst>
              <a:ext uri="{FF2B5EF4-FFF2-40B4-BE49-F238E27FC236}">
                <a16:creationId xmlns:a16="http://schemas.microsoft.com/office/drawing/2014/main" id="{D60FF666-EA82-9B19-6BED-47051A2BFC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3F41DEC9-A188-02CC-B771-0BBBDA9FAD7A}"/>
              </a:ext>
            </a:extLst>
          </p:cNvPr>
          <p:cNvGraphicFramePr/>
          <p:nvPr/>
        </p:nvGraphicFramePr>
        <p:xfrm>
          <a:off x="572357" y="1184368"/>
          <a:ext cx="11194713" cy="4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0ED6187-DD91-4CEC-E092-053CA23DB17A}"/>
              </a:ext>
            </a:extLst>
          </p:cNvPr>
          <p:cNvSpPr/>
          <p:nvPr/>
        </p:nvSpPr>
        <p:spPr>
          <a:xfrm>
            <a:off x="620954" y="1652294"/>
            <a:ext cx="3551174" cy="432000"/>
          </a:xfrm>
          <a:prstGeom prst="rect">
            <a:avLst/>
          </a:prstGeom>
          <a:solidFill>
            <a:srgbClr val="46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Early-Phase Clinical Research</a:t>
            </a:r>
          </a:p>
        </p:txBody>
      </p:sp>
      <p:sp>
        <p:nvSpPr>
          <p:cNvPr id="4" name="Rectangle 3">
            <a:extLst>
              <a:ext uri="{FF2B5EF4-FFF2-40B4-BE49-F238E27FC236}">
                <a16:creationId xmlns:a16="http://schemas.microsoft.com/office/drawing/2014/main" id="{3BF75006-DB43-1F3B-6D84-77AFB8F599EC}"/>
              </a:ext>
            </a:extLst>
          </p:cNvPr>
          <p:cNvSpPr/>
          <p:nvPr/>
        </p:nvSpPr>
        <p:spPr>
          <a:xfrm>
            <a:off x="606488" y="2172099"/>
            <a:ext cx="7025381" cy="540000"/>
          </a:xfrm>
          <a:prstGeom prst="rect">
            <a:avLst/>
          </a:prstGeom>
          <a:solidFill>
            <a:srgbClr val="66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Biomedical Research Centre, Clinical Research Facility, </a:t>
            </a:r>
            <a:r>
              <a:rPr lang="en-GB" sz="1100" dirty="0" err="1">
                <a:solidFill>
                  <a:schemeClr val="bg1"/>
                </a:solidFill>
                <a:latin typeface="Arial" panose="020B0604020202020204" pitchFamily="34" charset="0"/>
                <a:cs typeface="Arial" panose="020B0604020202020204" pitchFamily="34" charset="0"/>
              </a:rPr>
              <a:t>BioResource</a:t>
            </a:r>
            <a:r>
              <a:rPr lang="en-GB" sz="1100" dirty="0">
                <a:solidFill>
                  <a:schemeClr val="bg1"/>
                </a:solidFill>
                <a:latin typeface="Arial" panose="020B0604020202020204" pitchFamily="34" charset="0"/>
                <a:cs typeface="Arial" panose="020B0604020202020204" pitchFamily="34" charset="0"/>
              </a:rPr>
              <a:t> Centre &amp; Experimental Cancer Medicine Centre</a:t>
            </a:r>
          </a:p>
        </p:txBody>
      </p:sp>
      <p:sp>
        <p:nvSpPr>
          <p:cNvPr id="5" name="Rectangle 4">
            <a:extLst>
              <a:ext uri="{FF2B5EF4-FFF2-40B4-BE49-F238E27FC236}">
                <a16:creationId xmlns:a16="http://schemas.microsoft.com/office/drawing/2014/main" id="{FF05F8AC-41BA-54E1-A898-996CE8589027}"/>
              </a:ext>
            </a:extLst>
          </p:cNvPr>
          <p:cNvSpPr/>
          <p:nvPr/>
        </p:nvSpPr>
        <p:spPr>
          <a:xfrm>
            <a:off x="2521791" y="2755096"/>
            <a:ext cx="9015785" cy="540000"/>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Applied Research Collaboration Wessex &amp; School for Primary Care Research</a:t>
            </a:r>
          </a:p>
        </p:txBody>
      </p:sp>
      <p:sp>
        <p:nvSpPr>
          <p:cNvPr id="6" name="Rectangle 5">
            <a:extLst>
              <a:ext uri="{FF2B5EF4-FFF2-40B4-BE49-F238E27FC236}">
                <a16:creationId xmlns:a16="http://schemas.microsoft.com/office/drawing/2014/main" id="{55D29770-AE19-0967-DEDE-03127CB9A083}"/>
              </a:ext>
            </a:extLst>
          </p:cNvPr>
          <p:cNvSpPr/>
          <p:nvPr/>
        </p:nvSpPr>
        <p:spPr>
          <a:xfrm>
            <a:off x="606488" y="3349799"/>
            <a:ext cx="10931088" cy="540000"/>
          </a:xfrm>
          <a:prstGeom prst="rect">
            <a:avLst/>
          </a:prstGeom>
          <a:solidFill>
            <a:srgbClr val="45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Wessex Clinical Research Network  (renamed Research Delivery Networks (RDN) from 4/24)  &amp; Research Design Service South Central/South West (Renamed Research Support Service (RSS) incorporating CTU support from10/23)</a:t>
            </a:r>
          </a:p>
        </p:txBody>
      </p:sp>
      <p:sp>
        <p:nvSpPr>
          <p:cNvPr id="7" name="Rectangle 6">
            <a:extLst>
              <a:ext uri="{FF2B5EF4-FFF2-40B4-BE49-F238E27FC236}">
                <a16:creationId xmlns:a16="http://schemas.microsoft.com/office/drawing/2014/main" id="{51FCEA91-BA77-C273-395B-F5BCCBA811AF}"/>
              </a:ext>
            </a:extLst>
          </p:cNvPr>
          <p:cNvSpPr/>
          <p:nvPr/>
        </p:nvSpPr>
        <p:spPr>
          <a:xfrm>
            <a:off x="4188936" y="1653145"/>
            <a:ext cx="3442933" cy="432000"/>
          </a:xfrm>
          <a:prstGeom prst="rect">
            <a:avLst/>
          </a:prstGeom>
          <a:solidFill>
            <a:srgbClr val="EA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Late-Phase Clinical Research</a:t>
            </a:r>
          </a:p>
        </p:txBody>
      </p:sp>
      <p:sp>
        <p:nvSpPr>
          <p:cNvPr id="8" name="Rectangle 7">
            <a:extLst>
              <a:ext uri="{FF2B5EF4-FFF2-40B4-BE49-F238E27FC236}">
                <a16:creationId xmlns:a16="http://schemas.microsoft.com/office/drawing/2014/main" id="{8111FE54-E31E-BF04-7426-8DEC7C1F0939}"/>
              </a:ext>
            </a:extLst>
          </p:cNvPr>
          <p:cNvSpPr/>
          <p:nvPr/>
        </p:nvSpPr>
        <p:spPr>
          <a:xfrm>
            <a:off x="7658453" y="1647683"/>
            <a:ext cx="4108616" cy="432000"/>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Applied Research &amp; Evaluation</a:t>
            </a:r>
          </a:p>
        </p:txBody>
      </p:sp>
      <p:sp>
        <p:nvSpPr>
          <p:cNvPr id="15" name="TextBox 14">
            <a:extLst>
              <a:ext uri="{FF2B5EF4-FFF2-40B4-BE49-F238E27FC236}">
                <a16:creationId xmlns:a16="http://schemas.microsoft.com/office/drawing/2014/main" id="{F4335B56-95B5-FC81-46C4-1A48E039C136}"/>
              </a:ext>
            </a:extLst>
          </p:cNvPr>
          <p:cNvSpPr txBox="1"/>
          <p:nvPr/>
        </p:nvSpPr>
        <p:spPr>
          <a:xfrm>
            <a:off x="606489" y="749400"/>
            <a:ext cx="10023411" cy="369332"/>
          </a:xfrm>
          <a:prstGeom prst="rect">
            <a:avLst/>
          </a:prstGeom>
          <a:noFill/>
        </p:spPr>
        <p:txBody>
          <a:bodyPr wrap="square" lIns="0">
            <a:spAutoFit/>
          </a:bodyPr>
          <a:lstStyle/>
          <a:p>
            <a:r>
              <a:rPr lang="en-GB" b="1" i="0" u="none" strike="noStrike" dirty="0">
                <a:solidFill>
                  <a:srgbClr val="193E72"/>
                </a:solidFill>
                <a:effectLst/>
                <a:latin typeface="Lato" panose="020F0502020204030203" pitchFamily="34" charset="0"/>
              </a:rPr>
              <a:t>The NIHR research ecosystem mapped onto Wessex AHSN Innovation pathway</a:t>
            </a:r>
            <a:endParaRPr lang="en-GB" sz="1100" b="0" i="0" u="none" strike="noStrike" dirty="0">
              <a:solidFill>
                <a:srgbClr val="000000"/>
              </a:solidFill>
              <a:effectLst/>
              <a:latin typeface="Calibri" panose="020F0502020204030204" pitchFamily="34" charset="0"/>
            </a:endParaRPr>
          </a:p>
        </p:txBody>
      </p:sp>
      <p:cxnSp>
        <p:nvCxnSpPr>
          <p:cNvPr id="16" name="Straight Connector 15">
            <a:extLst>
              <a:ext uri="{FF2B5EF4-FFF2-40B4-BE49-F238E27FC236}">
                <a16:creationId xmlns:a16="http://schemas.microsoft.com/office/drawing/2014/main" id="{C3F1F087-CE9E-ECAF-CFE8-826CE5F0A155}"/>
              </a:ext>
            </a:extLst>
          </p:cNvPr>
          <p:cNvCxnSpPr/>
          <p:nvPr/>
        </p:nvCxnSpPr>
        <p:spPr>
          <a:xfrm>
            <a:off x="606490" y="600075"/>
            <a:ext cx="4008373" cy="0"/>
          </a:xfrm>
          <a:prstGeom prst="line">
            <a:avLst/>
          </a:prstGeom>
          <a:ln w="76200">
            <a:solidFill>
              <a:srgbClr val="EA5D4E"/>
            </a:solidFill>
          </a:ln>
        </p:spPr>
        <p:style>
          <a:lnRef idx="1">
            <a:schemeClr val="accent1"/>
          </a:lnRef>
          <a:fillRef idx="0">
            <a:schemeClr val="accent1"/>
          </a:fillRef>
          <a:effectRef idx="0">
            <a:schemeClr val="accent1"/>
          </a:effectRef>
          <a:fontRef idx="minor">
            <a:schemeClr val="tx1"/>
          </a:fontRef>
        </p:style>
      </p:cxnSp>
      <p:graphicFrame>
        <p:nvGraphicFramePr>
          <p:cNvPr id="19" name="Diagram 18">
            <a:extLst>
              <a:ext uri="{FF2B5EF4-FFF2-40B4-BE49-F238E27FC236}">
                <a16:creationId xmlns:a16="http://schemas.microsoft.com/office/drawing/2014/main" id="{2636790B-9B55-C756-4BCE-7C4ACF0500BE}"/>
              </a:ext>
            </a:extLst>
          </p:cNvPr>
          <p:cNvGraphicFramePr/>
          <p:nvPr/>
        </p:nvGraphicFramePr>
        <p:xfrm>
          <a:off x="572356" y="6379852"/>
          <a:ext cx="11194713" cy="445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Hexagon 19">
            <a:extLst>
              <a:ext uri="{FF2B5EF4-FFF2-40B4-BE49-F238E27FC236}">
                <a16:creationId xmlns:a16="http://schemas.microsoft.com/office/drawing/2014/main" id="{CA2B6C33-9EDF-29DE-5DD0-6E313EF6C4DE}"/>
              </a:ext>
            </a:extLst>
          </p:cNvPr>
          <p:cNvSpPr>
            <a:spLocks/>
          </p:cNvSpPr>
          <p:nvPr/>
        </p:nvSpPr>
        <p:spPr>
          <a:xfrm rot="16200000">
            <a:off x="606488" y="4662458"/>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Markets</a:t>
            </a:r>
          </a:p>
        </p:txBody>
      </p:sp>
      <p:sp>
        <p:nvSpPr>
          <p:cNvPr id="22" name="Hexagon 21">
            <a:extLst>
              <a:ext uri="{FF2B5EF4-FFF2-40B4-BE49-F238E27FC236}">
                <a16:creationId xmlns:a16="http://schemas.microsoft.com/office/drawing/2014/main" id="{14523B49-3AC4-F6AB-C3E6-94559C6C4829}"/>
              </a:ext>
            </a:extLst>
          </p:cNvPr>
          <p:cNvSpPr>
            <a:spLocks/>
          </p:cNvSpPr>
          <p:nvPr/>
        </p:nvSpPr>
        <p:spPr>
          <a:xfrm rot="16200000">
            <a:off x="3421793" y="4668692"/>
            <a:ext cx="900000" cy="900000"/>
          </a:xfrm>
          <a:prstGeom prst="hexagon">
            <a:avLst/>
          </a:prstGeom>
          <a:gradFill>
            <a:gsLst>
              <a:gs pos="0">
                <a:srgbClr val="0070BA"/>
              </a:gs>
              <a:gs pos="74000">
                <a:srgbClr val="39BBCF"/>
              </a:gs>
              <a:gs pos="83000">
                <a:srgbClr val="39BBCF"/>
              </a:gs>
              <a:gs pos="100000">
                <a:srgbClr val="39BB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700" dirty="0">
                <a:latin typeface="Lato" panose="020F0502020204030203" pitchFamily="34" charset="0"/>
                <a:ea typeface="Lato" panose="020F0502020204030203" pitchFamily="34" charset="0"/>
                <a:cs typeface="Lato" panose="020F0502020204030203" pitchFamily="34" charset="0"/>
              </a:rPr>
              <a:t>Value proposition</a:t>
            </a:r>
          </a:p>
        </p:txBody>
      </p:sp>
      <p:sp>
        <p:nvSpPr>
          <p:cNvPr id="23" name="Hexagon 22">
            <a:extLst>
              <a:ext uri="{FF2B5EF4-FFF2-40B4-BE49-F238E27FC236}">
                <a16:creationId xmlns:a16="http://schemas.microsoft.com/office/drawing/2014/main" id="{CFD52779-E087-F4A9-2EC1-F606293FA8D3}"/>
              </a:ext>
            </a:extLst>
          </p:cNvPr>
          <p:cNvSpPr>
            <a:spLocks/>
          </p:cNvSpPr>
          <p:nvPr/>
        </p:nvSpPr>
        <p:spPr>
          <a:xfrm rot="16200000">
            <a:off x="4360227" y="4693633"/>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Real world evidence</a:t>
            </a:r>
          </a:p>
        </p:txBody>
      </p:sp>
      <p:sp>
        <p:nvSpPr>
          <p:cNvPr id="24" name="Hexagon 23">
            <a:extLst>
              <a:ext uri="{FF2B5EF4-FFF2-40B4-BE49-F238E27FC236}">
                <a16:creationId xmlns:a16="http://schemas.microsoft.com/office/drawing/2014/main" id="{CD8F1DA3-310B-DB13-7666-1F424190CF8F}"/>
              </a:ext>
            </a:extLst>
          </p:cNvPr>
          <p:cNvSpPr>
            <a:spLocks/>
          </p:cNvSpPr>
          <p:nvPr/>
        </p:nvSpPr>
        <p:spPr>
          <a:xfrm rot="16200000">
            <a:off x="1544923" y="4665575"/>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Ideas &amp; IP</a:t>
            </a:r>
          </a:p>
        </p:txBody>
      </p:sp>
      <p:sp>
        <p:nvSpPr>
          <p:cNvPr id="25" name="Hexagon 24">
            <a:extLst>
              <a:ext uri="{FF2B5EF4-FFF2-40B4-BE49-F238E27FC236}">
                <a16:creationId xmlns:a16="http://schemas.microsoft.com/office/drawing/2014/main" id="{F48AB2BC-FCAB-A835-602C-F07257646478}"/>
              </a:ext>
            </a:extLst>
          </p:cNvPr>
          <p:cNvSpPr>
            <a:spLocks/>
          </p:cNvSpPr>
          <p:nvPr/>
        </p:nvSpPr>
        <p:spPr>
          <a:xfrm rot="16200000">
            <a:off x="2483358" y="4656224"/>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Clinical expertise</a:t>
            </a:r>
          </a:p>
        </p:txBody>
      </p:sp>
      <p:sp>
        <p:nvSpPr>
          <p:cNvPr id="26" name="Hexagon 25">
            <a:extLst>
              <a:ext uri="{FF2B5EF4-FFF2-40B4-BE49-F238E27FC236}">
                <a16:creationId xmlns:a16="http://schemas.microsoft.com/office/drawing/2014/main" id="{69FC44BD-0BB9-3BDF-BA76-D36944FBEA25}"/>
              </a:ext>
            </a:extLst>
          </p:cNvPr>
          <p:cNvSpPr>
            <a:spLocks/>
          </p:cNvSpPr>
          <p:nvPr/>
        </p:nvSpPr>
        <p:spPr>
          <a:xfrm rot="16200000">
            <a:off x="5298663" y="4687397"/>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Trials &amp; evidence</a:t>
            </a:r>
          </a:p>
        </p:txBody>
      </p:sp>
      <p:sp>
        <p:nvSpPr>
          <p:cNvPr id="28" name="Hexagon 27">
            <a:extLst>
              <a:ext uri="{FF2B5EF4-FFF2-40B4-BE49-F238E27FC236}">
                <a16:creationId xmlns:a16="http://schemas.microsoft.com/office/drawing/2014/main" id="{86682BF3-18EB-5098-12D3-8C05B6682E34}"/>
              </a:ext>
            </a:extLst>
          </p:cNvPr>
          <p:cNvSpPr>
            <a:spLocks/>
          </p:cNvSpPr>
          <p:nvPr/>
        </p:nvSpPr>
        <p:spPr>
          <a:xfrm rot="16200000">
            <a:off x="6237098" y="4681160"/>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800">
                <a:latin typeface="Lato" panose="020F0502020204030203" pitchFamily="34" charset="0"/>
                <a:ea typeface="Lato" panose="020F0502020204030203" pitchFamily="34" charset="0"/>
                <a:cs typeface="Lato" panose="020F0502020204030203" pitchFamily="34" charset="0"/>
              </a:rPr>
              <a:t>Health economics</a:t>
            </a:r>
          </a:p>
        </p:txBody>
      </p:sp>
      <p:sp>
        <p:nvSpPr>
          <p:cNvPr id="29" name="Hexagon 28">
            <a:extLst>
              <a:ext uri="{FF2B5EF4-FFF2-40B4-BE49-F238E27FC236}">
                <a16:creationId xmlns:a16="http://schemas.microsoft.com/office/drawing/2014/main" id="{760CD0D1-BA81-65BF-B6CC-8A0FDEF20DEC}"/>
              </a:ext>
            </a:extLst>
          </p:cNvPr>
          <p:cNvSpPr>
            <a:spLocks/>
          </p:cNvSpPr>
          <p:nvPr/>
        </p:nvSpPr>
        <p:spPr>
          <a:xfrm rot="16200000">
            <a:off x="9990836" y="4678043"/>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Success</a:t>
            </a:r>
          </a:p>
        </p:txBody>
      </p:sp>
      <p:sp>
        <p:nvSpPr>
          <p:cNvPr id="30" name="Hexagon 29">
            <a:extLst>
              <a:ext uri="{FF2B5EF4-FFF2-40B4-BE49-F238E27FC236}">
                <a16:creationId xmlns:a16="http://schemas.microsoft.com/office/drawing/2014/main" id="{80F623CE-B32A-3BC2-93CF-1A1CF18982DC}"/>
              </a:ext>
            </a:extLst>
          </p:cNvPr>
          <p:cNvSpPr>
            <a:spLocks/>
          </p:cNvSpPr>
          <p:nvPr/>
        </p:nvSpPr>
        <p:spPr>
          <a:xfrm rot="16200000">
            <a:off x="7175533" y="4684277"/>
            <a:ext cx="900000" cy="900000"/>
          </a:xfrm>
          <a:prstGeom prst="hexagon">
            <a:avLst/>
          </a:prstGeom>
          <a:gradFill flip="none" rotWithShape="1">
            <a:gsLst>
              <a:gs pos="0">
                <a:srgbClr val="39BBCF"/>
              </a:gs>
              <a:gs pos="74000">
                <a:srgbClr val="8CC63F"/>
              </a:gs>
              <a:gs pos="83000">
                <a:srgbClr val="8CC63F"/>
              </a:gs>
              <a:gs pos="100000">
                <a:srgbClr val="8CC6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Business care</a:t>
            </a:r>
          </a:p>
        </p:txBody>
      </p:sp>
      <p:sp>
        <p:nvSpPr>
          <p:cNvPr id="31" name="Hexagon 30">
            <a:extLst>
              <a:ext uri="{FF2B5EF4-FFF2-40B4-BE49-F238E27FC236}">
                <a16:creationId xmlns:a16="http://schemas.microsoft.com/office/drawing/2014/main" id="{527D4D63-9F29-25AF-9F50-501AA97EE24A}"/>
              </a:ext>
            </a:extLst>
          </p:cNvPr>
          <p:cNvSpPr>
            <a:spLocks/>
          </p:cNvSpPr>
          <p:nvPr/>
        </p:nvSpPr>
        <p:spPr>
          <a:xfrm rot="16200000">
            <a:off x="9052403" y="4674926"/>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Scale-up </a:t>
            </a:r>
          </a:p>
        </p:txBody>
      </p:sp>
      <p:sp>
        <p:nvSpPr>
          <p:cNvPr id="32" name="Hexagon 31">
            <a:extLst>
              <a:ext uri="{FF2B5EF4-FFF2-40B4-BE49-F238E27FC236}">
                <a16:creationId xmlns:a16="http://schemas.microsoft.com/office/drawing/2014/main" id="{8F755557-EA84-6410-B6EB-59BD94E29F52}"/>
              </a:ext>
            </a:extLst>
          </p:cNvPr>
          <p:cNvSpPr>
            <a:spLocks/>
          </p:cNvSpPr>
          <p:nvPr/>
        </p:nvSpPr>
        <p:spPr>
          <a:xfrm rot="16200000">
            <a:off x="7644751" y="3965472"/>
            <a:ext cx="900000" cy="900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1000" dirty="0">
                <a:latin typeface="Lato" panose="020F0502020204030203" pitchFamily="34" charset="0"/>
                <a:ea typeface="Lato" panose="020F0502020204030203" pitchFamily="34" charset="0"/>
                <a:cs typeface="Lato" panose="020F0502020204030203" pitchFamily="34" charset="0"/>
              </a:rPr>
              <a:t>Procure-</a:t>
            </a:r>
            <a:r>
              <a:rPr lang="en-GB" sz="1000" dirty="0" err="1">
                <a:latin typeface="Lato" panose="020F0502020204030203" pitchFamily="34" charset="0"/>
                <a:ea typeface="Lato" panose="020F0502020204030203" pitchFamily="34" charset="0"/>
                <a:cs typeface="Lato" panose="020F0502020204030203" pitchFamily="34" charset="0"/>
              </a:rPr>
              <a:t>ment</a:t>
            </a:r>
            <a:endParaRPr lang="en-GB" sz="1000" dirty="0">
              <a:latin typeface="Lato" panose="020F0502020204030203" pitchFamily="34" charset="0"/>
              <a:ea typeface="Lato" panose="020F0502020204030203" pitchFamily="34" charset="0"/>
              <a:cs typeface="Lato" panose="020F0502020204030203" pitchFamily="34" charset="0"/>
            </a:endParaRPr>
          </a:p>
        </p:txBody>
      </p:sp>
      <p:sp>
        <p:nvSpPr>
          <p:cNvPr id="33" name="Hexagon 32">
            <a:extLst>
              <a:ext uri="{FF2B5EF4-FFF2-40B4-BE49-F238E27FC236}">
                <a16:creationId xmlns:a16="http://schemas.microsoft.com/office/drawing/2014/main" id="{4F06F0B6-36B0-E9CD-CE7A-842A8A40DEF8}"/>
              </a:ext>
            </a:extLst>
          </p:cNvPr>
          <p:cNvSpPr>
            <a:spLocks/>
          </p:cNvSpPr>
          <p:nvPr/>
        </p:nvSpPr>
        <p:spPr>
          <a:xfrm rot="16200000">
            <a:off x="5767881" y="3974823"/>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tIns="0" rIns="144000" bIns="0"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Validation generation</a:t>
            </a:r>
          </a:p>
        </p:txBody>
      </p:sp>
      <p:sp>
        <p:nvSpPr>
          <p:cNvPr id="34" name="Hexagon 33">
            <a:extLst>
              <a:ext uri="{FF2B5EF4-FFF2-40B4-BE49-F238E27FC236}">
                <a16:creationId xmlns:a16="http://schemas.microsoft.com/office/drawing/2014/main" id="{731AFF73-1497-6FEA-DD81-756EA9E9B119}"/>
              </a:ext>
            </a:extLst>
          </p:cNvPr>
          <p:cNvSpPr>
            <a:spLocks/>
          </p:cNvSpPr>
          <p:nvPr/>
        </p:nvSpPr>
        <p:spPr>
          <a:xfrm rot="16200000">
            <a:off x="9521619" y="3971706"/>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Adoption</a:t>
            </a:r>
          </a:p>
        </p:txBody>
      </p:sp>
      <p:sp>
        <p:nvSpPr>
          <p:cNvPr id="35" name="Hexagon 34">
            <a:extLst>
              <a:ext uri="{FF2B5EF4-FFF2-40B4-BE49-F238E27FC236}">
                <a16:creationId xmlns:a16="http://schemas.microsoft.com/office/drawing/2014/main" id="{9C4CCFDF-D99D-87B2-F3EA-B11EDF4A19FC}"/>
              </a:ext>
            </a:extLst>
          </p:cNvPr>
          <p:cNvSpPr>
            <a:spLocks/>
          </p:cNvSpPr>
          <p:nvPr/>
        </p:nvSpPr>
        <p:spPr>
          <a:xfrm rot="16200000">
            <a:off x="6706316" y="3977940"/>
            <a:ext cx="900000" cy="900000"/>
          </a:xfrm>
          <a:prstGeom prst="hexagon">
            <a:avLst/>
          </a:prstGeom>
          <a:gradFill flip="none" rotWithShape="1">
            <a:gsLst>
              <a:gs pos="0">
                <a:srgbClr val="39BBCF"/>
              </a:gs>
              <a:gs pos="74000">
                <a:srgbClr val="8CC63F"/>
              </a:gs>
              <a:gs pos="83000">
                <a:srgbClr val="8CC63F"/>
              </a:gs>
              <a:gs pos="100000">
                <a:srgbClr val="8CC6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tIns="0" rIns="108000" rtlCol="0" anchor="ctr">
            <a:noAutofit/>
          </a:bodyPr>
          <a:lstStyle/>
          <a:p>
            <a:pPr algn="ctr"/>
            <a:r>
              <a:rPr lang="en-GB" sz="900" dirty="0" err="1">
                <a:latin typeface="Lato" panose="020F0502020204030203" pitchFamily="34" charset="0"/>
                <a:ea typeface="Lato" panose="020F0502020204030203" pitchFamily="34" charset="0"/>
                <a:cs typeface="Lato" panose="020F0502020204030203" pitchFamily="34" charset="0"/>
              </a:rPr>
              <a:t>Commer-cialisation</a:t>
            </a:r>
            <a:endParaRPr lang="en-GB" sz="900" dirty="0">
              <a:latin typeface="Lato" panose="020F0502020204030203" pitchFamily="34" charset="0"/>
              <a:ea typeface="Lato" panose="020F0502020204030203" pitchFamily="34" charset="0"/>
              <a:cs typeface="Lato" panose="020F0502020204030203" pitchFamily="34" charset="0"/>
            </a:endParaRPr>
          </a:p>
        </p:txBody>
      </p:sp>
      <p:sp>
        <p:nvSpPr>
          <p:cNvPr id="36" name="Hexagon 35">
            <a:extLst>
              <a:ext uri="{FF2B5EF4-FFF2-40B4-BE49-F238E27FC236}">
                <a16:creationId xmlns:a16="http://schemas.microsoft.com/office/drawing/2014/main" id="{BE881ADF-F2FA-9F1F-C8C4-AD0099352172}"/>
              </a:ext>
            </a:extLst>
          </p:cNvPr>
          <p:cNvSpPr>
            <a:spLocks/>
          </p:cNvSpPr>
          <p:nvPr/>
        </p:nvSpPr>
        <p:spPr>
          <a:xfrm rot="16200000">
            <a:off x="8583186" y="3968589"/>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Brokering</a:t>
            </a:r>
          </a:p>
        </p:txBody>
      </p:sp>
      <p:sp>
        <p:nvSpPr>
          <p:cNvPr id="37" name="Hexagon 36">
            <a:extLst>
              <a:ext uri="{FF2B5EF4-FFF2-40B4-BE49-F238E27FC236}">
                <a16:creationId xmlns:a16="http://schemas.microsoft.com/office/drawing/2014/main" id="{AF90FA7C-4A99-2C72-28EC-D926AFA0B293}"/>
              </a:ext>
            </a:extLst>
          </p:cNvPr>
          <p:cNvSpPr>
            <a:spLocks/>
          </p:cNvSpPr>
          <p:nvPr/>
        </p:nvSpPr>
        <p:spPr>
          <a:xfrm rot="16200000">
            <a:off x="4829445" y="5407838"/>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800">
                <a:latin typeface="Lato" panose="020F0502020204030203" pitchFamily="34" charset="0"/>
                <a:ea typeface="Lato" panose="020F0502020204030203" pitchFamily="34" charset="0"/>
                <a:cs typeface="Lato" panose="020F0502020204030203" pitchFamily="34" charset="0"/>
              </a:rPr>
              <a:t>Regulatory approval</a:t>
            </a:r>
          </a:p>
        </p:txBody>
      </p:sp>
      <p:sp>
        <p:nvSpPr>
          <p:cNvPr id="38" name="Hexagon 37">
            <a:extLst>
              <a:ext uri="{FF2B5EF4-FFF2-40B4-BE49-F238E27FC236}">
                <a16:creationId xmlns:a16="http://schemas.microsoft.com/office/drawing/2014/main" id="{D23C744F-B510-4D59-AB4B-61154E44B42C}"/>
              </a:ext>
            </a:extLst>
          </p:cNvPr>
          <p:cNvSpPr>
            <a:spLocks/>
          </p:cNvSpPr>
          <p:nvPr/>
        </p:nvSpPr>
        <p:spPr>
          <a:xfrm rot="16200000">
            <a:off x="5767880" y="5401601"/>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Finance</a:t>
            </a:r>
          </a:p>
        </p:txBody>
      </p:sp>
      <p:sp>
        <p:nvSpPr>
          <p:cNvPr id="39" name="Hexagon 38">
            <a:extLst>
              <a:ext uri="{FF2B5EF4-FFF2-40B4-BE49-F238E27FC236}">
                <a16:creationId xmlns:a16="http://schemas.microsoft.com/office/drawing/2014/main" id="{CF575BE0-5ED3-4B43-8721-CADA31E9923B}"/>
              </a:ext>
            </a:extLst>
          </p:cNvPr>
          <p:cNvSpPr>
            <a:spLocks/>
          </p:cNvSpPr>
          <p:nvPr/>
        </p:nvSpPr>
        <p:spPr>
          <a:xfrm rot="16200000">
            <a:off x="2952574" y="5389237"/>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PPIE</a:t>
            </a:r>
          </a:p>
        </p:txBody>
      </p:sp>
      <p:sp>
        <p:nvSpPr>
          <p:cNvPr id="40" name="Hexagon 39">
            <a:extLst>
              <a:ext uri="{FF2B5EF4-FFF2-40B4-BE49-F238E27FC236}">
                <a16:creationId xmlns:a16="http://schemas.microsoft.com/office/drawing/2014/main" id="{E213664A-BF3D-2162-2D59-FFC77DD1F109}"/>
              </a:ext>
            </a:extLst>
          </p:cNvPr>
          <p:cNvSpPr>
            <a:spLocks/>
          </p:cNvSpPr>
          <p:nvPr/>
        </p:nvSpPr>
        <p:spPr>
          <a:xfrm rot="16200000">
            <a:off x="1075704" y="5386120"/>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Culture</a:t>
            </a:r>
          </a:p>
        </p:txBody>
      </p:sp>
      <p:sp>
        <p:nvSpPr>
          <p:cNvPr id="41" name="Hexagon 40">
            <a:extLst>
              <a:ext uri="{FF2B5EF4-FFF2-40B4-BE49-F238E27FC236}">
                <a16:creationId xmlns:a16="http://schemas.microsoft.com/office/drawing/2014/main" id="{D9D78EC8-4CCC-92E5-1AF1-F8223C2F85FE}"/>
              </a:ext>
            </a:extLst>
          </p:cNvPr>
          <p:cNvSpPr>
            <a:spLocks/>
          </p:cNvSpPr>
          <p:nvPr/>
        </p:nvSpPr>
        <p:spPr>
          <a:xfrm rot="16200000">
            <a:off x="2014139" y="5376769"/>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Unmet needs</a:t>
            </a:r>
          </a:p>
        </p:txBody>
      </p:sp>
    </p:spTree>
    <p:extLst>
      <p:ext uri="{BB962C8B-B14F-4D97-AF65-F5344CB8AC3E}">
        <p14:creationId xmlns:p14="http://schemas.microsoft.com/office/powerpoint/2010/main" val="316980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DAC4373-0A8D-5B23-DBCE-1020BC4E9771}"/>
              </a:ext>
            </a:extLst>
          </p:cNvPr>
          <p:cNvSpPr>
            <a:spLocks noGrp="1" noChangeArrowheads="1"/>
          </p:cNvSpPr>
          <p:nvPr>
            <p:ph type="title"/>
          </p:nvPr>
        </p:nvSpPr>
        <p:spPr>
          <a:xfrm>
            <a:off x="1992313" y="2784475"/>
            <a:ext cx="8496300" cy="649288"/>
          </a:xfrm>
        </p:spPr>
        <p:txBody>
          <a:bodyPr/>
          <a:lstStyle/>
          <a:p>
            <a:pPr algn="ctr"/>
            <a:r>
              <a:rPr lang="en-GB" altLang="en-US" sz="4800"/>
              <a:t>Questions?</a:t>
            </a:r>
          </a:p>
        </p:txBody>
      </p:sp>
      <p:sp>
        <p:nvSpPr>
          <p:cNvPr id="36867" name="Slide Number Placeholder 3">
            <a:extLst>
              <a:ext uri="{FF2B5EF4-FFF2-40B4-BE49-F238E27FC236}">
                <a16:creationId xmlns:a16="http://schemas.microsoft.com/office/drawing/2014/main" id="{CE4D7C8F-F04B-DB79-1435-CA7E44E4C5C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Georgia" panose="02040502050405020303" pitchFamily="18" charset="0"/>
                <a:ea typeface="MS PGothic" panose="020B0600070205080204" pitchFamily="34" charset="-128"/>
              </a:defRPr>
            </a:lvl1pPr>
            <a:lvl2pPr marL="742950" indent="-285750">
              <a:defRPr>
                <a:solidFill>
                  <a:schemeClr val="bg1"/>
                </a:solidFill>
                <a:latin typeface="Georgia" panose="02040502050405020303" pitchFamily="18" charset="0"/>
                <a:ea typeface="MS PGothic" panose="020B0600070205080204" pitchFamily="34" charset="-128"/>
              </a:defRPr>
            </a:lvl2pPr>
            <a:lvl3pPr marL="1143000" indent="-228600">
              <a:defRPr>
                <a:solidFill>
                  <a:schemeClr val="bg1"/>
                </a:solidFill>
                <a:latin typeface="Georgia" panose="02040502050405020303" pitchFamily="18" charset="0"/>
                <a:ea typeface="MS PGothic" panose="020B0600070205080204" pitchFamily="34" charset="-128"/>
              </a:defRPr>
            </a:lvl3pPr>
            <a:lvl4pPr marL="1600200" indent="-228600">
              <a:defRPr>
                <a:solidFill>
                  <a:schemeClr val="bg1"/>
                </a:solidFill>
                <a:latin typeface="Georgia" panose="02040502050405020303" pitchFamily="18" charset="0"/>
                <a:ea typeface="MS PGothic" panose="020B0600070205080204" pitchFamily="34" charset="-128"/>
              </a:defRPr>
            </a:lvl4pPr>
            <a:lvl5pPr marL="2057400" indent="-228600">
              <a:defRPr>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9pPr>
          </a:lstStyle>
          <a:p>
            <a:fld id="{9B8C55D2-D110-46CC-85D8-119CDF840C55}" type="slidenum">
              <a:rPr lang="en-GB" altLang="en-US" smtClean="0">
                <a:solidFill>
                  <a:schemeClr val="tx1"/>
                </a:solidFill>
              </a:rPr>
              <a:pPr/>
              <a:t>31</a:t>
            </a:fld>
            <a:endParaRPr lang="en-GB" altLang="en-US">
              <a:solidFill>
                <a:schemeClr val="tx1"/>
              </a:solidFill>
            </a:endParaRPr>
          </a:p>
        </p:txBody>
      </p:sp>
    </p:spTree>
  </p:cSld>
  <p:clrMapOvr>
    <a:masterClrMapping/>
  </p:clrMapOvr>
  <p:transition spd="slow" advClick="0"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7568" y="320269"/>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Can</a:t>
            </a:r>
            <a:r>
              <a:rPr spc="-40" dirty="0"/>
              <a:t> </a:t>
            </a:r>
            <a:r>
              <a:rPr dirty="0"/>
              <a:t>you</a:t>
            </a:r>
            <a:r>
              <a:rPr spc="-30" dirty="0"/>
              <a:t> </a:t>
            </a:r>
            <a:r>
              <a:rPr i="1" spc="-10" dirty="0">
                <a:solidFill>
                  <a:srgbClr val="FF0000"/>
                </a:solidFill>
                <a:latin typeface="Calibri"/>
                <a:cs typeface="Calibri"/>
              </a:rPr>
              <a:t>prove</a:t>
            </a:r>
            <a:r>
              <a:rPr spc="-10" dirty="0"/>
              <a:t>….</a:t>
            </a:r>
          </a:p>
        </p:txBody>
      </p:sp>
      <p:sp>
        <p:nvSpPr>
          <p:cNvPr id="3" name="object 3"/>
          <p:cNvSpPr txBox="1"/>
          <p:nvPr/>
        </p:nvSpPr>
        <p:spPr>
          <a:xfrm>
            <a:off x="839416" y="1916832"/>
            <a:ext cx="9284707" cy="2782172"/>
          </a:xfrm>
          <a:prstGeom prst="rect">
            <a:avLst/>
          </a:prstGeom>
        </p:spPr>
        <p:txBody>
          <a:bodyPr vert="horz" wrap="square" lIns="0" tIns="12065" rIns="0" bIns="0" rtlCol="0">
            <a:spAutoFit/>
          </a:bodyPr>
          <a:lstStyle/>
          <a:p>
            <a:pPr marL="621665" indent="-608965">
              <a:spcBef>
                <a:spcPts val="95"/>
              </a:spcBef>
              <a:buAutoNum type="arabicPeriod"/>
              <a:tabLst>
                <a:tab pos="621665" algn="l"/>
                <a:tab pos="622300" algn="l"/>
              </a:tabLst>
            </a:pPr>
            <a:r>
              <a:rPr sz="3600" dirty="0">
                <a:solidFill>
                  <a:srgbClr val="001F5F"/>
                </a:solidFill>
                <a:latin typeface="Calibri"/>
                <a:cs typeface="Calibri"/>
              </a:rPr>
              <a:t>Successful</a:t>
            </a:r>
            <a:r>
              <a:rPr sz="3600" spc="-120" dirty="0">
                <a:solidFill>
                  <a:srgbClr val="001F5F"/>
                </a:solidFill>
                <a:latin typeface="Calibri"/>
                <a:cs typeface="Calibri"/>
              </a:rPr>
              <a:t> </a:t>
            </a:r>
            <a:r>
              <a:rPr sz="3600" dirty="0">
                <a:solidFill>
                  <a:srgbClr val="001F5F"/>
                </a:solidFill>
                <a:latin typeface="Calibri"/>
                <a:cs typeface="Calibri"/>
              </a:rPr>
              <a:t>clinical</a:t>
            </a:r>
            <a:r>
              <a:rPr sz="3600" spc="-125" dirty="0">
                <a:solidFill>
                  <a:srgbClr val="001F5F"/>
                </a:solidFill>
                <a:latin typeface="Calibri"/>
                <a:cs typeface="Calibri"/>
              </a:rPr>
              <a:t> </a:t>
            </a:r>
            <a:r>
              <a:rPr sz="3600" spc="-10" dirty="0">
                <a:solidFill>
                  <a:srgbClr val="001F5F"/>
                </a:solidFill>
                <a:latin typeface="Calibri"/>
                <a:cs typeface="Calibri"/>
              </a:rPr>
              <a:t>outcomes?</a:t>
            </a:r>
            <a:endParaRPr sz="3600">
              <a:latin typeface="Calibri"/>
              <a:cs typeface="Calibri"/>
            </a:endParaRPr>
          </a:p>
          <a:p>
            <a:pPr>
              <a:spcBef>
                <a:spcPts val="40"/>
              </a:spcBef>
              <a:buClr>
                <a:srgbClr val="001F5F"/>
              </a:buClr>
              <a:buFont typeface="Calibri"/>
              <a:buAutoNum type="arabicPeriod"/>
            </a:pPr>
            <a:endParaRPr sz="3600">
              <a:latin typeface="Calibri"/>
              <a:cs typeface="Calibri"/>
            </a:endParaRPr>
          </a:p>
          <a:p>
            <a:pPr marL="621665" indent="-608965">
              <a:spcBef>
                <a:spcPts val="5"/>
              </a:spcBef>
              <a:buAutoNum type="arabicPeriod"/>
              <a:tabLst>
                <a:tab pos="621665" algn="l"/>
                <a:tab pos="622300" algn="l"/>
              </a:tabLst>
            </a:pPr>
            <a:r>
              <a:rPr sz="3600" spc="-10" dirty="0">
                <a:solidFill>
                  <a:srgbClr val="001F5F"/>
                </a:solidFill>
                <a:latin typeface="Calibri"/>
                <a:cs typeface="Calibri"/>
              </a:rPr>
              <a:t>Positive</a:t>
            </a:r>
            <a:r>
              <a:rPr sz="3600" spc="-135" dirty="0">
                <a:solidFill>
                  <a:srgbClr val="001F5F"/>
                </a:solidFill>
                <a:latin typeface="Calibri"/>
                <a:cs typeface="Calibri"/>
              </a:rPr>
              <a:t> </a:t>
            </a:r>
            <a:r>
              <a:rPr sz="3600" dirty="0">
                <a:solidFill>
                  <a:srgbClr val="001F5F"/>
                </a:solidFill>
                <a:latin typeface="Calibri"/>
                <a:cs typeface="Calibri"/>
              </a:rPr>
              <a:t>patient</a:t>
            </a:r>
            <a:r>
              <a:rPr sz="3600" spc="-140" dirty="0">
                <a:solidFill>
                  <a:srgbClr val="001F5F"/>
                </a:solidFill>
                <a:latin typeface="Calibri"/>
                <a:cs typeface="Calibri"/>
              </a:rPr>
              <a:t> </a:t>
            </a:r>
            <a:r>
              <a:rPr sz="3600" spc="-10" dirty="0">
                <a:solidFill>
                  <a:srgbClr val="001F5F"/>
                </a:solidFill>
                <a:latin typeface="Calibri"/>
                <a:cs typeface="Calibri"/>
              </a:rPr>
              <a:t>experiences?</a:t>
            </a:r>
            <a:endParaRPr sz="3600">
              <a:latin typeface="Calibri"/>
              <a:cs typeface="Calibri"/>
            </a:endParaRPr>
          </a:p>
          <a:p>
            <a:pPr>
              <a:spcBef>
                <a:spcPts val="45"/>
              </a:spcBef>
              <a:buClr>
                <a:srgbClr val="001F5F"/>
              </a:buClr>
              <a:buFont typeface="Calibri"/>
              <a:buAutoNum type="arabicPeriod"/>
            </a:pPr>
            <a:endParaRPr sz="3600">
              <a:latin typeface="Calibri"/>
              <a:cs typeface="Calibri"/>
            </a:endParaRPr>
          </a:p>
          <a:p>
            <a:pPr marL="621665" indent="-608965">
              <a:buAutoNum type="arabicPeriod"/>
              <a:tabLst>
                <a:tab pos="621665" algn="l"/>
                <a:tab pos="622300" algn="l"/>
              </a:tabLst>
            </a:pPr>
            <a:r>
              <a:rPr sz="3600" dirty="0">
                <a:solidFill>
                  <a:srgbClr val="001F5F"/>
                </a:solidFill>
                <a:latin typeface="Calibri"/>
                <a:cs typeface="Calibri"/>
              </a:rPr>
              <a:t>Staff</a:t>
            </a:r>
            <a:r>
              <a:rPr sz="3600" spc="-95" dirty="0">
                <a:solidFill>
                  <a:srgbClr val="001F5F"/>
                </a:solidFill>
                <a:latin typeface="Calibri"/>
                <a:cs typeface="Calibri"/>
              </a:rPr>
              <a:t> </a:t>
            </a:r>
            <a:r>
              <a:rPr sz="3600" spc="-10" dirty="0">
                <a:solidFill>
                  <a:srgbClr val="001F5F"/>
                </a:solidFill>
                <a:latin typeface="Calibri"/>
                <a:cs typeface="Calibri"/>
              </a:rPr>
              <a:t>consistently</a:t>
            </a:r>
            <a:r>
              <a:rPr sz="3600" spc="-65" dirty="0">
                <a:solidFill>
                  <a:srgbClr val="001F5F"/>
                </a:solidFill>
                <a:latin typeface="Calibri"/>
                <a:cs typeface="Calibri"/>
              </a:rPr>
              <a:t> </a:t>
            </a:r>
            <a:r>
              <a:rPr sz="3600" dirty="0">
                <a:solidFill>
                  <a:srgbClr val="001F5F"/>
                </a:solidFill>
                <a:latin typeface="Calibri"/>
                <a:cs typeface="Calibri"/>
              </a:rPr>
              <a:t>use</a:t>
            </a:r>
            <a:r>
              <a:rPr sz="3600" spc="-70" dirty="0">
                <a:solidFill>
                  <a:srgbClr val="001F5F"/>
                </a:solidFill>
                <a:latin typeface="Calibri"/>
                <a:cs typeface="Calibri"/>
              </a:rPr>
              <a:t> </a:t>
            </a:r>
            <a:r>
              <a:rPr sz="3600" spc="-25" dirty="0">
                <a:solidFill>
                  <a:srgbClr val="001F5F"/>
                </a:solidFill>
                <a:latin typeface="Calibri"/>
                <a:cs typeface="Calibri"/>
              </a:rPr>
              <a:t>evidence-</a:t>
            </a:r>
            <a:r>
              <a:rPr sz="3600" dirty="0">
                <a:solidFill>
                  <a:srgbClr val="001F5F"/>
                </a:solidFill>
                <a:latin typeface="Calibri"/>
                <a:cs typeface="Calibri"/>
              </a:rPr>
              <a:t>based</a:t>
            </a:r>
            <a:r>
              <a:rPr sz="3600" spc="-55" dirty="0">
                <a:solidFill>
                  <a:srgbClr val="001F5F"/>
                </a:solidFill>
                <a:latin typeface="Calibri"/>
                <a:cs typeface="Calibri"/>
              </a:rPr>
              <a:t> </a:t>
            </a:r>
            <a:r>
              <a:rPr sz="3600" spc="-10" dirty="0">
                <a:solidFill>
                  <a:srgbClr val="001F5F"/>
                </a:solidFill>
                <a:latin typeface="Calibri"/>
                <a:cs typeface="Calibri"/>
              </a:rPr>
              <a:t>practice?</a:t>
            </a:r>
            <a:endParaRPr sz="3600">
              <a:latin typeface="Calibri"/>
              <a:cs typeface="Calibri"/>
            </a:endParaRPr>
          </a:p>
        </p:txBody>
      </p:sp>
      <p:pic>
        <p:nvPicPr>
          <p:cNvPr id="4" name="object 4"/>
          <p:cNvPicPr/>
          <p:nvPr/>
        </p:nvPicPr>
        <p:blipFill>
          <a:blip r:embed="rId2" cstate="print"/>
          <a:stretch>
            <a:fillRect/>
          </a:stretch>
        </p:blipFill>
        <p:spPr>
          <a:xfrm>
            <a:off x="2067877" y="5216606"/>
            <a:ext cx="1344621" cy="1246022"/>
          </a:xfrm>
          <a:prstGeom prst="rect">
            <a:avLst/>
          </a:prstGeom>
        </p:spPr>
      </p:pic>
      <p:pic>
        <p:nvPicPr>
          <p:cNvPr id="5" name="object 5"/>
          <p:cNvPicPr/>
          <p:nvPr/>
        </p:nvPicPr>
        <p:blipFill>
          <a:blip r:embed="rId3" cstate="print"/>
          <a:stretch>
            <a:fillRect/>
          </a:stretch>
        </p:blipFill>
        <p:spPr>
          <a:xfrm>
            <a:off x="8585077" y="5142209"/>
            <a:ext cx="1640962" cy="1343934"/>
          </a:xfrm>
          <a:prstGeom prst="rect">
            <a:avLst/>
          </a:prstGeom>
        </p:spPr>
      </p:pic>
      <p:pic>
        <p:nvPicPr>
          <p:cNvPr id="6" name="Picture 2" descr="Review of CAHPR | Council for Allied Health Professions Research">
            <a:extLst>
              <a:ext uri="{FF2B5EF4-FFF2-40B4-BE49-F238E27FC236}">
                <a16:creationId xmlns:a16="http://schemas.microsoft.com/office/drawing/2014/main" id="{C84D780A-B6E4-D347-FCF3-F347C5180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9424" y="385069"/>
            <a:ext cx="3648433"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Key</a:t>
            </a:r>
            <a:r>
              <a:rPr spc="-110" dirty="0"/>
              <a:t> </a:t>
            </a:r>
            <a:r>
              <a:rPr spc="-10" dirty="0"/>
              <a:t>differences</a:t>
            </a:r>
          </a:p>
        </p:txBody>
      </p:sp>
      <p:graphicFrame>
        <p:nvGraphicFramePr>
          <p:cNvPr id="3" name="object 3"/>
          <p:cNvGraphicFramePr>
            <a:graphicFrameLocks noGrp="1"/>
          </p:cNvGraphicFramePr>
          <p:nvPr>
            <p:extLst>
              <p:ext uri="{D42A27DB-BD31-4B8C-83A1-F6EECF244321}">
                <p14:modId xmlns:p14="http://schemas.microsoft.com/office/powerpoint/2010/main" val="2508069075"/>
              </p:ext>
            </p:extLst>
          </p:nvPr>
        </p:nvGraphicFramePr>
        <p:xfrm>
          <a:off x="1919536" y="1071329"/>
          <a:ext cx="7886700" cy="5079365"/>
        </p:xfrm>
        <a:graphic>
          <a:graphicData uri="http://schemas.openxmlformats.org/drawingml/2006/table">
            <a:tbl>
              <a:tblPr firstRow="1" bandRow="1">
                <a:tableStyleId>{2D5ABB26-0587-4C30-8999-92F81FD0307C}</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538480">
                <a:tc>
                  <a:txBody>
                    <a:bodyPr/>
                    <a:lstStyle/>
                    <a:p>
                      <a:pPr algn="ctr">
                        <a:lnSpc>
                          <a:spcPts val="2090"/>
                        </a:lnSpc>
                      </a:pPr>
                      <a:r>
                        <a:rPr sz="1800" b="1" spc="-10" dirty="0">
                          <a:solidFill>
                            <a:srgbClr val="FFFFFF"/>
                          </a:solidFill>
                          <a:latin typeface="Calibri"/>
                          <a:cs typeface="Calibri"/>
                        </a:rPr>
                        <a:t>Research</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tc>
                  <a:txBody>
                    <a:bodyPr/>
                    <a:lstStyle/>
                    <a:p>
                      <a:pPr marL="207645">
                        <a:lnSpc>
                          <a:spcPts val="2090"/>
                        </a:lnSpc>
                      </a:pPr>
                      <a:r>
                        <a:rPr sz="1800" b="1" dirty="0">
                          <a:solidFill>
                            <a:srgbClr val="FFFFFF"/>
                          </a:solidFill>
                          <a:latin typeface="Calibri"/>
                          <a:cs typeface="Calibri"/>
                        </a:rPr>
                        <a:t>Service</a:t>
                      </a:r>
                      <a:r>
                        <a:rPr sz="1800" b="1" spc="-55" dirty="0">
                          <a:solidFill>
                            <a:srgbClr val="FFFFFF"/>
                          </a:solidFill>
                          <a:latin typeface="Calibri"/>
                          <a:cs typeface="Calibri"/>
                        </a:rPr>
                        <a:t> </a:t>
                      </a:r>
                      <a:r>
                        <a:rPr sz="1800" b="1" dirty="0">
                          <a:solidFill>
                            <a:srgbClr val="FFFFFF"/>
                          </a:solidFill>
                          <a:latin typeface="Calibri"/>
                          <a:cs typeface="Calibri"/>
                        </a:rPr>
                        <a:t>evaluation</a:t>
                      </a:r>
                      <a:r>
                        <a:rPr sz="1800" b="1" spc="-45" dirty="0">
                          <a:solidFill>
                            <a:srgbClr val="FFFFFF"/>
                          </a:solidFill>
                          <a:latin typeface="Calibri"/>
                          <a:cs typeface="Calibri"/>
                        </a:rPr>
                        <a:t> </a:t>
                      </a:r>
                      <a:r>
                        <a:rPr sz="1800" b="1" dirty="0">
                          <a:solidFill>
                            <a:srgbClr val="FFFFFF"/>
                          </a:solidFill>
                          <a:latin typeface="Calibri"/>
                          <a:cs typeface="Calibri"/>
                        </a:rPr>
                        <a:t>&amp;</a:t>
                      </a:r>
                      <a:r>
                        <a:rPr sz="1800" b="1" spc="-25" dirty="0">
                          <a:solidFill>
                            <a:srgbClr val="FFFFFF"/>
                          </a:solidFill>
                          <a:latin typeface="Calibri"/>
                          <a:cs typeface="Calibri"/>
                        </a:rPr>
                        <a:t> QI</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tc>
                  <a:txBody>
                    <a:bodyPr/>
                    <a:lstStyle/>
                    <a:p>
                      <a:pPr marL="635" algn="ctr">
                        <a:lnSpc>
                          <a:spcPts val="2090"/>
                        </a:lnSpc>
                      </a:pPr>
                      <a:r>
                        <a:rPr sz="1800" b="1" spc="-10" dirty="0">
                          <a:solidFill>
                            <a:srgbClr val="FFFFFF"/>
                          </a:solidFill>
                          <a:latin typeface="Calibri"/>
                          <a:cs typeface="Calibri"/>
                        </a:rPr>
                        <a:t>Audit</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extLst>
                  <a:ext uri="{0D108BD9-81ED-4DB2-BD59-A6C34878D82A}">
                    <a16:rowId xmlns:a16="http://schemas.microsoft.com/office/drawing/2014/main" val="10000"/>
                  </a:ext>
                </a:extLst>
              </a:tr>
              <a:tr h="586740">
                <a:tc>
                  <a:txBody>
                    <a:bodyPr/>
                    <a:lstStyle/>
                    <a:p>
                      <a:pPr marL="68580">
                        <a:lnSpc>
                          <a:spcPts val="2090"/>
                        </a:lnSpc>
                      </a:pPr>
                      <a:r>
                        <a:rPr sz="1800" spc="-65" dirty="0">
                          <a:solidFill>
                            <a:srgbClr val="001F5F"/>
                          </a:solidFill>
                          <a:latin typeface="Calibri"/>
                          <a:cs typeface="Calibri"/>
                        </a:rPr>
                        <a:t>To</a:t>
                      </a:r>
                      <a:r>
                        <a:rPr sz="1800" spc="-40" dirty="0">
                          <a:solidFill>
                            <a:srgbClr val="001F5F"/>
                          </a:solidFill>
                          <a:latin typeface="Calibri"/>
                          <a:cs typeface="Calibri"/>
                        </a:rPr>
                        <a:t> </a:t>
                      </a:r>
                      <a:r>
                        <a:rPr sz="1800" dirty="0">
                          <a:solidFill>
                            <a:srgbClr val="001F5F"/>
                          </a:solidFill>
                          <a:latin typeface="Calibri"/>
                          <a:cs typeface="Calibri"/>
                        </a:rPr>
                        <a:t>generate</a:t>
                      </a:r>
                      <a:r>
                        <a:rPr sz="1800" spc="-85" dirty="0">
                          <a:solidFill>
                            <a:srgbClr val="001F5F"/>
                          </a:solidFill>
                          <a:latin typeface="Calibri"/>
                          <a:cs typeface="Calibri"/>
                        </a:rPr>
                        <a:t> </a:t>
                      </a:r>
                      <a:r>
                        <a:rPr sz="1800" spc="-25" dirty="0">
                          <a:solidFill>
                            <a:srgbClr val="001F5F"/>
                          </a:solidFill>
                          <a:latin typeface="Calibri"/>
                          <a:cs typeface="Calibri"/>
                        </a:rPr>
                        <a:t>new</a:t>
                      </a:r>
                      <a:endParaRPr sz="1800">
                        <a:latin typeface="Calibri"/>
                        <a:cs typeface="Calibri"/>
                      </a:endParaRPr>
                    </a:p>
                    <a:p>
                      <a:pPr marL="68580">
                        <a:lnSpc>
                          <a:spcPct val="100000"/>
                        </a:lnSpc>
                        <a:spcBef>
                          <a:spcPts val="155"/>
                        </a:spcBef>
                      </a:pPr>
                      <a:r>
                        <a:rPr sz="1800" spc="-10" dirty="0">
                          <a:solidFill>
                            <a:srgbClr val="001F5F"/>
                          </a:solidFill>
                          <a:latin typeface="Calibri"/>
                          <a:cs typeface="Calibri"/>
                        </a:rPr>
                        <a:t>knowledge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nSpc>
                          <a:spcPts val="2090"/>
                        </a:lnSpc>
                      </a:pPr>
                      <a:r>
                        <a:rPr sz="1800" spc="-65" dirty="0">
                          <a:latin typeface="Calibri"/>
                          <a:cs typeface="Calibri"/>
                        </a:rPr>
                        <a:t>To</a:t>
                      </a:r>
                      <a:r>
                        <a:rPr sz="1800" spc="-30" dirty="0">
                          <a:latin typeface="Calibri"/>
                          <a:cs typeface="Calibri"/>
                        </a:rPr>
                        <a:t> </a:t>
                      </a:r>
                      <a:r>
                        <a:rPr sz="1800" dirty="0">
                          <a:latin typeface="Calibri"/>
                          <a:cs typeface="Calibri"/>
                        </a:rPr>
                        <a:t>define</a:t>
                      </a:r>
                      <a:r>
                        <a:rPr sz="1800" spc="-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judge</a:t>
                      </a:r>
                      <a:r>
                        <a:rPr sz="1800" spc="-25" dirty="0">
                          <a:latin typeface="Calibri"/>
                          <a:cs typeface="Calibri"/>
                        </a:rPr>
                        <a:t> </a:t>
                      </a:r>
                      <a:r>
                        <a:rPr sz="1800" spc="-10" dirty="0">
                          <a:latin typeface="Calibri"/>
                          <a:cs typeface="Calibri"/>
                        </a:rPr>
                        <a:t>current</a:t>
                      </a:r>
                      <a:endParaRPr sz="1800">
                        <a:latin typeface="Calibri"/>
                        <a:cs typeface="Calibri"/>
                      </a:endParaRPr>
                    </a:p>
                    <a:p>
                      <a:pPr marL="68580">
                        <a:lnSpc>
                          <a:spcPct val="100000"/>
                        </a:lnSpc>
                        <a:spcBef>
                          <a:spcPts val="155"/>
                        </a:spcBef>
                      </a:pPr>
                      <a:r>
                        <a:rPr sz="1800" spc="-20" dirty="0">
                          <a:latin typeface="Calibri"/>
                          <a:cs typeface="Calibri"/>
                        </a:rPr>
                        <a:t>care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nSpc>
                          <a:spcPts val="2090"/>
                        </a:lnSpc>
                      </a:pPr>
                      <a:r>
                        <a:rPr sz="1800" spc="-65" dirty="0">
                          <a:solidFill>
                            <a:srgbClr val="001F5F"/>
                          </a:solidFill>
                          <a:latin typeface="Calibri"/>
                          <a:cs typeface="Calibri"/>
                        </a:rPr>
                        <a:t>To</a:t>
                      </a:r>
                      <a:r>
                        <a:rPr sz="1800" spc="-35" dirty="0">
                          <a:solidFill>
                            <a:srgbClr val="001F5F"/>
                          </a:solidFill>
                          <a:latin typeface="Calibri"/>
                          <a:cs typeface="Calibri"/>
                        </a:rPr>
                        <a:t> </a:t>
                      </a:r>
                      <a:r>
                        <a:rPr sz="1800" dirty="0">
                          <a:solidFill>
                            <a:srgbClr val="001F5F"/>
                          </a:solidFill>
                          <a:latin typeface="Calibri"/>
                          <a:cs typeface="Calibri"/>
                        </a:rPr>
                        <a:t>deliver</a:t>
                      </a:r>
                      <a:r>
                        <a:rPr sz="1800" spc="-15" dirty="0">
                          <a:solidFill>
                            <a:srgbClr val="001F5F"/>
                          </a:solidFill>
                          <a:latin typeface="Calibri"/>
                          <a:cs typeface="Calibri"/>
                        </a:rPr>
                        <a:t> </a:t>
                      </a:r>
                      <a:r>
                        <a:rPr sz="1800" dirty="0">
                          <a:solidFill>
                            <a:srgbClr val="001F5F"/>
                          </a:solidFill>
                          <a:latin typeface="Calibri"/>
                          <a:cs typeface="Calibri"/>
                        </a:rPr>
                        <a:t>best</a:t>
                      </a:r>
                      <a:r>
                        <a:rPr sz="1800" spc="-25" dirty="0">
                          <a:solidFill>
                            <a:srgbClr val="001F5F"/>
                          </a:solidFill>
                          <a:latin typeface="Calibri"/>
                          <a:cs typeface="Calibri"/>
                        </a:rPr>
                        <a:t> </a:t>
                      </a:r>
                      <a:r>
                        <a:rPr sz="1800" spc="-20" dirty="0">
                          <a:solidFill>
                            <a:srgbClr val="001F5F"/>
                          </a:solidFill>
                          <a:latin typeface="Calibri"/>
                          <a:cs typeface="Calibri"/>
                        </a:rPr>
                        <a:t>care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1"/>
                  </a:ext>
                </a:extLst>
              </a:tr>
              <a:tr h="1063625">
                <a:tc>
                  <a:txBody>
                    <a:bodyPr/>
                    <a:lstStyle/>
                    <a:p>
                      <a:pPr marL="68580">
                        <a:lnSpc>
                          <a:spcPts val="2090"/>
                        </a:lnSpc>
                      </a:pPr>
                      <a:r>
                        <a:rPr sz="1800" dirty="0">
                          <a:solidFill>
                            <a:srgbClr val="001F5F"/>
                          </a:solidFill>
                          <a:latin typeface="Calibri"/>
                          <a:cs typeface="Calibri"/>
                        </a:rPr>
                        <a:t>Addresses</a:t>
                      </a:r>
                      <a:r>
                        <a:rPr sz="1800" spc="-50" dirty="0">
                          <a:solidFill>
                            <a:srgbClr val="001F5F"/>
                          </a:solidFill>
                          <a:latin typeface="Calibri"/>
                          <a:cs typeface="Calibri"/>
                        </a:rPr>
                        <a:t> </a:t>
                      </a:r>
                      <a:r>
                        <a:rPr sz="1800" dirty="0">
                          <a:solidFill>
                            <a:srgbClr val="001F5F"/>
                          </a:solidFill>
                          <a:latin typeface="Calibri"/>
                          <a:cs typeface="Calibri"/>
                        </a:rPr>
                        <a:t>clearly</a:t>
                      </a:r>
                      <a:r>
                        <a:rPr sz="1800" spc="-10" dirty="0">
                          <a:solidFill>
                            <a:srgbClr val="001F5F"/>
                          </a:solidFill>
                          <a:latin typeface="Calibri"/>
                          <a:cs typeface="Calibri"/>
                        </a:rPr>
                        <a:t> defined</a:t>
                      </a:r>
                      <a:endParaRPr sz="1800">
                        <a:latin typeface="Calibri"/>
                        <a:cs typeface="Calibri"/>
                      </a:endParaRPr>
                    </a:p>
                    <a:p>
                      <a:pPr marL="68580" marR="706755">
                        <a:lnSpc>
                          <a:spcPct val="107200"/>
                        </a:lnSpc>
                      </a:pPr>
                      <a:r>
                        <a:rPr sz="1800" dirty="0">
                          <a:solidFill>
                            <a:srgbClr val="001F5F"/>
                          </a:solidFill>
                          <a:latin typeface="Calibri"/>
                          <a:cs typeface="Calibri"/>
                        </a:rPr>
                        <a:t>questions,</a:t>
                      </a:r>
                      <a:r>
                        <a:rPr sz="1800" spc="-20" dirty="0">
                          <a:solidFill>
                            <a:srgbClr val="001F5F"/>
                          </a:solidFill>
                          <a:latin typeface="Calibri"/>
                          <a:cs typeface="Calibri"/>
                        </a:rPr>
                        <a:t> </a:t>
                      </a:r>
                      <a:r>
                        <a:rPr sz="1800" dirty="0">
                          <a:solidFill>
                            <a:srgbClr val="001F5F"/>
                          </a:solidFill>
                          <a:latin typeface="Calibri"/>
                          <a:cs typeface="Calibri"/>
                        </a:rPr>
                        <a:t>aims</a:t>
                      </a:r>
                      <a:r>
                        <a:rPr sz="1800" spc="-25" dirty="0">
                          <a:solidFill>
                            <a:srgbClr val="001F5F"/>
                          </a:solidFill>
                          <a:latin typeface="Calibri"/>
                          <a:cs typeface="Calibri"/>
                        </a:rPr>
                        <a:t> and </a:t>
                      </a:r>
                      <a:r>
                        <a:rPr sz="1800" spc="-10" dirty="0">
                          <a:solidFill>
                            <a:srgbClr val="001F5F"/>
                          </a:solidFill>
                          <a:latin typeface="Calibri"/>
                          <a:cs typeface="Calibri"/>
                        </a:rPr>
                        <a:t>objectives</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8580">
                        <a:lnSpc>
                          <a:spcPts val="2090"/>
                        </a:lnSpc>
                      </a:pPr>
                      <a:r>
                        <a:rPr sz="1800" dirty="0">
                          <a:latin typeface="Calibri"/>
                          <a:cs typeface="Calibri"/>
                        </a:rPr>
                        <a:t>Measures</a:t>
                      </a:r>
                      <a:r>
                        <a:rPr sz="1800" spc="-60" dirty="0">
                          <a:latin typeface="Calibri"/>
                          <a:cs typeface="Calibri"/>
                        </a:rPr>
                        <a:t> </a:t>
                      </a:r>
                      <a:r>
                        <a:rPr sz="1800" dirty="0">
                          <a:latin typeface="Calibri"/>
                          <a:cs typeface="Calibri"/>
                        </a:rPr>
                        <a:t>current</a:t>
                      </a:r>
                      <a:r>
                        <a:rPr sz="1800" spc="-40" dirty="0">
                          <a:latin typeface="Calibri"/>
                          <a:cs typeface="Calibri"/>
                        </a:rPr>
                        <a:t> </a:t>
                      </a:r>
                      <a:r>
                        <a:rPr sz="1800" spc="-10" dirty="0">
                          <a:latin typeface="Calibri"/>
                          <a:cs typeface="Calibri"/>
                        </a:rPr>
                        <a:t>service</a:t>
                      </a:r>
                      <a:endParaRPr sz="1800">
                        <a:latin typeface="Calibri"/>
                        <a:cs typeface="Calibri"/>
                      </a:endParaRPr>
                    </a:p>
                    <a:p>
                      <a:pPr marL="68580" marR="470534">
                        <a:lnSpc>
                          <a:spcPct val="107200"/>
                        </a:lnSpc>
                      </a:pPr>
                      <a:r>
                        <a:rPr sz="1800" dirty="0">
                          <a:latin typeface="Calibri"/>
                          <a:cs typeface="Calibri"/>
                        </a:rPr>
                        <a:t>without </a:t>
                      </a:r>
                      <a:r>
                        <a:rPr sz="1800" spc="-10" dirty="0">
                          <a:latin typeface="Calibri"/>
                          <a:cs typeface="Calibri"/>
                        </a:rPr>
                        <a:t>reference</a:t>
                      </a:r>
                      <a:r>
                        <a:rPr sz="1800" spc="-5" dirty="0">
                          <a:latin typeface="Calibri"/>
                          <a:cs typeface="Calibri"/>
                        </a:rPr>
                        <a:t> </a:t>
                      </a:r>
                      <a:r>
                        <a:rPr sz="1800" dirty="0">
                          <a:latin typeface="Calibri"/>
                          <a:cs typeface="Calibri"/>
                        </a:rPr>
                        <a:t>to</a:t>
                      </a:r>
                      <a:r>
                        <a:rPr sz="1800" spc="-20" dirty="0">
                          <a:latin typeface="Calibri"/>
                          <a:cs typeface="Calibri"/>
                        </a:rPr>
                        <a:t> </a:t>
                      </a:r>
                      <a:r>
                        <a:rPr sz="1800" spc="-50" dirty="0">
                          <a:latin typeface="Calibri"/>
                          <a:cs typeface="Calibri"/>
                        </a:rPr>
                        <a:t>a </a:t>
                      </a:r>
                      <a:r>
                        <a:rPr sz="1800" spc="-10" dirty="0">
                          <a:latin typeface="Calibri"/>
                          <a:cs typeface="Calibri"/>
                        </a:rPr>
                        <a:t>standard</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9215">
                        <a:lnSpc>
                          <a:spcPts val="2090"/>
                        </a:lnSpc>
                      </a:pPr>
                      <a:r>
                        <a:rPr sz="1800" dirty="0">
                          <a:solidFill>
                            <a:srgbClr val="001F5F"/>
                          </a:solidFill>
                          <a:latin typeface="Calibri"/>
                          <a:cs typeface="Calibri"/>
                        </a:rPr>
                        <a:t>Measures</a:t>
                      </a:r>
                      <a:r>
                        <a:rPr sz="1800" spc="-65" dirty="0">
                          <a:solidFill>
                            <a:srgbClr val="001F5F"/>
                          </a:solidFill>
                          <a:latin typeface="Calibri"/>
                          <a:cs typeface="Calibri"/>
                        </a:rPr>
                        <a:t> </a:t>
                      </a:r>
                      <a:r>
                        <a:rPr sz="1800" dirty="0">
                          <a:solidFill>
                            <a:srgbClr val="001F5F"/>
                          </a:solidFill>
                          <a:latin typeface="Calibri"/>
                          <a:cs typeface="Calibri"/>
                        </a:rPr>
                        <a:t>against</a:t>
                      </a:r>
                      <a:r>
                        <a:rPr sz="1800" spc="-45" dirty="0">
                          <a:solidFill>
                            <a:srgbClr val="001F5F"/>
                          </a:solidFill>
                          <a:latin typeface="Calibri"/>
                          <a:cs typeface="Calibri"/>
                        </a:rPr>
                        <a:t> </a:t>
                      </a:r>
                      <a:r>
                        <a:rPr sz="1800" spc="-50" dirty="0">
                          <a:solidFill>
                            <a:srgbClr val="001F5F"/>
                          </a:solidFill>
                          <a:latin typeface="Calibri"/>
                          <a:cs typeface="Calibri"/>
                        </a:rPr>
                        <a:t>a</a:t>
                      </a:r>
                      <a:endParaRPr sz="1800">
                        <a:latin typeface="Calibri"/>
                        <a:cs typeface="Calibri"/>
                      </a:endParaRPr>
                    </a:p>
                    <a:p>
                      <a:pPr marL="69215">
                        <a:lnSpc>
                          <a:spcPct val="100000"/>
                        </a:lnSpc>
                        <a:spcBef>
                          <a:spcPts val="155"/>
                        </a:spcBef>
                      </a:pPr>
                      <a:r>
                        <a:rPr sz="1800" spc="-10" dirty="0">
                          <a:solidFill>
                            <a:srgbClr val="001F5F"/>
                          </a:solidFill>
                          <a:latin typeface="Calibri"/>
                          <a:cs typeface="Calibri"/>
                        </a:rPr>
                        <a:t>standard</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extLst>
                  <a:ext uri="{0D108BD9-81ED-4DB2-BD59-A6C34878D82A}">
                    <a16:rowId xmlns:a16="http://schemas.microsoft.com/office/drawing/2014/main" val="10002"/>
                  </a:ext>
                </a:extLst>
              </a:tr>
              <a:tr h="1423670">
                <a:tc>
                  <a:txBody>
                    <a:bodyPr/>
                    <a:lstStyle/>
                    <a:p>
                      <a:pPr marL="68580">
                        <a:lnSpc>
                          <a:spcPts val="2095"/>
                        </a:lnSpc>
                      </a:pPr>
                      <a:r>
                        <a:rPr sz="1800" dirty="0">
                          <a:solidFill>
                            <a:srgbClr val="001F5F"/>
                          </a:solidFill>
                          <a:latin typeface="Calibri"/>
                          <a:cs typeface="Calibri"/>
                        </a:rPr>
                        <a:t>Usually</a:t>
                      </a:r>
                      <a:r>
                        <a:rPr sz="1800" spc="-40" dirty="0">
                          <a:solidFill>
                            <a:srgbClr val="001F5F"/>
                          </a:solidFill>
                          <a:latin typeface="Calibri"/>
                          <a:cs typeface="Calibri"/>
                        </a:rPr>
                        <a:t> </a:t>
                      </a:r>
                      <a:r>
                        <a:rPr sz="1800" dirty="0">
                          <a:solidFill>
                            <a:srgbClr val="001F5F"/>
                          </a:solidFill>
                          <a:latin typeface="Calibri"/>
                          <a:cs typeface="Calibri"/>
                        </a:rPr>
                        <a:t>involves</a:t>
                      </a:r>
                      <a:r>
                        <a:rPr sz="1800" spc="-35" dirty="0">
                          <a:solidFill>
                            <a:srgbClr val="001F5F"/>
                          </a:solidFill>
                          <a:latin typeface="Calibri"/>
                          <a:cs typeface="Calibri"/>
                        </a:rPr>
                        <a:t> </a:t>
                      </a:r>
                      <a:r>
                        <a:rPr sz="1800" spc="-10" dirty="0">
                          <a:solidFill>
                            <a:srgbClr val="001F5F"/>
                          </a:solidFill>
                          <a:latin typeface="Calibri"/>
                          <a:cs typeface="Calibri"/>
                        </a:rPr>
                        <a:t>collecting</a:t>
                      </a:r>
                      <a:endParaRPr sz="1800">
                        <a:latin typeface="Calibri"/>
                        <a:cs typeface="Calibri"/>
                      </a:endParaRPr>
                    </a:p>
                    <a:p>
                      <a:pPr marL="68580" marR="177165">
                        <a:lnSpc>
                          <a:spcPct val="107200"/>
                        </a:lnSpc>
                      </a:pPr>
                      <a:r>
                        <a:rPr sz="1800" dirty="0">
                          <a:solidFill>
                            <a:srgbClr val="001F5F"/>
                          </a:solidFill>
                          <a:latin typeface="Calibri"/>
                          <a:cs typeface="Calibri"/>
                        </a:rPr>
                        <a:t>data</a:t>
                      </a:r>
                      <a:r>
                        <a:rPr sz="1800" spc="-40" dirty="0">
                          <a:solidFill>
                            <a:srgbClr val="001F5F"/>
                          </a:solidFill>
                          <a:latin typeface="Calibri"/>
                          <a:cs typeface="Calibri"/>
                        </a:rPr>
                        <a:t> </a:t>
                      </a:r>
                      <a:r>
                        <a:rPr sz="1800" dirty="0">
                          <a:solidFill>
                            <a:srgbClr val="001F5F"/>
                          </a:solidFill>
                          <a:latin typeface="Calibri"/>
                          <a:cs typeface="Calibri"/>
                        </a:rPr>
                        <a:t>additional</a:t>
                      </a:r>
                      <a:r>
                        <a:rPr sz="1800" spc="-10" dirty="0">
                          <a:solidFill>
                            <a:srgbClr val="001F5F"/>
                          </a:solidFill>
                          <a:latin typeface="Calibri"/>
                          <a:cs typeface="Calibri"/>
                        </a:rPr>
                        <a:t> </a:t>
                      </a:r>
                      <a:r>
                        <a:rPr sz="1800" dirty="0">
                          <a:solidFill>
                            <a:srgbClr val="001F5F"/>
                          </a:solidFill>
                          <a:latin typeface="Calibri"/>
                          <a:cs typeface="Calibri"/>
                        </a:rPr>
                        <a:t>to</a:t>
                      </a:r>
                      <a:r>
                        <a:rPr sz="1800" spc="-35" dirty="0">
                          <a:solidFill>
                            <a:srgbClr val="001F5F"/>
                          </a:solidFill>
                          <a:latin typeface="Calibri"/>
                          <a:cs typeface="Calibri"/>
                        </a:rPr>
                        <a:t> </a:t>
                      </a:r>
                      <a:r>
                        <a:rPr sz="1800" spc="-10" dirty="0">
                          <a:solidFill>
                            <a:srgbClr val="001F5F"/>
                          </a:solidFill>
                          <a:latin typeface="Calibri"/>
                          <a:cs typeface="Calibri"/>
                        </a:rPr>
                        <a:t>routine </a:t>
                      </a:r>
                      <a:r>
                        <a:rPr sz="1800" spc="-20" dirty="0">
                          <a:solidFill>
                            <a:srgbClr val="001F5F"/>
                          </a:solidFill>
                          <a:latin typeface="Calibri"/>
                          <a:cs typeface="Calibri"/>
                        </a:rPr>
                        <a:t>care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gn="just">
                        <a:lnSpc>
                          <a:spcPts val="2095"/>
                        </a:lnSpc>
                      </a:pPr>
                      <a:r>
                        <a:rPr sz="1800" dirty="0">
                          <a:latin typeface="Calibri"/>
                          <a:cs typeface="Calibri"/>
                        </a:rPr>
                        <a:t>Usually</a:t>
                      </a:r>
                      <a:r>
                        <a:rPr sz="1800" spc="-40" dirty="0">
                          <a:latin typeface="Calibri"/>
                          <a:cs typeface="Calibri"/>
                        </a:rPr>
                        <a:t> </a:t>
                      </a:r>
                      <a:r>
                        <a:rPr sz="1800" dirty="0">
                          <a:latin typeface="Calibri"/>
                          <a:cs typeface="Calibri"/>
                        </a:rPr>
                        <a:t>involves</a:t>
                      </a:r>
                      <a:r>
                        <a:rPr sz="1800" spc="-35" dirty="0">
                          <a:latin typeface="Calibri"/>
                          <a:cs typeface="Calibri"/>
                        </a:rPr>
                        <a:t> </a:t>
                      </a:r>
                      <a:r>
                        <a:rPr sz="1800" spc="-10" dirty="0">
                          <a:latin typeface="Calibri"/>
                          <a:cs typeface="Calibri"/>
                        </a:rPr>
                        <a:t>analysis</a:t>
                      </a:r>
                      <a:endParaRPr sz="1800">
                        <a:latin typeface="Calibri"/>
                        <a:cs typeface="Calibri"/>
                      </a:endParaRPr>
                    </a:p>
                    <a:p>
                      <a:pPr marL="68580" marR="93345" algn="just">
                        <a:lnSpc>
                          <a:spcPct val="106900"/>
                        </a:lnSpc>
                        <a:spcBef>
                          <a:spcPts val="5"/>
                        </a:spcBef>
                      </a:pPr>
                      <a:r>
                        <a:rPr sz="1800" dirty="0">
                          <a:latin typeface="Calibri"/>
                          <a:cs typeface="Calibri"/>
                        </a:rPr>
                        <a:t>of</a:t>
                      </a:r>
                      <a:r>
                        <a:rPr sz="1800" spc="-40" dirty="0">
                          <a:latin typeface="Calibri"/>
                          <a:cs typeface="Calibri"/>
                        </a:rPr>
                        <a:t> </a:t>
                      </a:r>
                      <a:r>
                        <a:rPr sz="1800" dirty="0">
                          <a:latin typeface="Calibri"/>
                          <a:cs typeface="Calibri"/>
                        </a:rPr>
                        <a:t>existing</a:t>
                      </a:r>
                      <a:r>
                        <a:rPr sz="1800" spc="-30" dirty="0">
                          <a:latin typeface="Calibri"/>
                          <a:cs typeface="Calibri"/>
                        </a:rPr>
                        <a:t> </a:t>
                      </a:r>
                      <a:r>
                        <a:rPr sz="1800" dirty="0">
                          <a:latin typeface="Calibri"/>
                          <a:cs typeface="Calibri"/>
                        </a:rPr>
                        <a:t>data,</a:t>
                      </a:r>
                      <a:r>
                        <a:rPr sz="1800" spc="-25" dirty="0">
                          <a:latin typeface="Calibri"/>
                          <a:cs typeface="Calibri"/>
                        </a:rPr>
                        <a:t> </a:t>
                      </a:r>
                      <a:r>
                        <a:rPr sz="1800" dirty="0">
                          <a:latin typeface="Calibri"/>
                          <a:cs typeface="Calibri"/>
                        </a:rPr>
                        <a:t>but</a:t>
                      </a:r>
                      <a:r>
                        <a:rPr sz="1800" spc="-25" dirty="0">
                          <a:latin typeface="Calibri"/>
                          <a:cs typeface="Calibri"/>
                        </a:rPr>
                        <a:t> may </a:t>
                      </a:r>
                      <a:r>
                        <a:rPr sz="1800" dirty="0">
                          <a:latin typeface="Calibri"/>
                          <a:cs typeface="Calibri"/>
                        </a:rPr>
                        <a:t>include</a:t>
                      </a:r>
                      <a:r>
                        <a:rPr sz="1800" spc="-50" dirty="0">
                          <a:latin typeface="Calibri"/>
                          <a:cs typeface="Calibri"/>
                        </a:rPr>
                        <a:t> </a:t>
                      </a:r>
                      <a:r>
                        <a:rPr sz="1800" dirty="0">
                          <a:latin typeface="Calibri"/>
                          <a:cs typeface="Calibri"/>
                        </a:rPr>
                        <a:t>administration</a:t>
                      </a:r>
                      <a:r>
                        <a:rPr sz="1800" spc="-55" dirty="0">
                          <a:latin typeface="Calibri"/>
                          <a:cs typeface="Calibri"/>
                        </a:rPr>
                        <a:t> </a:t>
                      </a:r>
                      <a:r>
                        <a:rPr sz="1800" spc="-25" dirty="0">
                          <a:latin typeface="Calibri"/>
                          <a:cs typeface="Calibri"/>
                        </a:rPr>
                        <a:t>of </a:t>
                      </a:r>
                      <a:r>
                        <a:rPr sz="1800" dirty="0">
                          <a:latin typeface="Calibri"/>
                          <a:cs typeface="Calibri"/>
                        </a:rPr>
                        <a:t>interview</a:t>
                      </a:r>
                      <a:r>
                        <a:rPr sz="1800" spc="-25" dirty="0">
                          <a:latin typeface="Calibri"/>
                          <a:cs typeface="Calibri"/>
                        </a:rPr>
                        <a:t> </a:t>
                      </a:r>
                      <a:r>
                        <a:rPr sz="1800" dirty="0">
                          <a:latin typeface="Calibri"/>
                          <a:cs typeface="Calibri"/>
                        </a:rPr>
                        <a:t>or</a:t>
                      </a:r>
                      <a:r>
                        <a:rPr sz="1800" spc="-30" dirty="0">
                          <a:latin typeface="Calibri"/>
                          <a:cs typeface="Calibri"/>
                        </a:rPr>
                        <a:t> </a:t>
                      </a:r>
                      <a:r>
                        <a:rPr sz="1800" spc="-10" dirty="0">
                          <a:latin typeface="Calibri"/>
                          <a:cs typeface="Calibri"/>
                        </a:rPr>
                        <a:t>questionnaire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gn="just">
                        <a:lnSpc>
                          <a:spcPts val="2095"/>
                        </a:lnSpc>
                      </a:pPr>
                      <a:r>
                        <a:rPr sz="1800" dirty="0">
                          <a:solidFill>
                            <a:srgbClr val="001F5F"/>
                          </a:solidFill>
                          <a:latin typeface="Calibri"/>
                          <a:cs typeface="Calibri"/>
                        </a:rPr>
                        <a:t>Usually</a:t>
                      </a:r>
                      <a:r>
                        <a:rPr sz="1800" spc="-40" dirty="0">
                          <a:solidFill>
                            <a:srgbClr val="001F5F"/>
                          </a:solidFill>
                          <a:latin typeface="Calibri"/>
                          <a:cs typeface="Calibri"/>
                        </a:rPr>
                        <a:t> </a:t>
                      </a:r>
                      <a:r>
                        <a:rPr sz="1800" dirty="0">
                          <a:solidFill>
                            <a:srgbClr val="001F5F"/>
                          </a:solidFill>
                          <a:latin typeface="Calibri"/>
                          <a:cs typeface="Calibri"/>
                        </a:rPr>
                        <a:t>involves</a:t>
                      </a:r>
                      <a:r>
                        <a:rPr sz="1800" spc="-35" dirty="0">
                          <a:solidFill>
                            <a:srgbClr val="001F5F"/>
                          </a:solidFill>
                          <a:latin typeface="Calibri"/>
                          <a:cs typeface="Calibri"/>
                        </a:rPr>
                        <a:t> </a:t>
                      </a:r>
                      <a:r>
                        <a:rPr sz="1800" spc="-10" dirty="0">
                          <a:solidFill>
                            <a:srgbClr val="001F5F"/>
                          </a:solidFill>
                          <a:latin typeface="Calibri"/>
                          <a:cs typeface="Calibri"/>
                        </a:rPr>
                        <a:t>analysis</a:t>
                      </a:r>
                      <a:endParaRPr sz="1800">
                        <a:latin typeface="Calibri"/>
                        <a:cs typeface="Calibri"/>
                      </a:endParaRPr>
                    </a:p>
                    <a:p>
                      <a:pPr marL="69215" marR="92710" algn="just">
                        <a:lnSpc>
                          <a:spcPct val="106900"/>
                        </a:lnSpc>
                        <a:spcBef>
                          <a:spcPts val="5"/>
                        </a:spcBef>
                      </a:pPr>
                      <a:r>
                        <a:rPr sz="1800" dirty="0">
                          <a:solidFill>
                            <a:srgbClr val="001F5F"/>
                          </a:solidFill>
                          <a:latin typeface="Calibri"/>
                          <a:cs typeface="Calibri"/>
                        </a:rPr>
                        <a:t>of</a:t>
                      </a:r>
                      <a:r>
                        <a:rPr sz="1800" spc="-40" dirty="0">
                          <a:solidFill>
                            <a:srgbClr val="001F5F"/>
                          </a:solidFill>
                          <a:latin typeface="Calibri"/>
                          <a:cs typeface="Calibri"/>
                        </a:rPr>
                        <a:t> </a:t>
                      </a:r>
                      <a:r>
                        <a:rPr sz="1800" dirty="0">
                          <a:solidFill>
                            <a:srgbClr val="001F5F"/>
                          </a:solidFill>
                          <a:latin typeface="Calibri"/>
                          <a:cs typeface="Calibri"/>
                        </a:rPr>
                        <a:t>existing</a:t>
                      </a:r>
                      <a:r>
                        <a:rPr sz="1800" spc="-30" dirty="0">
                          <a:solidFill>
                            <a:srgbClr val="001F5F"/>
                          </a:solidFill>
                          <a:latin typeface="Calibri"/>
                          <a:cs typeface="Calibri"/>
                        </a:rPr>
                        <a:t> </a:t>
                      </a:r>
                      <a:r>
                        <a:rPr sz="1800" dirty="0">
                          <a:solidFill>
                            <a:srgbClr val="001F5F"/>
                          </a:solidFill>
                          <a:latin typeface="Calibri"/>
                          <a:cs typeface="Calibri"/>
                        </a:rPr>
                        <a:t>data,</a:t>
                      </a:r>
                      <a:r>
                        <a:rPr sz="1800" spc="-25" dirty="0">
                          <a:solidFill>
                            <a:srgbClr val="001F5F"/>
                          </a:solidFill>
                          <a:latin typeface="Calibri"/>
                          <a:cs typeface="Calibri"/>
                        </a:rPr>
                        <a:t> </a:t>
                      </a:r>
                      <a:r>
                        <a:rPr sz="1800" dirty="0">
                          <a:solidFill>
                            <a:srgbClr val="001F5F"/>
                          </a:solidFill>
                          <a:latin typeface="Calibri"/>
                          <a:cs typeface="Calibri"/>
                        </a:rPr>
                        <a:t>but</a:t>
                      </a:r>
                      <a:r>
                        <a:rPr sz="1800" spc="-25" dirty="0">
                          <a:solidFill>
                            <a:srgbClr val="001F5F"/>
                          </a:solidFill>
                          <a:latin typeface="Calibri"/>
                          <a:cs typeface="Calibri"/>
                        </a:rPr>
                        <a:t> may </a:t>
                      </a:r>
                      <a:r>
                        <a:rPr sz="1800" dirty="0">
                          <a:solidFill>
                            <a:srgbClr val="001F5F"/>
                          </a:solidFill>
                          <a:latin typeface="Calibri"/>
                          <a:cs typeface="Calibri"/>
                        </a:rPr>
                        <a:t>include</a:t>
                      </a:r>
                      <a:r>
                        <a:rPr sz="1800" spc="-50" dirty="0">
                          <a:solidFill>
                            <a:srgbClr val="001F5F"/>
                          </a:solidFill>
                          <a:latin typeface="Calibri"/>
                          <a:cs typeface="Calibri"/>
                        </a:rPr>
                        <a:t> </a:t>
                      </a:r>
                      <a:r>
                        <a:rPr sz="1800" dirty="0">
                          <a:solidFill>
                            <a:srgbClr val="001F5F"/>
                          </a:solidFill>
                          <a:latin typeface="Calibri"/>
                          <a:cs typeface="Calibri"/>
                        </a:rPr>
                        <a:t>administration</a:t>
                      </a:r>
                      <a:r>
                        <a:rPr sz="1800" spc="-55" dirty="0">
                          <a:solidFill>
                            <a:srgbClr val="001F5F"/>
                          </a:solidFill>
                          <a:latin typeface="Calibri"/>
                          <a:cs typeface="Calibri"/>
                        </a:rPr>
                        <a:t> </a:t>
                      </a:r>
                      <a:r>
                        <a:rPr sz="1800" spc="-25" dirty="0">
                          <a:solidFill>
                            <a:srgbClr val="001F5F"/>
                          </a:solidFill>
                          <a:latin typeface="Calibri"/>
                          <a:cs typeface="Calibri"/>
                        </a:rPr>
                        <a:t>of </a:t>
                      </a:r>
                      <a:r>
                        <a:rPr sz="1800" dirty="0">
                          <a:solidFill>
                            <a:srgbClr val="001F5F"/>
                          </a:solidFill>
                          <a:latin typeface="Calibri"/>
                          <a:cs typeface="Calibri"/>
                        </a:rPr>
                        <a:t>interview</a:t>
                      </a:r>
                      <a:r>
                        <a:rPr sz="1800" spc="-25" dirty="0">
                          <a:solidFill>
                            <a:srgbClr val="001F5F"/>
                          </a:solidFill>
                          <a:latin typeface="Calibri"/>
                          <a:cs typeface="Calibri"/>
                        </a:rPr>
                        <a:t> </a:t>
                      </a:r>
                      <a:r>
                        <a:rPr sz="1800" dirty="0">
                          <a:solidFill>
                            <a:srgbClr val="001F5F"/>
                          </a:solidFill>
                          <a:latin typeface="Calibri"/>
                          <a:cs typeface="Calibri"/>
                        </a:rPr>
                        <a:t>or</a:t>
                      </a:r>
                      <a:r>
                        <a:rPr sz="1800" spc="-30" dirty="0">
                          <a:solidFill>
                            <a:srgbClr val="001F5F"/>
                          </a:solidFill>
                          <a:latin typeface="Calibri"/>
                          <a:cs typeface="Calibri"/>
                        </a:rPr>
                        <a:t> </a:t>
                      </a:r>
                      <a:r>
                        <a:rPr sz="1800" spc="-10" dirty="0">
                          <a:solidFill>
                            <a:srgbClr val="001F5F"/>
                          </a:solidFill>
                          <a:latin typeface="Calibri"/>
                          <a:cs typeface="Calibri"/>
                        </a:rPr>
                        <a:t>questionnaire</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3"/>
                  </a:ext>
                </a:extLst>
              </a:tr>
              <a:tr h="586740">
                <a:tc>
                  <a:txBody>
                    <a:bodyPr/>
                    <a:lstStyle/>
                    <a:p>
                      <a:pPr marL="68580">
                        <a:lnSpc>
                          <a:spcPts val="2095"/>
                        </a:lnSpc>
                      </a:pPr>
                      <a:r>
                        <a:rPr sz="1800" dirty="0">
                          <a:solidFill>
                            <a:srgbClr val="001F5F"/>
                          </a:solidFill>
                          <a:latin typeface="Calibri"/>
                          <a:cs typeface="Calibri"/>
                        </a:rPr>
                        <a:t>May</a:t>
                      </a:r>
                      <a:r>
                        <a:rPr sz="1800" spc="-40" dirty="0">
                          <a:solidFill>
                            <a:srgbClr val="001F5F"/>
                          </a:solidFill>
                          <a:latin typeface="Calibri"/>
                          <a:cs typeface="Calibri"/>
                        </a:rPr>
                        <a:t> </a:t>
                      </a:r>
                      <a:r>
                        <a:rPr sz="1800" spc="-10" dirty="0">
                          <a:solidFill>
                            <a:srgbClr val="001F5F"/>
                          </a:solidFill>
                          <a:latin typeface="Calibri"/>
                          <a:cs typeface="Calibri"/>
                        </a:rPr>
                        <a:t>involve</a:t>
                      </a:r>
                      <a:endParaRPr sz="1800">
                        <a:latin typeface="Calibri"/>
                        <a:cs typeface="Calibri"/>
                      </a:endParaRPr>
                    </a:p>
                    <a:p>
                      <a:pPr marL="68580">
                        <a:lnSpc>
                          <a:spcPct val="100000"/>
                        </a:lnSpc>
                        <a:spcBef>
                          <a:spcPts val="155"/>
                        </a:spcBef>
                      </a:pPr>
                      <a:r>
                        <a:rPr sz="1800" spc="-10" dirty="0">
                          <a:solidFill>
                            <a:srgbClr val="001F5F"/>
                          </a:solidFill>
                          <a:latin typeface="Calibri"/>
                          <a:cs typeface="Calibri"/>
                        </a:rPr>
                        <a:t>randomisation</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8580">
                        <a:lnSpc>
                          <a:spcPts val="2095"/>
                        </a:lnSpc>
                      </a:pPr>
                      <a:r>
                        <a:rPr sz="1800" dirty="0">
                          <a:latin typeface="Calibri"/>
                          <a:cs typeface="Calibri"/>
                        </a:rPr>
                        <a:t>No </a:t>
                      </a:r>
                      <a:r>
                        <a:rPr sz="1800" spc="-10" dirty="0">
                          <a:latin typeface="Calibri"/>
                          <a:cs typeface="Calibri"/>
                        </a:rPr>
                        <a:t>randomisation</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9215">
                        <a:lnSpc>
                          <a:spcPts val="2095"/>
                        </a:lnSpc>
                      </a:pPr>
                      <a:r>
                        <a:rPr sz="1800" dirty="0">
                          <a:solidFill>
                            <a:srgbClr val="001F5F"/>
                          </a:solidFill>
                          <a:latin typeface="Calibri"/>
                          <a:cs typeface="Calibri"/>
                        </a:rPr>
                        <a:t>No </a:t>
                      </a:r>
                      <a:r>
                        <a:rPr sz="1800" spc="-10" dirty="0">
                          <a:solidFill>
                            <a:srgbClr val="001F5F"/>
                          </a:solidFill>
                          <a:latin typeface="Calibri"/>
                          <a:cs typeface="Calibri"/>
                        </a:rPr>
                        <a:t>randomisation</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extLst>
                  <a:ext uri="{0D108BD9-81ED-4DB2-BD59-A6C34878D82A}">
                    <a16:rowId xmlns:a16="http://schemas.microsoft.com/office/drawing/2014/main" val="10004"/>
                  </a:ext>
                </a:extLst>
              </a:tr>
              <a:tr h="880110">
                <a:tc>
                  <a:txBody>
                    <a:bodyPr/>
                    <a:lstStyle/>
                    <a:p>
                      <a:pPr marL="68580">
                        <a:lnSpc>
                          <a:spcPts val="2100"/>
                        </a:lnSpc>
                      </a:pPr>
                      <a:r>
                        <a:rPr sz="1800" dirty="0">
                          <a:solidFill>
                            <a:srgbClr val="001F5F"/>
                          </a:solidFill>
                          <a:latin typeface="Calibri"/>
                          <a:cs typeface="Calibri"/>
                        </a:rPr>
                        <a:t>Normally </a:t>
                      </a:r>
                      <a:r>
                        <a:rPr sz="1800" spc="-10" dirty="0">
                          <a:solidFill>
                            <a:srgbClr val="001F5F"/>
                          </a:solidFill>
                          <a:latin typeface="Calibri"/>
                          <a:cs typeface="Calibri"/>
                        </a:rPr>
                        <a:t>requires</a:t>
                      </a:r>
                      <a:endParaRPr sz="1800">
                        <a:latin typeface="Calibri"/>
                        <a:cs typeface="Calibri"/>
                      </a:endParaRPr>
                    </a:p>
                    <a:p>
                      <a:pPr marL="68580" marR="844550">
                        <a:lnSpc>
                          <a:spcPct val="107200"/>
                        </a:lnSpc>
                      </a:pPr>
                      <a:r>
                        <a:rPr sz="1800" dirty="0">
                          <a:solidFill>
                            <a:srgbClr val="001F5F"/>
                          </a:solidFill>
                          <a:latin typeface="Calibri"/>
                          <a:cs typeface="Calibri"/>
                        </a:rPr>
                        <a:t>Research</a:t>
                      </a:r>
                      <a:r>
                        <a:rPr sz="1800" spc="-65" dirty="0">
                          <a:solidFill>
                            <a:srgbClr val="001F5F"/>
                          </a:solidFill>
                          <a:latin typeface="Calibri"/>
                          <a:cs typeface="Calibri"/>
                        </a:rPr>
                        <a:t> </a:t>
                      </a:r>
                      <a:r>
                        <a:rPr sz="1800" spc="-10" dirty="0">
                          <a:solidFill>
                            <a:srgbClr val="001F5F"/>
                          </a:solidFill>
                          <a:latin typeface="Calibri"/>
                          <a:cs typeface="Calibri"/>
                        </a:rPr>
                        <a:t>Ethics </a:t>
                      </a:r>
                      <a:r>
                        <a:rPr sz="1800" dirty="0">
                          <a:solidFill>
                            <a:srgbClr val="001F5F"/>
                          </a:solidFill>
                          <a:latin typeface="Calibri"/>
                          <a:cs typeface="Calibri"/>
                        </a:rPr>
                        <a:t>Committee</a:t>
                      </a:r>
                      <a:r>
                        <a:rPr sz="1800" spc="-70" dirty="0">
                          <a:solidFill>
                            <a:srgbClr val="001F5F"/>
                          </a:solidFill>
                          <a:latin typeface="Calibri"/>
                          <a:cs typeface="Calibri"/>
                        </a:rPr>
                        <a:t> </a:t>
                      </a:r>
                      <a:r>
                        <a:rPr sz="1800" spc="-10" dirty="0">
                          <a:solidFill>
                            <a:srgbClr val="001F5F"/>
                          </a:solidFill>
                          <a:latin typeface="Calibri"/>
                          <a:cs typeface="Calibri"/>
                        </a:rPr>
                        <a:t>review</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nSpc>
                          <a:spcPts val="2100"/>
                        </a:lnSpc>
                      </a:pPr>
                      <a:r>
                        <a:rPr sz="1800" dirty="0">
                          <a:latin typeface="Calibri"/>
                          <a:cs typeface="Calibri"/>
                        </a:rPr>
                        <a:t>Does</a:t>
                      </a:r>
                      <a:r>
                        <a:rPr sz="1800" spc="-20" dirty="0">
                          <a:latin typeface="Calibri"/>
                          <a:cs typeface="Calibri"/>
                        </a:rPr>
                        <a:t> </a:t>
                      </a:r>
                      <a:r>
                        <a:rPr sz="1800" dirty="0">
                          <a:latin typeface="Calibri"/>
                          <a:cs typeface="Calibri"/>
                        </a:rPr>
                        <a:t>not</a:t>
                      </a:r>
                      <a:r>
                        <a:rPr sz="1800" spc="-35" dirty="0">
                          <a:latin typeface="Calibri"/>
                          <a:cs typeface="Calibri"/>
                        </a:rPr>
                        <a:t> </a:t>
                      </a:r>
                      <a:r>
                        <a:rPr sz="1800" dirty="0">
                          <a:latin typeface="Calibri"/>
                          <a:cs typeface="Calibri"/>
                        </a:rPr>
                        <a:t>require</a:t>
                      </a:r>
                      <a:r>
                        <a:rPr sz="1800" spc="-5" dirty="0">
                          <a:latin typeface="Calibri"/>
                          <a:cs typeface="Calibri"/>
                        </a:rPr>
                        <a:t> </a:t>
                      </a:r>
                      <a:r>
                        <a:rPr sz="1800" spc="-10" dirty="0">
                          <a:latin typeface="Calibri"/>
                          <a:cs typeface="Calibri"/>
                        </a:rPr>
                        <a:t>Research</a:t>
                      </a:r>
                      <a:endParaRPr sz="1800">
                        <a:latin typeface="Calibri"/>
                        <a:cs typeface="Calibri"/>
                      </a:endParaRPr>
                    </a:p>
                    <a:p>
                      <a:pPr marL="68580">
                        <a:lnSpc>
                          <a:spcPct val="100000"/>
                        </a:lnSpc>
                        <a:spcBef>
                          <a:spcPts val="155"/>
                        </a:spcBef>
                      </a:pPr>
                      <a:r>
                        <a:rPr sz="1800" dirty="0">
                          <a:latin typeface="Calibri"/>
                          <a:cs typeface="Calibri"/>
                        </a:rPr>
                        <a:t>Ethics</a:t>
                      </a:r>
                      <a:r>
                        <a:rPr sz="1800" spc="-55" dirty="0">
                          <a:latin typeface="Calibri"/>
                          <a:cs typeface="Calibri"/>
                        </a:rPr>
                        <a:t> </a:t>
                      </a:r>
                      <a:r>
                        <a:rPr sz="1800" dirty="0">
                          <a:latin typeface="Calibri"/>
                          <a:cs typeface="Calibri"/>
                        </a:rPr>
                        <a:t>Committee</a:t>
                      </a:r>
                      <a:r>
                        <a:rPr sz="1800" spc="-50" dirty="0">
                          <a:latin typeface="Calibri"/>
                          <a:cs typeface="Calibri"/>
                        </a:rPr>
                        <a:t> </a:t>
                      </a:r>
                      <a:r>
                        <a:rPr sz="1800" spc="-10" dirty="0">
                          <a:latin typeface="Calibri"/>
                          <a:cs typeface="Calibri"/>
                        </a:rPr>
                        <a:t>review</a:t>
                      </a:r>
                      <a:endParaRPr sz="18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nSpc>
                          <a:spcPts val="2100"/>
                        </a:lnSpc>
                      </a:pPr>
                      <a:r>
                        <a:rPr sz="1800" dirty="0">
                          <a:solidFill>
                            <a:srgbClr val="001F5F"/>
                          </a:solidFill>
                          <a:latin typeface="Calibri"/>
                          <a:cs typeface="Calibri"/>
                        </a:rPr>
                        <a:t>Does</a:t>
                      </a:r>
                      <a:r>
                        <a:rPr sz="1800" spc="-20" dirty="0">
                          <a:solidFill>
                            <a:srgbClr val="001F5F"/>
                          </a:solidFill>
                          <a:latin typeface="Calibri"/>
                          <a:cs typeface="Calibri"/>
                        </a:rPr>
                        <a:t> </a:t>
                      </a:r>
                      <a:r>
                        <a:rPr sz="1800" dirty="0">
                          <a:solidFill>
                            <a:srgbClr val="001F5F"/>
                          </a:solidFill>
                          <a:latin typeface="Calibri"/>
                          <a:cs typeface="Calibri"/>
                        </a:rPr>
                        <a:t>not</a:t>
                      </a:r>
                      <a:r>
                        <a:rPr sz="1800" spc="-35" dirty="0">
                          <a:solidFill>
                            <a:srgbClr val="001F5F"/>
                          </a:solidFill>
                          <a:latin typeface="Calibri"/>
                          <a:cs typeface="Calibri"/>
                        </a:rPr>
                        <a:t> </a:t>
                      </a:r>
                      <a:r>
                        <a:rPr sz="1800" dirty="0">
                          <a:solidFill>
                            <a:srgbClr val="001F5F"/>
                          </a:solidFill>
                          <a:latin typeface="Calibri"/>
                          <a:cs typeface="Calibri"/>
                        </a:rPr>
                        <a:t>require</a:t>
                      </a:r>
                      <a:r>
                        <a:rPr sz="1800" spc="-5" dirty="0">
                          <a:solidFill>
                            <a:srgbClr val="001F5F"/>
                          </a:solidFill>
                          <a:latin typeface="Calibri"/>
                          <a:cs typeface="Calibri"/>
                        </a:rPr>
                        <a:t> </a:t>
                      </a:r>
                      <a:r>
                        <a:rPr sz="1800" spc="-10" dirty="0">
                          <a:solidFill>
                            <a:srgbClr val="001F5F"/>
                          </a:solidFill>
                          <a:latin typeface="Calibri"/>
                          <a:cs typeface="Calibri"/>
                        </a:rPr>
                        <a:t>Research</a:t>
                      </a:r>
                      <a:endParaRPr sz="1800" dirty="0">
                        <a:latin typeface="Calibri"/>
                        <a:cs typeface="Calibri"/>
                      </a:endParaRPr>
                    </a:p>
                    <a:p>
                      <a:pPr marL="69215">
                        <a:lnSpc>
                          <a:spcPct val="100000"/>
                        </a:lnSpc>
                        <a:spcBef>
                          <a:spcPts val="155"/>
                        </a:spcBef>
                      </a:pPr>
                      <a:r>
                        <a:rPr sz="1800" dirty="0">
                          <a:solidFill>
                            <a:srgbClr val="001F5F"/>
                          </a:solidFill>
                          <a:latin typeface="Calibri"/>
                          <a:cs typeface="Calibri"/>
                        </a:rPr>
                        <a:t>Ethics</a:t>
                      </a:r>
                      <a:r>
                        <a:rPr sz="1800" spc="-55" dirty="0">
                          <a:solidFill>
                            <a:srgbClr val="001F5F"/>
                          </a:solidFill>
                          <a:latin typeface="Calibri"/>
                          <a:cs typeface="Calibri"/>
                        </a:rPr>
                        <a:t> </a:t>
                      </a:r>
                      <a:r>
                        <a:rPr sz="1800" dirty="0">
                          <a:solidFill>
                            <a:srgbClr val="001F5F"/>
                          </a:solidFill>
                          <a:latin typeface="Calibri"/>
                          <a:cs typeface="Calibri"/>
                        </a:rPr>
                        <a:t>Committee</a:t>
                      </a:r>
                      <a:r>
                        <a:rPr sz="1800" spc="-50" dirty="0">
                          <a:solidFill>
                            <a:srgbClr val="001F5F"/>
                          </a:solidFill>
                          <a:latin typeface="Calibri"/>
                          <a:cs typeface="Calibri"/>
                        </a:rPr>
                        <a:t> </a:t>
                      </a:r>
                      <a:r>
                        <a:rPr sz="1800" spc="-10" dirty="0">
                          <a:solidFill>
                            <a:srgbClr val="001F5F"/>
                          </a:solidFill>
                          <a:latin typeface="Calibri"/>
                          <a:cs typeface="Calibri"/>
                        </a:rPr>
                        <a:t>review</a:t>
                      </a:r>
                      <a:endParaRPr sz="1800" dirty="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8425433" y="6179616"/>
            <a:ext cx="1521460" cy="299720"/>
          </a:xfrm>
          <a:prstGeom prst="rect">
            <a:avLst/>
          </a:prstGeom>
        </p:spPr>
        <p:txBody>
          <a:bodyPr vert="horz" wrap="square" lIns="0" tIns="12700" rIns="0" bIns="0" rtlCol="0">
            <a:spAutoFit/>
          </a:bodyPr>
          <a:lstStyle/>
          <a:p>
            <a:pPr marL="12700">
              <a:spcBef>
                <a:spcPts val="100"/>
              </a:spcBef>
            </a:pPr>
            <a:r>
              <a:rPr dirty="0">
                <a:latin typeface="Calibri"/>
                <a:cs typeface="Calibri"/>
              </a:rPr>
              <a:t>After</a:t>
            </a:r>
            <a:r>
              <a:rPr spc="-20" dirty="0">
                <a:latin typeface="Calibri"/>
                <a:cs typeface="Calibri"/>
              </a:rPr>
              <a:t> </a:t>
            </a:r>
            <a:r>
              <a:rPr dirty="0">
                <a:latin typeface="Calibri"/>
                <a:cs typeface="Calibri"/>
              </a:rPr>
              <a:t>HRA, </a:t>
            </a:r>
            <a:r>
              <a:rPr spc="-20" dirty="0">
                <a:latin typeface="Calibri"/>
                <a:cs typeface="Calibri"/>
              </a:rPr>
              <a:t>2016</a:t>
            </a:r>
            <a:endParaRPr>
              <a:latin typeface="Calibri"/>
              <a:cs typeface="Calibri"/>
            </a:endParaRPr>
          </a:p>
        </p:txBody>
      </p:sp>
      <p:pic>
        <p:nvPicPr>
          <p:cNvPr id="5" name="Picture 2" descr="Review of CAHPR | Council for Allied Health Professions Research">
            <a:extLst>
              <a:ext uri="{FF2B5EF4-FFF2-40B4-BE49-F238E27FC236}">
                <a16:creationId xmlns:a16="http://schemas.microsoft.com/office/drawing/2014/main" id="{C3AF6BC3-69EB-E0E2-79DA-7C237C045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92" y="52751"/>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Quality</a:t>
            </a:r>
            <a:r>
              <a:rPr spc="-25" dirty="0"/>
              <a:t> </a:t>
            </a:r>
            <a:r>
              <a:rPr spc="-10" dirty="0"/>
              <a:t>improvement</a:t>
            </a:r>
          </a:p>
        </p:txBody>
      </p:sp>
      <p:sp>
        <p:nvSpPr>
          <p:cNvPr id="3" name="object 3"/>
          <p:cNvSpPr txBox="1"/>
          <p:nvPr/>
        </p:nvSpPr>
        <p:spPr>
          <a:xfrm>
            <a:off x="695400" y="1704594"/>
            <a:ext cx="10009112" cy="1351280"/>
          </a:xfrm>
          <a:prstGeom prst="rect">
            <a:avLst/>
          </a:prstGeom>
        </p:spPr>
        <p:txBody>
          <a:bodyPr vert="horz" wrap="square" lIns="0" tIns="12700" rIns="0" bIns="0" rtlCol="0">
            <a:spAutoFit/>
          </a:bodyPr>
          <a:lstStyle/>
          <a:p>
            <a:pPr marL="184785" marR="5080" indent="-172720">
              <a:spcBef>
                <a:spcPts val="100"/>
              </a:spcBef>
              <a:buFont typeface="Arial"/>
              <a:buChar char="•"/>
              <a:tabLst>
                <a:tab pos="185420" algn="l"/>
              </a:tabLst>
            </a:pPr>
            <a:r>
              <a:rPr sz="2400" dirty="0">
                <a:solidFill>
                  <a:schemeClr val="tx1"/>
                </a:solidFill>
                <a:latin typeface="Calibri"/>
                <a:cs typeface="Calibri"/>
              </a:rPr>
              <a:t>Community</a:t>
            </a:r>
            <a:r>
              <a:rPr sz="2400" spc="-55" dirty="0">
                <a:solidFill>
                  <a:schemeClr val="tx1"/>
                </a:solidFill>
                <a:latin typeface="Calibri"/>
                <a:cs typeface="Calibri"/>
              </a:rPr>
              <a:t> </a:t>
            </a:r>
            <a:r>
              <a:rPr sz="2400" dirty="0">
                <a:solidFill>
                  <a:schemeClr val="tx1"/>
                </a:solidFill>
                <a:latin typeface="Calibri"/>
                <a:cs typeface="Calibri"/>
              </a:rPr>
              <a:t>of</a:t>
            </a:r>
            <a:r>
              <a:rPr sz="2400" spc="-50" dirty="0">
                <a:solidFill>
                  <a:schemeClr val="tx1"/>
                </a:solidFill>
                <a:latin typeface="Calibri"/>
                <a:cs typeface="Calibri"/>
              </a:rPr>
              <a:t> </a:t>
            </a:r>
            <a:r>
              <a:rPr sz="2400" dirty="0">
                <a:solidFill>
                  <a:schemeClr val="tx1"/>
                </a:solidFill>
                <a:latin typeface="Calibri"/>
                <a:cs typeface="Calibri"/>
              </a:rPr>
              <a:t>Safety</a:t>
            </a:r>
            <a:r>
              <a:rPr sz="2400" spc="-50" dirty="0">
                <a:solidFill>
                  <a:schemeClr val="tx1"/>
                </a:solidFill>
                <a:latin typeface="Calibri"/>
                <a:cs typeface="Calibri"/>
              </a:rPr>
              <a:t> </a:t>
            </a:r>
            <a:r>
              <a:rPr sz="2400" dirty="0">
                <a:solidFill>
                  <a:schemeClr val="tx1"/>
                </a:solidFill>
                <a:latin typeface="Calibri"/>
                <a:cs typeface="Calibri"/>
              </a:rPr>
              <a:t>&amp;</a:t>
            </a:r>
            <a:r>
              <a:rPr sz="2400" spc="-45" dirty="0">
                <a:solidFill>
                  <a:schemeClr val="tx1"/>
                </a:solidFill>
                <a:latin typeface="Calibri"/>
                <a:cs typeface="Calibri"/>
              </a:rPr>
              <a:t> </a:t>
            </a:r>
            <a:r>
              <a:rPr sz="2400" dirty="0">
                <a:solidFill>
                  <a:schemeClr val="tx1"/>
                </a:solidFill>
                <a:latin typeface="Calibri"/>
                <a:cs typeface="Calibri"/>
              </a:rPr>
              <a:t>Improvement</a:t>
            </a:r>
            <a:r>
              <a:rPr sz="2400" spc="-50" dirty="0">
                <a:solidFill>
                  <a:schemeClr val="tx1"/>
                </a:solidFill>
                <a:latin typeface="Calibri"/>
                <a:cs typeface="Calibri"/>
              </a:rPr>
              <a:t> </a:t>
            </a:r>
            <a:r>
              <a:rPr sz="2400" dirty="0">
                <a:solidFill>
                  <a:schemeClr val="tx1"/>
                </a:solidFill>
                <a:latin typeface="Calibri"/>
                <a:cs typeface="Calibri"/>
              </a:rPr>
              <a:t>Practice</a:t>
            </a:r>
            <a:r>
              <a:rPr sz="2400" spc="-55" dirty="0">
                <a:solidFill>
                  <a:schemeClr val="tx1"/>
                </a:solidFill>
                <a:latin typeface="Calibri"/>
                <a:cs typeface="Calibri"/>
              </a:rPr>
              <a:t> </a:t>
            </a:r>
            <a:r>
              <a:rPr sz="2400" dirty="0">
                <a:solidFill>
                  <a:schemeClr val="tx1"/>
                </a:solidFill>
                <a:latin typeface="Calibri"/>
                <a:cs typeface="Calibri"/>
              </a:rPr>
              <a:t>(CSIP)</a:t>
            </a:r>
            <a:r>
              <a:rPr sz="2400" spc="-60" dirty="0">
                <a:solidFill>
                  <a:schemeClr val="tx1"/>
                </a:solidFill>
                <a:latin typeface="Calibri"/>
                <a:cs typeface="Calibri"/>
              </a:rPr>
              <a:t> </a:t>
            </a:r>
            <a:r>
              <a:rPr sz="2400" dirty="0">
                <a:solidFill>
                  <a:schemeClr val="tx1"/>
                </a:solidFill>
                <a:latin typeface="Calibri"/>
                <a:cs typeface="Calibri"/>
              </a:rPr>
              <a:t>&amp;</a:t>
            </a:r>
            <a:r>
              <a:rPr sz="2400" spc="-40" dirty="0">
                <a:solidFill>
                  <a:schemeClr val="tx1"/>
                </a:solidFill>
                <a:latin typeface="Calibri"/>
                <a:cs typeface="Calibri"/>
              </a:rPr>
              <a:t> </a:t>
            </a:r>
            <a:r>
              <a:rPr sz="2400" spc="-25" dirty="0">
                <a:solidFill>
                  <a:schemeClr val="tx1"/>
                </a:solidFill>
                <a:latin typeface="Calibri"/>
                <a:cs typeface="Calibri"/>
              </a:rPr>
              <a:t>the </a:t>
            </a:r>
            <a:r>
              <a:rPr sz="2400" spc="-10" dirty="0">
                <a:solidFill>
                  <a:schemeClr val="tx1"/>
                </a:solidFill>
                <a:latin typeface="Calibri"/>
                <a:cs typeface="Calibri"/>
              </a:rPr>
              <a:t>Wessex</a:t>
            </a:r>
            <a:r>
              <a:rPr sz="2400" spc="-55" dirty="0">
                <a:solidFill>
                  <a:schemeClr val="tx1"/>
                </a:solidFill>
                <a:latin typeface="Calibri"/>
                <a:cs typeface="Calibri"/>
              </a:rPr>
              <a:t> </a:t>
            </a:r>
            <a:r>
              <a:rPr sz="2400" dirty="0">
                <a:solidFill>
                  <a:schemeClr val="tx1"/>
                </a:solidFill>
                <a:latin typeface="Calibri"/>
                <a:cs typeface="Calibri"/>
              </a:rPr>
              <a:t>School</a:t>
            </a:r>
            <a:r>
              <a:rPr sz="2400" spc="-25" dirty="0">
                <a:solidFill>
                  <a:schemeClr val="tx1"/>
                </a:solidFill>
                <a:latin typeface="Calibri"/>
                <a:cs typeface="Calibri"/>
              </a:rPr>
              <a:t> </a:t>
            </a:r>
            <a:r>
              <a:rPr sz="2400" dirty="0">
                <a:solidFill>
                  <a:schemeClr val="tx1"/>
                </a:solidFill>
                <a:latin typeface="Calibri"/>
                <a:cs typeface="Calibri"/>
              </a:rPr>
              <a:t>of</a:t>
            </a:r>
            <a:r>
              <a:rPr sz="2400" spc="-30" dirty="0">
                <a:solidFill>
                  <a:schemeClr val="tx1"/>
                </a:solidFill>
                <a:latin typeface="Calibri"/>
                <a:cs typeface="Calibri"/>
              </a:rPr>
              <a:t> </a:t>
            </a:r>
            <a:r>
              <a:rPr sz="2400" dirty="0">
                <a:solidFill>
                  <a:schemeClr val="tx1"/>
                </a:solidFill>
                <a:latin typeface="Calibri"/>
                <a:cs typeface="Calibri"/>
              </a:rPr>
              <a:t>Quality</a:t>
            </a:r>
            <a:r>
              <a:rPr sz="2400" spc="-35" dirty="0">
                <a:solidFill>
                  <a:schemeClr val="tx1"/>
                </a:solidFill>
                <a:latin typeface="Calibri"/>
                <a:cs typeface="Calibri"/>
              </a:rPr>
              <a:t> </a:t>
            </a:r>
            <a:r>
              <a:rPr sz="2400" spc="-10" dirty="0">
                <a:solidFill>
                  <a:schemeClr val="tx1"/>
                </a:solidFill>
                <a:latin typeface="Calibri"/>
                <a:cs typeface="Calibri"/>
              </a:rPr>
              <a:t>Improvement</a:t>
            </a:r>
            <a:endParaRPr sz="2400" dirty="0">
              <a:solidFill>
                <a:schemeClr val="tx1"/>
              </a:solidFill>
              <a:latin typeface="Calibri"/>
              <a:cs typeface="Calibri"/>
            </a:endParaRPr>
          </a:p>
          <a:p>
            <a:pPr marL="184785" indent="-172720">
              <a:spcBef>
                <a:spcPts val="1800"/>
              </a:spcBef>
              <a:buClr>
                <a:srgbClr val="000000"/>
              </a:buClr>
              <a:buFont typeface="Arial"/>
              <a:buChar char="•"/>
              <a:tabLst>
                <a:tab pos="185420" algn="l"/>
              </a:tabLst>
            </a:pPr>
            <a:r>
              <a:rPr sz="2400" u="sng" spc="-10" dirty="0">
                <a:solidFill>
                  <a:schemeClr val="tx1"/>
                </a:solidFill>
                <a:uFill>
                  <a:solidFill>
                    <a:srgbClr val="0462C1"/>
                  </a:solidFill>
                </a:uFill>
                <a:latin typeface="Calibri"/>
                <a:cs typeface="Calibri"/>
                <a:hlinkClick r:id="rId2">
                  <a:extLst>
                    <a:ext uri="{A12FA001-AC4F-418D-AE19-62706E023703}">
                      <ahyp:hlinkClr xmlns:ahyp="http://schemas.microsoft.com/office/drawing/2018/hyperlinkcolor" val="tx"/>
                    </a:ext>
                  </a:extLst>
                </a:hlinkClick>
              </a:rPr>
              <a:t>www.hee.nhs.uk/wes</a:t>
            </a:r>
            <a:endParaRPr sz="2400" dirty="0">
              <a:solidFill>
                <a:schemeClr val="tx1"/>
              </a:solidFill>
              <a:latin typeface="Calibri"/>
              <a:cs typeface="Calibri"/>
            </a:endParaRPr>
          </a:p>
        </p:txBody>
      </p:sp>
      <p:pic>
        <p:nvPicPr>
          <p:cNvPr id="4" name="object 4"/>
          <p:cNvPicPr/>
          <p:nvPr/>
        </p:nvPicPr>
        <p:blipFill>
          <a:blip r:embed="rId3" cstate="print"/>
          <a:stretch>
            <a:fillRect/>
          </a:stretch>
        </p:blipFill>
        <p:spPr>
          <a:xfrm>
            <a:off x="2111107" y="3356992"/>
            <a:ext cx="3480837" cy="3063755"/>
          </a:xfrm>
          <a:prstGeom prst="rect">
            <a:avLst/>
          </a:prstGeom>
        </p:spPr>
      </p:pic>
      <p:pic>
        <p:nvPicPr>
          <p:cNvPr id="5" name="object 5"/>
          <p:cNvPicPr/>
          <p:nvPr/>
        </p:nvPicPr>
        <p:blipFill>
          <a:blip r:embed="rId4" cstate="print"/>
          <a:stretch>
            <a:fillRect/>
          </a:stretch>
        </p:blipFill>
        <p:spPr>
          <a:xfrm>
            <a:off x="6362700" y="3802127"/>
            <a:ext cx="5133900" cy="2569717"/>
          </a:xfrm>
          <a:prstGeom prst="rect">
            <a:avLst/>
          </a:prstGeom>
        </p:spPr>
      </p:pic>
      <p:pic>
        <p:nvPicPr>
          <p:cNvPr id="6" name="Picture 2" descr="Review of CAHPR | Council for Allied Health Professions Research">
            <a:extLst>
              <a:ext uri="{FF2B5EF4-FFF2-40B4-BE49-F238E27FC236}">
                <a16:creationId xmlns:a16="http://schemas.microsoft.com/office/drawing/2014/main" id="{B844B714-FBB1-774E-4604-6177A8D00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7528" y="2132856"/>
            <a:ext cx="8712968" cy="3172022"/>
          </a:xfrm>
          <a:prstGeom prst="rect">
            <a:avLst/>
          </a:prstGeom>
        </p:spPr>
        <p:txBody>
          <a:bodyPr vert="horz" wrap="square" lIns="0" tIns="10795" rIns="0" bIns="0" rtlCol="0">
            <a:spAutoFit/>
          </a:bodyPr>
          <a:lstStyle/>
          <a:p>
            <a:pPr marL="12700" marR="24765" algn="ctr">
              <a:lnSpc>
                <a:spcPct val="107000"/>
              </a:lnSpc>
              <a:spcBef>
                <a:spcPts val="85"/>
              </a:spcBef>
              <a:tabLst>
                <a:tab pos="3630295" algn="l"/>
                <a:tab pos="5133340" algn="l"/>
              </a:tabLst>
            </a:pPr>
            <a:r>
              <a:rPr sz="2800" b="1" i="1" dirty="0">
                <a:solidFill>
                  <a:srgbClr val="001F5F"/>
                </a:solidFill>
                <a:latin typeface="Calibri"/>
                <a:cs typeface="Calibri"/>
              </a:rPr>
              <a:t>‘Research</a:t>
            </a:r>
            <a:r>
              <a:rPr sz="2800" b="1" i="1" spc="-20" dirty="0">
                <a:solidFill>
                  <a:srgbClr val="001F5F"/>
                </a:solidFill>
                <a:latin typeface="Calibri"/>
                <a:cs typeface="Calibri"/>
              </a:rPr>
              <a:t> </a:t>
            </a:r>
            <a:r>
              <a:rPr sz="2800" b="1" i="1" dirty="0">
                <a:solidFill>
                  <a:srgbClr val="001F5F"/>
                </a:solidFill>
                <a:latin typeface="Calibri"/>
                <a:cs typeface="Calibri"/>
              </a:rPr>
              <a:t>is</a:t>
            </a:r>
            <a:r>
              <a:rPr sz="2800" b="1" i="1" spc="-15" dirty="0">
                <a:solidFill>
                  <a:srgbClr val="001F5F"/>
                </a:solidFill>
                <a:latin typeface="Calibri"/>
                <a:cs typeface="Calibri"/>
              </a:rPr>
              <a:t> </a:t>
            </a:r>
            <a:r>
              <a:rPr sz="2800" b="1" i="1" dirty="0">
                <a:solidFill>
                  <a:srgbClr val="001F5F"/>
                </a:solidFill>
                <a:latin typeface="Calibri"/>
                <a:cs typeface="Calibri"/>
              </a:rPr>
              <a:t>a</a:t>
            </a:r>
            <a:r>
              <a:rPr sz="2800" b="1" i="1" spc="-5" dirty="0">
                <a:solidFill>
                  <a:srgbClr val="001F5F"/>
                </a:solidFill>
                <a:latin typeface="Calibri"/>
                <a:cs typeface="Calibri"/>
              </a:rPr>
              <a:t> </a:t>
            </a:r>
            <a:r>
              <a:rPr sz="2800" b="1" i="1" spc="-10" dirty="0">
                <a:solidFill>
                  <a:srgbClr val="001F5F"/>
                </a:solidFill>
                <a:latin typeface="Calibri"/>
                <a:cs typeface="Calibri"/>
              </a:rPr>
              <a:t>high-</a:t>
            </a:r>
            <a:r>
              <a:rPr sz="2800" b="1" i="1" dirty="0">
                <a:solidFill>
                  <a:srgbClr val="001F5F"/>
                </a:solidFill>
                <a:latin typeface="Calibri"/>
                <a:cs typeface="Calibri"/>
              </a:rPr>
              <a:t>hat</a:t>
            </a:r>
            <a:r>
              <a:rPr sz="2800" b="1" i="1" spc="5" dirty="0">
                <a:solidFill>
                  <a:srgbClr val="001F5F"/>
                </a:solidFill>
                <a:latin typeface="Calibri"/>
                <a:cs typeface="Calibri"/>
              </a:rPr>
              <a:t> </a:t>
            </a:r>
            <a:r>
              <a:rPr sz="2800" b="1" i="1" dirty="0">
                <a:solidFill>
                  <a:srgbClr val="001F5F"/>
                </a:solidFill>
                <a:latin typeface="Calibri"/>
                <a:cs typeface="Calibri"/>
              </a:rPr>
              <a:t>word</a:t>
            </a:r>
            <a:r>
              <a:rPr sz="2800" b="1" i="1" spc="-10" dirty="0">
                <a:solidFill>
                  <a:srgbClr val="001F5F"/>
                </a:solidFill>
                <a:latin typeface="Calibri"/>
                <a:cs typeface="Calibri"/>
              </a:rPr>
              <a:t> </a:t>
            </a:r>
            <a:r>
              <a:rPr sz="2800" b="1" i="1" dirty="0">
                <a:solidFill>
                  <a:srgbClr val="001F5F"/>
                </a:solidFill>
                <a:latin typeface="Calibri"/>
                <a:cs typeface="Calibri"/>
              </a:rPr>
              <a:t>that scares</a:t>
            </a:r>
            <a:r>
              <a:rPr sz="2800" b="1" i="1" spc="-5" dirty="0">
                <a:solidFill>
                  <a:srgbClr val="001F5F"/>
                </a:solidFill>
                <a:latin typeface="Calibri"/>
                <a:cs typeface="Calibri"/>
              </a:rPr>
              <a:t> </a:t>
            </a:r>
            <a:r>
              <a:rPr sz="2800" b="1" i="1" dirty="0">
                <a:solidFill>
                  <a:srgbClr val="001F5F"/>
                </a:solidFill>
                <a:latin typeface="Calibri"/>
                <a:cs typeface="Calibri"/>
              </a:rPr>
              <a:t>a</a:t>
            </a:r>
            <a:r>
              <a:rPr sz="2800" b="1" i="1" spc="-15" dirty="0">
                <a:solidFill>
                  <a:srgbClr val="001F5F"/>
                </a:solidFill>
                <a:latin typeface="Calibri"/>
                <a:cs typeface="Calibri"/>
              </a:rPr>
              <a:t> </a:t>
            </a:r>
            <a:r>
              <a:rPr sz="2800" b="1" i="1" dirty="0">
                <a:solidFill>
                  <a:srgbClr val="001F5F"/>
                </a:solidFill>
                <a:latin typeface="Calibri"/>
                <a:cs typeface="Calibri"/>
              </a:rPr>
              <a:t>lot of </a:t>
            </a:r>
            <a:r>
              <a:rPr sz="2800" b="1" i="1" spc="-10" dirty="0">
                <a:solidFill>
                  <a:srgbClr val="001F5F"/>
                </a:solidFill>
                <a:latin typeface="Calibri"/>
                <a:cs typeface="Calibri"/>
              </a:rPr>
              <a:t>people. </a:t>
            </a:r>
            <a:r>
              <a:rPr sz="2800" b="1" i="1" dirty="0">
                <a:solidFill>
                  <a:srgbClr val="001F5F"/>
                </a:solidFill>
                <a:latin typeface="Calibri"/>
                <a:cs typeface="Calibri"/>
              </a:rPr>
              <a:t>It</a:t>
            </a:r>
            <a:r>
              <a:rPr sz="2800" b="1" i="1" spc="-55" dirty="0">
                <a:solidFill>
                  <a:srgbClr val="001F5F"/>
                </a:solidFill>
                <a:latin typeface="Calibri"/>
                <a:cs typeface="Calibri"/>
              </a:rPr>
              <a:t> </a:t>
            </a:r>
            <a:r>
              <a:rPr sz="2800" b="1" i="1" dirty="0">
                <a:solidFill>
                  <a:srgbClr val="001F5F"/>
                </a:solidFill>
                <a:latin typeface="Calibri"/>
                <a:cs typeface="Calibri"/>
              </a:rPr>
              <a:t>needn’t...</a:t>
            </a:r>
            <a:r>
              <a:rPr sz="2800" b="1" i="1" spc="-25" dirty="0">
                <a:solidFill>
                  <a:srgbClr val="001F5F"/>
                </a:solidFill>
                <a:latin typeface="Calibri"/>
                <a:cs typeface="Calibri"/>
              </a:rPr>
              <a:t> </a:t>
            </a:r>
            <a:r>
              <a:rPr sz="2800" b="1" i="1" dirty="0">
                <a:solidFill>
                  <a:srgbClr val="001F5F"/>
                </a:solidFill>
                <a:latin typeface="Calibri"/>
                <a:cs typeface="Calibri"/>
              </a:rPr>
              <a:t>it</a:t>
            </a:r>
            <a:r>
              <a:rPr sz="2800" b="1" i="1" spc="-35" dirty="0">
                <a:solidFill>
                  <a:srgbClr val="001F5F"/>
                </a:solidFill>
                <a:latin typeface="Calibri"/>
                <a:cs typeface="Calibri"/>
              </a:rPr>
              <a:t> </a:t>
            </a:r>
            <a:r>
              <a:rPr sz="2800" b="1" i="1" dirty="0">
                <a:solidFill>
                  <a:srgbClr val="001F5F"/>
                </a:solidFill>
                <a:latin typeface="Calibri"/>
                <a:cs typeface="Calibri"/>
              </a:rPr>
              <a:t>is</a:t>
            </a:r>
            <a:r>
              <a:rPr sz="2800" b="1" i="1" spc="-20" dirty="0">
                <a:solidFill>
                  <a:srgbClr val="001F5F"/>
                </a:solidFill>
                <a:latin typeface="Calibri"/>
                <a:cs typeface="Calibri"/>
              </a:rPr>
              <a:t> </a:t>
            </a:r>
            <a:r>
              <a:rPr sz="2800" b="1" i="1" dirty="0">
                <a:solidFill>
                  <a:srgbClr val="001F5F"/>
                </a:solidFill>
                <a:latin typeface="Calibri"/>
                <a:cs typeface="Calibri"/>
              </a:rPr>
              <a:t>nothing</a:t>
            </a:r>
            <a:r>
              <a:rPr sz="2800" b="1" i="1" spc="-20" dirty="0">
                <a:solidFill>
                  <a:srgbClr val="001F5F"/>
                </a:solidFill>
                <a:latin typeface="Calibri"/>
                <a:cs typeface="Calibri"/>
              </a:rPr>
              <a:t> </a:t>
            </a:r>
            <a:r>
              <a:rPr sz="2800" b="1" i="1" dirty="0">
                <a:solidFill>
                  <a:srgbClr val="001F5F"/>
                </a:solidFill>
                <a:latin typeface="Calibri"/>
                <a:cs typeface="Calibri"/>
              </a:rPr>
              <a:t>but</a:t>
            </a:r>
            <a:r>
              <a:rPr sz="2800" b="1" i="1" spc="-25" dirty="0">
                <a:solidFill>
                  <a:srgbClr val="001F5F"/>
                </a:solidFill>
                <a:latin typeface="Calibri"/>
                <a:cs typeface="Calibri"/>
              </a:rPr>
              <a:t> </a:t>
            </a:r>
            <a:r>
              <a:rPr sz="2800" b="1" i="1" dirty="0">
                <a:solidFill>
                  <a:srgbClr val="001F5F"/>
                </a:solidFill>
                <a:latin typeface="Calibri"/>
                <a:cs typeface="Calibri"/>
              </a:rPr>
              <a:t>a</a:t>
            </a:r>
            <a:r>
              <a:rPr sz="2800" b="1" i="1" spc="-20" dirty="0">
                <a:solidFill>
                  <a:srgbClr val="001F5F"/>
                </a:solidFill>
                <a:latin typeface="Calibri"/>
                <a:cs typeface="Calibri"/>
              </a:rPr>
              <a:t> </a:t>
            </a:r>
            <a:r>
              <a:rPr sz="2800" b="1" i="1" dirty="0">
                <a:solidFill>
                  <a:srgbClr val="001F5F"/>
                </a:solidFill>
                <a:latin typeface="Calibri"/>
                <a:cs typeface="Calibri"/>
              </a:rPr>
              <a:t>state</a:t>
            </a:r>
            <a:r>
              <a:rPr sz="2800" b="1" i="1" spc="-30" dirty="0">
                <a:solidFill>
                  <a:srgbClr val="001F5F"/>
                </a:solidFill>
                <a:latin typeface="Calibri"/>
                <a:cs typeface="Calibri"/>
              </a:rPr>
              <a:t> </a:t>
            </a:r>
            <a:r>
              <a:rPr sz="2800" b="1" i="1" dirty="0">
                <a:solidFill>
                  <a:srgbClr val="001F5F"/>
                </a:solidFill>
                <a:latin typeface="Calibri"/>
                <a:cs typeface="Calibri"/>
              </a:rPr>
              <a:t>of</a:t>
            </a:r>
            <a:r>
              <a:rPr sz="2800" b="1" i="1" spc="-20" dirty="0">
                <a:solidFill>
                  <a:srgbClr val="001F5F"/>
                </a:solidFill>
                <a:latin typeface="Calibri"/>
                <a:cs typeface="Calibri"/>
              </a:rPr>
              <a:t> </a:t>
            </a:r>
            <a:r>
              <a:rPr sz="2800" b="1" i="1" dirty="0">
                <a:solidFill>
                  <a:srgbClr val="001F5F"/>
                </a:solidFill>
                <a:latin typeface="Calibri"/>
                <a:cs typeface="Calibri"/>
              </a:rPr>
              <a:t>mind,</a:t>
            </a:r>
            <a:r>
              <a:rPr sz="2800" b="1" i="1" spc="-15" dirty="0">
                <a:solidFill>
                  <a:srgbClr val="001F5F"/>
                </a:solidFill>
                <a:latin typeface="Calibri"/>
                <a:cs typeface="Calibri"/>
              </a:rPr>
              <a:t> </a:t>
            </a:r>
            <a:r>
              <a:rPr sz="2800" b="1" i="1" dirty="0">
                <a:solidFill>
                  <a:srgbClr val="001F5F"/>
                </a:solidFill>
                <a:latin typeface="Calibri"/>
                <a:cs typeface="Calibri"/>
              </a:rPr>
              <a:t>a</a:t>
            </a:r>
            <a:r>
              <a:rPr sz="2800" b="1" i="1" spc="-25" dirty="0">
                <a:solidFill>
                  <a:srgbClr val="001F5F"/>
                </a:solidFill>
                <a:latin typeface="Calibri"/>
                <a:cs typeface="Calibri"/>
              </a:rPr>
              <a:t> </a:t>
            </a:r>
            <a:r>
              <a:rPr sz="2800" b="1" i="1" spc="-10" dirty="0">
                <a:solidFill>
                  <a:srgbClr val="001F5F"/>
                </a:solidFill>
                <a:latin typeface="Calibri"/>
                <a:cs typeface="Calibri"/>
              </a:rPr>
              <a:t>friendly </a:t>
            </a:r>
            <a:r>
              <a:rPr sz="2800" b="1" i="1" dirty="0">
                <a:solidFill>
                  <a:srgbClr val="001F5F"/>
                </a:solidFill>
                <a:latin typeface="Calibri"/>
                <a:cs typeface="Calibri"/>
              </a:rPr>
              <a:t>welcoming</a:t>
            </a:r>
            <a:r>
              <a:rPr sz="2800" b="1" i="1" spc="-30" dirty="0">
                <a:solidFill>
                  <a:srgbClr val="001F5F"/>
                </a:solidFill>
                <a:latin typeface="Calibri"/>
                <a:cs typeface="Calibri"/>
              </a:rPr>
              <a:t> </a:t>
            </a:r>
            <a:r>
              <a:rPr sz="2800" b="1" i="1" dirty="0">
                <a:solidFill>
                  <a:srgbClr val="001F5F"/>
                </a:solidFill>
                <a:latin typeface="Calibri"/>
                <a:cs typeface="Calibri"/>
              </a:rPr>
              <a:t>attitude</a:t>
            </a:r>
            <a:r>
              <a:rPr sz="2800" b="1" i="1" spc="-10" dirty="0">
                <a:solidFill>
                  <a:srgbClr val="001F5F"/>
                </a:solidFill>
                <a:latin typeface="Calibri"/>
                <a:cs typeface="Calibri"/>
              </a:rPr>
              <a:t> </a:t>
            </a:r>
            <a:r>
              <a:rPr sz="2800" b="1" i="1" dirty="0">
                <a:solidFill>
                  <a:srgbClr val="001F5F"/>
                </a:solidFill>
                <a:latin typeface="Calibri"/>
                <a:cs typeface="Calibri"/>
              </a:rPr>
              <a:t>to</a:t>
            </a:r>
            <a:r>
              <a:rPr sz="2800" b="1" i="1" spc="-35" dirty="0">
                <a:solidFill>
                  <a:srgbClr val="001F5F"/>
                </a:solidFill>
                <a:latin typeface="Calibri"/>
                <a:cs typeface="Calibri"/>
              </a:rPr>
              <a:t> </a:t>
            </a:r>
            <a:r>
              <a:rPr sz="2800" b="1" i="1" dirty="0">
                <a:solidFill>
                  <a:srgbClr val="001F5F"/>
                </a:solidFill>
                <a:latin typeface="Calibri"/>
                <a:cs typeface="Calibri"/>
              </a:rPr>
              <a:t>change…</a:t>
            </a:r>
            <a:r>
              <a:rPr sz="2800" b="1" i="1" spc="-15" dirty="0">
                <a:solidFill>
                  <a:srgbClr val="001F5F"/>
                </a:solidFill>
                <a:latin typeface="Calibri"/>
                <a:cs typeface="Calibri"/>
              </a:rPr>
              <a:t> </a:t>
            </a:r>
            <a:r>
              <a:rPr sz="2800" b="1" i="1" dirty="0">
                <a:solidFill>
                  <a:srgbClr val="001F5F"/>
                </a:solidFill>
                <a:latin typeface="Calibri"/>
                <a:cs typeface="Calibri"/>
              </a:rPr>
              <a:t>going</a:t>
            </a:r>
            <a:r>
              <a:rPr sz="2800" b="1" i="1" spc="-20" dirty="0">
                <a:solidFill>
                  <a:srgbClr val="001F5F"/>
                </a:solidFill>
                <a:latin typeface="Calibri"/>
                <a:cs typeface="Calibri"/>
              </a:rPr>
              <a:t> </a:t>
            </a:r>
            <a:r>
              <a:rPr sz="2800" b="1" i="1" dirty="0">
                <a:solidFill>
                  <a:srgbClr val="001F5F"/>
                </a:solidFill>
                <a:latin typeface="Calibri"/>
                <a:cs typeface="Calibri"/>
              </a:rPr>
              <a:t>out</a:t>
            </a:r>
            <a:r>
              <a:rPr sz="2800" b="1" i="1" spc="-35" dirty="0">
                <a:solidFill>
                  <a:srgbClr val="001F5F"/>
                </a:solidFill>
                <a:latin typeface="Calibri"/>
                <a:cs typeface="Calibri"/>
              </a:rPr>
              <a:t> </a:t>
            </a:r>
            <a:r>
              <a:rPr sz="2800" b="1" i="1" dirty="0">
                <a:solidFill>
                  <a:srgbClr val="001F5F"/>
                </a:solidFill>
                <a:latin typeface="Calibri"/>
                <a:cs typeface="Calibri"/>
              </a:rPr>
              <a:t>to</a:t>
            </a:r>
            <a:r>
              <a:rPr sz="2800" b="1" i="1" spc="-20" dirty="0">
                <a:solidFill>
                  <a:srgbClr val="001F5F"/>
                </a:solidFill>
                <a:latin typeface="Calibri"/>
                <a:cs typeface="Calibri"/>
              </a:rPr>
              <a:t> </a:t>
            </a:r>
            <a:r>
              <a:rPr sz="2800" b="1" i="1" dirty="0">
                <a:solidFill>
                  <a:srgbClr val="001F5F"/>
                </a:solidFill>
                <a:latin typeface="Calibri"/>
                <a:cs typeface="Calibri"/>
              </a:rPr>
              <a:t>look</a:t>
            </a:r>
            <a:r>
              <a:rPr sz="2800" b="1" i="1" spc="-30" dirty="0">
                <a:solidFill>
                  <a:srgbClr val="001F5F"/>
                </a:solidFill>
                <a:latin typeface="Calibri"/>
                <a:cs typeface="Calibri"/>
              </a:rPr>
              <a:t> </a:t>
            </a:r>
            <a:r>
              <a:rPr sz="2800" b="1" i="1" spc="-25" dirty="0">
                <a:solidFill>
                  <a:srgbClr val="001F5F"/>
                </a:solidFill>
                <a:latin typeface="Calibri"/>
                <a:cs typeface="Calibri"/>
              </a:rPr>
              <a:t>for </a:t>
            </a:r>
            <a:r>
              <a:rPr sz="2800" b="1" i="1" dirty="0">
                <a:solidFill>
                  <a:srgbClr val="001F5F"/>
                </a:solidFill>
                <a:latin typeface="Calibri"/>
                <a:cs typeface="Calibri"/>
              </a:rPr>
              <a:t>change</a:t>
            </a:r>
            <a:r>
              <a:rPr sz="2800" b="1" i="1" spc="-20" dirty="0">
                <a:solidFill>
                  <a:srgbClr val="001F5F"/>
                </a:solidFill>
                <a:latin typeface="Calibri"/>
                <a:cs typeface="Calibri"/>
              </a:rPr>
              <a:t> </a:t>
            </a:r>
            <a:r>
              <a:rPr sz="2800" b="1" i="1" dirty="0">
                <a:solidFill>
                  <a:srgbClr val="001F5F"/>
                </a:solidFill>
                <a:latin typeface="Calibri"/>
                <a:cs typeface="Calibri"/>
              </a:rPr>
              <a:t>instead</a:t>
            </a:r>
            <a:r>
              <a:rPr sz="2800" b="1" i="1" spc="-20" dirty="0">
                <a:solidFill>
                  <a:srgbClr val="001F5F"/>
                </a:solidFill>
                <a:latin typeface="Calibri"/>
                <a:cs typeface="Calibri"/>
              </a:rPr>
              <a:t> </a:t>
            </a:r>
            <a:r>
              <a:rPr sz="2800" b="1" i="1" dirty="0">
                <a:solidFill>
                  <a:srgbClr val="001F5F"/>
                </a:solidFill>
                <a:latin typeface="Calibri"/>
                <a:cs typeface="Calibri"/>
              </a:rPr>
              <a:t>of</a:t>
            </a:r>
            <a:r>
              <a:rPr sz="2800" b="1" i="1" spc="-20" dirty="0">
                <a:solidFill>
                  <a:srgbClr val="001F5F"/>
                </a:solidFill>
                <a:latin typeface="Calibri"/>
                <a:cs typeface="Calibri"/>
              </a:rPr>
              <a:t> </a:t>
            </a:r>
            <a:r>
              <a:rPr sz="2800" b="1" i="1" dirty="0">
                <a:solidFill>
                  <a:srgbClr val="001F5F"/>
                </a:solidFill>
                <a:latin typeface="Calibri"/>
                <a:cs typeface="Calibri"/>
              </a:rPr>
              <a:t>waiting</a:t>
            </a:r>
            <a:r>
              <a:rPr sz="2800" b="1" i="1" spc="-25" dirty="0">
                <a:solidFill>
                  <a:srgbClr val="001F5F"/>
                </a:solidFill>
                <a:latin typeface="Calibri"/>
                <a:cs typeface="Calibri"/>
              </a:rPr>
              <a:t> </a:t>
            </a:r>
            <a:r>
              <a:rPr sz="2800" b="1" i="1" dirty="0">
                <a:solidFill>
                  <a:srgbClr val="001F5F"/>
                </a:solidFill>
                <a:latin typeface="Calibri"/>
                <a:cs typeface="Calibri"/>
              </a:rPr>
              <a:t>for</a:t>
            </a:r>
            <a:r>
              <a:rPr sz="2800" b="1" i="1" spc="-10" dirty="0">
                <a:solidFill>
                  <a:srgbClr val="001F5F"/>
                </a:solidFill>
                <a:latin typeface="Calibri"/>
                <a:cs typeface="Calibri"/>
              </a:rPr>
              <a:t> </a:t>
            </a:r>
            <a:r>
              <a:rPr sz="2800" b="1" i="1" dirty="0">
                <a:solidFill>
                  <a:srgbClr val="001F5F"/>
                </a:solidFill>
                <a:latin typeface="Calibri"/>
                <a:cs typeface="Calibri"/>
              </a:rPr>
              <a:t>it</a:t>
            </a:r>
            <a:r>
              <a:rPr sz="2800" b="1" i="1" spc="-35" dirty="0">
                <a:solidFill>
                  <a:srgbClr val="001F5F"/>
                </a:solidFill>
                <a:latin typeface="Calibri"/>
                <a:cs typeface="Calibri"/>
              </a:rPr>
              <a:t> </a:t>
            </a:r>
            <a:r>
              <a:rPr sz="2800" b="1" i="1" dirty="0">
                <a:solidFill>
                  <a:srgbClr val="001F5F"/>
                </a:solidFill>
                <a:latin typeface="Calibri"/>
                <a:cs typeface="Calibri"/>
              </a:rPr>
              <a:t>to</a:t>
            </a:r>
            <a:r>
              <a:rPr sz="2800" b="1" i="1" spc="-30" dirty="0">
                <a:solidFill>
                  <a:srgbClr val="001F5F"/>
                </a:solidFill>
                <a:latin typeface="Calibri"/>
                <a:cs typeface="Calibri"/>
              </a:rPr>
              <a:t> </a:t>
            </a:r>
            <a:r>
              <a:rPr sz="2800" b="1" i="1" spc="-10" dirty="0">
                <a:solidFill>
                  <a:srgbClr val="001F5F"/>
                </a:solidFill>
                <a:latin typeface="Calibri"/>
                <a:cs typeface="Calibri"/>
              </a:rPr>
              <a:t>come.</a:t>
            </a:r>
            <a:r>
              <a:rPr lang="en-US" sz="2800" b="1" i="1" spc="-10" dirty="0">
                <a:solidFill>
                  <a:srgbClr val="001F5F"/>
                </a:solidFill>
                <a:latin typeface="Calibri"/>
                <a:cs typeface="Calibri"/>
              </a:rPr>
              <a:t> </a:t>
            </a:r>
            <a:r>
              <a:rPr sz="2800" b="1" i="1" dirty="0">
                <a:solidFill>
                  <a:srgbClr val="001F5F"/>
                </a:solidFill>
                <a:latin typeface="Calibri"/>
                <a:cs typeface="Calibri"/>
              </a:rPr>
              <a:t>Research</a:t>
            </a:r>
            <a:r>
              <a:rPr sz="2800" b="1" i="1" spc="-55" dirty="0">
                <a:solidFill>
                  <a:srgbClr val="001F5F"/>
                </a:solidFill>
                <a:latin typeface="Calibri"/>
                <a:cs typeface="Calibri"/>
              </a:rPr>
              <a:t> </a:t>
            </a:r>
            <a:r>
              <a:rPr sz="2800" b="1" i="1" spc="-25" dirty="0">
                <a:solidFill>
                  <a:srgbClr val="001F5F"/>
                </a:solidFill>
                <a:latin typeface="Calibri"/>
                <a:cs typeface="Calibri"/>
              </a:rPr>
              <a:t>is</a:t>
            </a:r>
            <a:r>
              <a:rPr sz="2800" b="1" i="1" spc="600" dirty="0">
                <a:solidFill>
                  <a:srgbClr val="001F5F"/>
                </a:solidFill>
                <a:latin typeface="Calibri"/>
                <a:cs typeface="Calibri"/>
              </a:rPr>
              <a:t> </a:t>
            </a:r>
            <a:r>
              <a:rPr sz="2800" b="1" i="1" dirty="0">
                <a:solidFill>
                  <a:srgbClr val="001F5F"/>
                </a:solidFill>
                <a:latin typeface="Calibri"/>
                <a:cs typeface="Calibri"/>
              </a:rPr>
              <a:t>an</a:t>
            </a:r>
            <a:r>
              <a:rPr sz="2800" b="1" i="1" spc="-35" dirty="0">
                <a:solidFill>
                  <a:srgbClr val="001F5F"/>
                </a:solidFill>
                <a:latin typeface="Calibri"/>
                <a:cs typeface="Calibri"/>
              </a:rPr>
              <a:t> </a:t>
            </a:r>
            <a:r>
              <a:rPr sz="2800" b="1" i="1" dirty="0">
                <a:solidFill>
                  <a:srgbClr val="001F5F"/>
                </a:solidFill>
                <a:latin typeface="Calibri"/>
                <a:cs typeface="Calibri"/>
              </a:rPr>
              <a:t>effort</a:t>
            </a:r>
            <a:r>
              <a:rPr sz="2800" b="1" i="1" spc="-15" dirty="0">
                <a:solidFill>
                  <a:srgbClr val="001F5F"/>
                </a:solidFill>
                <a:latin typeface="Calibri"/>
                <a:cs typeface="Calibri"/>
              </a:rPr>
              <a:t> </a:t>
            </a:r>
            <a:r>
              <a:rPr sz="2800" b="1" i="1" dirty="0">
                <a:solidFill>
                  <a:srgbClr val="001F5F"/>
                </a:solidFill>
                <a:latin typeface="Calibri"/>
                <a:cs typeface="Calibri"/>
              </a:rPr>
              <a:t>to</a:t>
            </a:r>
            <a:r>
              <a:rPr sz="2800" b="1" i="1" spc="-35" dirty="0">
                <a:solidFill>
                  <a:srgbClr val="001F5F"/>
                </a:solidFill>
                <a:latin typeface="Calibri"/>
                <a:cs typeface="Calibri"/>
              </a:rPr>
              <a:t> </a:t>
            </a:r>
            <a:r>
              <a:rPr sz="2800" b="1" i="1" dirty="0">
                <a:solidFill>
                  <a:srgbClr val="001F5F"/>
                </a:solidFill>
                <a:latin typeface="Calibri"/>
                <a:cs typeface="Calibri"/>
              </a:rPr>
              <a:t>do</a:t>
            </a:r>
            <a:r>
              <a:rPr sz="2800" b="1" i="1" spc="-20" dirty="0">
                <a:solidFill>
                  <a:srgbClr val="001F5F"/>
                </a:solidFill>
                <a:latin typeface="Calibri"/>
                <a:cs typeface="Calibri"/>
              </a:rPr>
              <a:t> </a:t>
            </a:r>
            <a:r>
              <a:rPr sz="2800" b="1" i="1" dirty="0">
                <a:solidFill>
                  <a:srgbClr val="001F5F"/>
                </a:solidFill>
                <a:latin typeface="Calibri"/>
                <a:cs typeface="Calibri"/>
              </a:rPr>
              <a:t>things</a:t>
            </a:r>
            <a:r>
              <a:rPr sz="2800" b="1" i="1" spc="-20" dirty="0">
                <a:solidFill>
                  <a:srgbClr val="001F5F"/>
                </a:solidFill>
                <a:latin typeface="Calibri"/>
                <a:cs typeface="Calibri"/>
              </a:rPr>
              <a:t> </a:t>
            </a:r>
            <a:r>
              <a:rPr sz="2800" b="1" i="1" spc="-10" dirty="0">
                <a:solidFill>
                  <a:srgbClr val="001F5F"/>
                </a:solidFill>
                <a:latin typeface="Calibri"/>
                <a:cs typeface="Calibri"/>
              </a:rPr>
              <a:t>better.</a:t>
            </a:r>
            <a:r>
              <a:rPr lang="en-US" sz="2800" b="1" i="1" spc="-10" dirty="0">
                <a:solidFill>
                  <a:srgbClr val="001F5F"/>
                </a:solidFill>
                <a:latin typeface="Calibri"/>
                <a:cs typeface="Calibri"/>
              </a:rPr>
              <a:t> </a:t>
            </a:r>
            <a:r>
              <a:rPr sz="2800" b="1" i="1" dirty="0">
                <a:solidFill>
                  <a:srgbClr val="001F5F"/>
                </a:solidFill>
                <a:latin typeface="Calibri"/>
                <a:cs typeface="Calibri"/>
              </a:rPr>
              <a:t>It</a:t>
            </a:r>
            <a:r>
              <a:rPr sz="2800" b="1" i="1" spc="-20" dirty="0">
                <a:solidFill>
                  <a:srgbClr val="001F5F"/>
                </a:solidFill>
                <a:latin typeface="Calibri"/>
                <a:cs typeface="Calibri"/>
              </a:rPr>
              <a:t> </a:t>
            </a:r>
            <a:r>
              <a:rPr sz="2800" b="1" i="1" dirty="0">
                <a:solidFill>
                  <a:srgbClr val="001F5F"/>
                </a:solidFill>
                <a:latin typeface="Calibri"/>
                <a:cs typeface="Calibri"/>
              </a:rPr>
              <a:t>is</a:t>
            </a:r>
            <a:r>
              <a:rPr sz="2800" b="1" i="1" spc="-35" dirty="0">
                <a:solidFill>
                  <a:srgbClr val="001F5F"/>
                </a:solidFill>
                <a:latin typeface="Calibri"/>
                <a:cs typeface="Calibri"/>
              </a:rPr>
              <a:t> </a:t>
            </a:r>
            <a:r>
              <a:rPr sz="2800" b="1" i="1" dirty="0">
                <a:solidFill>
                  <a:srgbClr val="001F5F"/>
                </a:solidFill>
                <a:latin typeface="Calibri"/>
                <a:cs typeface="Calibri"/>
              </a:rPr>
              <a:t>the</a:t>
            </a:r>
            <a:r>
              <a:rPr sz="2800" b="1" i="1" spc="-15" dirty="0">
                <a:solidFill>
                  <a:srgbClr val="001F5F"/>
                </a:solidFill>
                <a:latin typeface="Calibri"/>
                <a:cs typeface="Calibri"/>
              </a:rPr>
              <a:t> </a:t>
            </a:r>
            <a:r>
              <a:rPr sz="2800" b="1" i="1" dirty="0">
                <a:solidFill>
                  <a:srgbClr val="001F5F"/>
                </a:solidFill>
                <a:latin typeface="Calibri"/>
                <a:cs typeface="Calibri"/>
              </a:rPr>
              <a:t>tomorrow</a:t>
            </a:r>
            <a:r>
              <a:rPr sz="2800" b="1" i="1" spc="-35" dirty="0">
                <a:solidFill>
                  <a:srgbClr val="001F5F"/>
                </a:solidFill>
                <a:latin typeface="Calibri"/>
                <a:cs typeface="Calibri"/>
              </a:rPr>
              <a:t> </a:t>
            </a:r>
            <a:r>
              <a:rPr sz="2800" b="1" i="1" spc="-20" dirty="0">
                <a:solidFill>
                  <a:srgbClr val="001F5F"/>
                </a:solidFill>
                <a:latin typeface="Calibri"/>
                <a:cs typeface="Calibri"/>
              </a:rPr>
              <a:t>mind </a:t>
            </a:r>
            <a:r>
              <a:rPr sz="2800" b="1" i="1" dirty="0">
                <a:solidFill>
                  <a:srgbClr val="001F5F"/>
                </a:solidFill>
                <a:latin typeface="Calibri"/>
                <a:cs typeface="Calibri"/>
              </a:rPr>
              <a:t>instead</a:t>
            </a:r>
            <a:r>
              <a:rPr sz="2800" b="1" i="1" spc="-45" dirty="0">
                <a:solidFill>
                  <a:srgbClr val="001F5F"/>
                </a:solidFill>
                <a:latin typeface="Calibri"/>
                <a:cs typeface="Calibri"/>
              </a:rPr>
              <a:t> </a:t>
            </a:r>
            <a:r>
              <a:rPr sz="2800" b="1" i="1" dirty="0">
                <a:solidFill>
                  <a:srgbClr val="001F5F"/>
                </a:solidFill>
                <a:latin typeface="Calibri"/>
                <a:cs typeface="Calibri"/>
              </a:rPr>
              <a:t>of</a:t>
            </a:r>
            <a:r>
              <a:rPr sz="2800" b="1" i="1" spc="-20" dirty="0">
                <a:solidFill>
                  <a:srgbClr val="001F5F"/>
                </a:solidFill>
                <a:latin typeface="Calibri"/>
                <a:cs typeface="Calibri"/>
              </a:rPr>
              <a:t> </a:t>
            </a:r>
            <a:r>
              <a:rPr sz="2800" b="1" i="1" dirty="0">
                <a:solidFill>
                  <a:srgbClr val="001F5F"/>
                </a:solidFill>
                <a:latin typeface="Calibri"/>
                <a:cs typeface="Calibri"/>
              </a:rPr>
              <a:t>the</a:t>
            </a:r>
            <a:r>
              <a:rPr sz="2800" b="1" i="1" spc="-40" dirty="0">
                <a:solidFill>
                  <a:srgbClr val="001F5F"/>
                </a:solidFill>
                <a:latin typeface="Calibri"/>
                <a:cs typeface="Calibri"/>
              </a:rPr>
              <a:t> </a:t>
            </a:r>
            <a:r>
              <a:rPr sz="2800" b="1" i="1" dirty="0">
                <a:solidFill>
                  <a:srgbClr val="001F5F"/>
                </a:solidFill>
                <a:latin typeface="Calibri"/>
                <a:cs typeface="Calibri"/>
              </a:rPr>
              <a:t>yesterday</a:t>
            </a:r>
            <a:r>
              <a:rPr sz="2800" b="1" i="1" spc="-30" dirty="0">
                <a:solidFill>
                  <a:srgbClr val="001F5F"/>
                </a:solidFill>
                <a:latin typeface="Calibri"/>
                <a:cs typeface="Calibri"/>
              </a:rPr>
              <a:t> </a:t>
            </a:r>
            <a:r>
              <a:rPr sz="2800" b="1" i="1" spc="-10" dirty="0">
                <a:solidFill>
                  <a:srgbClr val="001F5F"/>
                </a:solidFill>
                <a:latin typeface="Calibri"/>
                <a:cs typeface="Calibri"/>
              </a:rPr>
              <a:t>mind.’</a:t>
            </a:r>
            <a:endParaRPr sz="2800" b="1" dirty="0">
              <a:latin typeface="Calibri"/>
              <a:cs typeface="Calibri"/>
            </a:endParaRPr>
          </a:p>
          <a:p>
            <a:pPr marL="4370705">
              <a:spcBef>
                <a:spcPts val="195"/>
              </a:spcBef>
            </a:pPr>
            <a:r>
              <a:rPr sz="2400" dirty="0">
                <a:latin typeface="Calibri"/>
                <a:cs typeface="Calibri"/>
              </a:rPr>
              <a:t>(Charles</a:t>
            </a:r>
            <a:r>
              <a:rPr sz="2400" spc="-35" dirty="0">
                <a:latin typeface="Calibri"/>
                <a:cs typeface="Calibri"/>
              </a:rPr>
              <a:t> </a:t>
            </a:r>
            <a:r>
              <a:rPr sz="2400" dirty="0">
                <a:latin typeface="Calibri"/>
                <a:cs typeface="Calibri"/>
              </a:rPr>
              <a:t>F</a:t>
            </a:r>
            <a:r>
              <a:rPr sz="2400" spc="-10" dirty="0">
                <a:latin typeface="Calibri"/>
                <a:cs typeface="Calibri"/>
              </a:rPr>
              <a:t> Kettering)</a:t>
            </a:r>
            <a:endParaRPr sz="2400" dirty="0">
              <a:latin typeface="Calibri"/>
              <a:cs typeface="Calibri"/>
            </a:endParaRPr>
          </a:p>
        </p:txBody>
      </p:sp>
      <p:pic>
        <p:nvPicPr>
          <p:cNvPr id="3" name="Picture 2" descr="Review of CAHPR | Council for Allied Health Professions Research">
            <a:extLst>
              <a:ext uri="{FF2B5EF4-FFF2-40B4-BE49-F238E27FC236}">
                <a16:creationId xmlns:a16="http://schemas.microsoft.com/office/drawing/2014/main" id="{7B42F4CF-A646-0041-B3CB-03B8E9B1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1584" y="56442"/>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Getting</a:t>
            </a:r>
            <a:r>
              <a:rPr spc="-100" dirty="0"/>
              <a:t> </a:t>
            </a:r>
            <a:r>
              <a:rPr dirty="0"/>
              <a:t>started</a:t>
            </a:r>
            <a:r>
              <a:rPr spc="-90" dirty="0"/>
              <a:t> </a:t>
            </a:r>
            <a:r>
              <a:rPr dirty="0"/>
              <a:t>in</a:t>
            </a:r>
            <a:r>
              <a:rPr spc="-60" dirty="0"/>
              <a:t> </a:t>
            </a:r>
            <a:r>
              <a:rPr spc="-10" dirty="0"/>
              <a:t>research</a:t>
            </a:r>
          </a:p>
        </p:txBody>
      </p:sp>
      <p:sp>
        <p:nvSpPr>
          <p:cNvPr id="3" name="object 3"/>
          <p:cNvSpPr txBox="1"/>
          <p:nvPr/>
        </p:nvSpPr>
        <p:spPr>
          <a:xfrm>
            <a:off x="719046" y="1747202"/>
            <a:ext cx="6889122" cy="4614084"/>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sz="3200" dirty="0">
                <a:solidFill>
                  <a:srgbClr val="001F5F"/>
                </a:solidFill>
                <a:latin typeface="Calibri"/>
                <a:cs typeface="Calibri"/>
              </a:rPr>
              <a:t>Undertake</a:t>
            </a:r>
            <a:r>
              <a:rPr sz="3200" spc="-60"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piece</a:t>
            </a:r>
            <a:r>
              <a:rPr sz="3200" spc="-30" dirty="0">
                <a:solidFill>
                  <a:srgbClr val="001F5F"/>
                </a:solidFill>
                <a:latin typeface="Calibri"/>
                <a:cs typeface="Calibri"/>
              </a:rPr>
              <a:t> </a:t>
            </a:r>
            <a:r>
              <a:rPr sz="3200" dirty="0">
                <a:solidFill>
                  <a:srgbClr val="001F5F"/>
                </a:solidFill>
                <a:latin typeface="Calibri"/>
                <a:cs typeface="Calibri"/>
              </a:rPr>
              <a:t>of</a:t>
            </a:r>
            <a:r>
              <a:rPr sz="3200" spc="-30" dirty="0">
                <a:solidFill>
                  <a:srgbClr val="001F5F"/>
                </a:solidFill>
                <a:latin typeface="Calibri"/>
                <a:cs typeface="Calibri"/>
              </a:rPr>
              <a:t> </a:t>
            </a:r>
            <a:r>
              <a:rPr sz="3200" dirty="0">
                <a:solidFill>
                  <a:srgbClr val="001F5F"/>
                </a:solidFill>
                <a:latin typeface="Calibri"/>
                <a:cs typeface="Calibri"/>
              </a:rPr>
              <a:t>work</a:t>
            </a:r>
            <a:r>
              <a:rPr sz="3200" spc="-45" dirty="0">
                <a:solidFill>
                  <a:srgbClr val="001F5F"/>
                </a:solidFill>
                <a:latin typeface="Calibri"/>
                <a:cs typeface="Calibri"/>
              </a:rPr>
              <a:t> </a:t>
            </a:r>
            <a:r>
              <a:rPr sz="3200" dirty="0">
                <a:solidFill>
                  <a:srgbClr val="001F5F"/>
                </a:solidFill>
                <a:latin typeface="Calibri"/>
                <a:cs typeface="Calibri"/>
              </a:rPr>
              <a:t>in</a:t>
            </a:r>
            <a:r>
              <a:rPr sz="3200" spc="-25" dirty="0">
                <a:solidFill>
                  <a:srgbClr val="001F5F"/>
                </a:solidFill>
                <a:latin typeface="Calibri"/>
                <a:cs typeface="Calibri"/>
              </a:rPr>
              <a:t> </a:t>
            </a:r>
            <a:r>
              <a:rPr sz="3200" dirty="0">
                <a:solidFill>
                  <a:srgbClr val="001F5F"/>
                </a:solidFill>
                <a:latin typeface="Calibri"/>
                <a:cs typeface="Calibri"/>
              </a:rPr>
              <a:t>practice</a:t>
            </a:r>
            <a:r>
              <a:rPr sz="3200" spc="-25" dirty="0">
                <a:solidFill>
                  <a:srgbClr val="001F5F"/>
                </a:solidFill>
                <a:latin typeface="Calibri"/>
                <a:cs typeface="Calibri"/>
              </a:rPr>
              <a:t> </a:t>
            </a:r>
            <a:r>
              <a:rPr sz="3200" dirty="0">
                <a:solidFill>
                  <a:srgbClr val="001F5F"/>
                </a:solidFill>
                <a:latin typeface="Calibri"/>
                <a:cs typeface="Calibri"/>
              </a:rPr>
              <a:t>eg.</a:t>
            </a:r>
            <a:r>
              <a:rPr sz="3200" spc="-45" dirty="0">
                <a:solidFill>
                  <a:srgbClr val="001F5F"/>
                </a:solidFill>
                <a:latin typeface="Calibri"/>
                <a:cs typeface="Calibri"/>
              </a:rPr>
              <a:t> </a:t>
            </a:r>
            <a:r>
              <a:rPr sz="3200" spc="-10" dirty="0">
                <a:solidFill>
                  <a:srgbClr val="001F5F"/>
                </a:solidFill>
                <a:latin typeface="Calibri"/>
                <a:cs typeface="Calibri"/>
              </a:rPr>
              <a:t>review</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Joining</a:t>
            </a:r>
            <a:r>
              <a:rPr sz="3200" spc="-50"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research</a:t>
            </a:r>
            <a:r>
              <a:rPr sz="3200" spc="-40" dirty="0">
                <a:solidFill>
                  <a:srgbClr val="001F5F"/>
                </a:solidFill>
                <a:latin typeface="Calibri"/>
                <a:cs typeface="Calibri"/>
              </a:rPr>
              <a:t> </a:t>
            </a:r>
            <a:r>
              <a:rPr sz="3200" spc="-20" dirty="0">
                <a:solidFill>
                  <a:srgbClr val="001F5F"/>
                </a:solidFill>
                <a:latin typeface="Calibri"/>
                <a:cs typeface="Calibri"/>
              </a:rPr>
              <a:t>team</a:t>
            </a:r>
            <a:endParaRPr sz="3200" dirty="0">
              <a:latin typeface="Calibri"/>
              <a:cs typeface="Calibri"/>
            </a:endParaRPr>
          </a:p>
          <a:p>
            <a:pPr marL="184785" indent="-172720">
              <a:spcBef>
                <a:spcPts val="1800"/>
              </a:spcBef>
              <a:buFont typeface="Arial"/>
              <a:buChar char="•"/>
              <a:tabLst>
                <a:tab pos="185420" algn="l"/>
              </a:tabLst>
            </a:pPr>
            <a:r>
              <a:rPr sz="3200" spc="-10" dirty="0">
                <a:solidFill>
                  <a:srgbClr val="001F5F"/>
                </a:solidFill>
                <a:latin typeface="Calibri"/>
                <a:cs typeface="Calibri"/>
              </a:rPr>
              <a:t>Internship</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Undertaking</a:t>
            </a:r>
            <a:r>
              <a:rPr sz="3200" spc="-35"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higher</a:t>
            </a:r>
            <a:r>
              <a:rPr sz="3200" spc="-10" dirty="0">
                <a:solidFill>
                  <a:srgbClr val="001F5F"/>
                </a:solidFill>
                <a:latin typeface="Calibri"/>
                <a:cs typeface="Calibri"/>
              </a:rPr>
              <a:t> degree</a:t>
            </a:r>
            <a:endParaRPr sz="3200" dirty="0">
              <a:latin typeface="Calibri"/>
              <a:cs typeface="Calibri"/>
            </a:endParaRPr>
          </a:p>
          <a:p>
            <a:pPr marL="184785" indent="-172720">
              <a:spcBef>
                <a:spcPts val="1805"/>
              </a:spcBef>
              <a:buFont typeface="Arial"/>
              <a:buChar char="•"/>
              <a:tabLst>
                <a:tab pos="185420" algn="l"/>
              </a:tabLst>
            </a:pPr>
            <a:r>
              <a:rPr sz="3200" dirty="0">
                <a:solidFill>
                  <a:srgbClr val="001F5F"/>
                </a:solidFill>
                <a:latin typeface="Calibri"/>
                <a:cs typeface="Calibri"/>
              </a:rPr>
              <a:t>Seek</a:t>
            </a:r>
            <a:r>
              <a:rPr sz="3200" spc="-10" dirty="0">
                <a:solidFill>
                  <a:srgbClr val="001F5F"/>
                </a:solidFill>
                <a:latin typeface="Calibri"/>
                <a:cs typeface="Calibri"/>
              </a:rPr>
              <a:t> funding</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Pursuing</a:t>
            </a:r>
            <a:r>
              <a:rPr sz="3200" spc="-45" dirty="0">
                <a:solidFill>
                  <a:srgbClr val="001F5F"/>
                </a:solidFill>
                <a:latin typeface="Calibri"/>
                <a:cs typeface="Calibri"/>
              </a:rPr>
              <a:t> </a:t>
            </a:r>
            <a:r>
              <a:rPr sz="3200" dirty="0">
                <a:solidFill>
                  <a:srgbClr val="001F5F"/>
                </a:solidFill>
                <a:latin typeface="Calibri"/>
                <a:cs typeface="Calibri"/>
              </a:rPr>
              <a:t>a</a:t>
            </a:r>
            <a:r>
              <a:rPr sz="3200" spc="-35" dirty="0">
                <a:solidFill>
                  <a:srgbClr val="001F5F"/>
                </a:solidFill>
                <a:latin typeface="Calibri"/>
                <a:cs typeface="Calibri"/>
              </a:rPr>
              <a:t> </a:t>
            </a:r>
            <a:r>
              <a:rPr sz="3200" dirty="0">
                <a:solidFill>
                  <a:srgbClr val="001F5F"/>
                </a:solidFill>
                <a:latin typeface="Calibri"/>
                <a:cs typeface="Calibri"/>
              </a:rPr>
              <a:t>clinical</a:t>
            </a:r>
            <a:r>
              <a:rPr sz="3200" spc="-35" dirty="0">
                <a:solidFill>
                  <a:srgbClr val="001F5F"/>
                </a:solidFill>
                <a:latin typeface="Calibri"/>
                <a:cs typeface="Calibri"/>
              </a:rPr>
              <a:t> </a:t>
            </a:r>
            <a:r>
              <a:rPr sz="3200" dirty="0">
                <a:solidFill>
                  <a:srgbClr val="001F5F"/>
                </a:solidFill>
                <a:latin typeface="Calibri"/>
                <a:cs typeface="Calibri"/>
              </a:rPr>
              <a:t>academic</a:t>
            </a:r>
            <a:r>
              <a:rPr sz="3200" spc="-55" dirty="0">
                <a:solidFill>
                  <a:srgbClr val="001F5F"/>
                </a:solidFill>
                <a:latin typeface="Calibri"/>
                <a:cs typeface="Calibri"/>
              </a:rPr>
              <a:t> </a:t>
            </a:r>
            <a:r>
              <a:rPr sz="3200" spc="-10" dirty="0">
                <a:solidFill>
                  <a:srgbClr val="001F5F"/>
                </a:solidFill>
                <a:latin typeface="Calibri"/>
                <a:cs typeface="Calibri"/>
              </a:rPr>
              <a:t>career</a:t>
            </a:r>
            <a:endParaRPr sz="3200" dirty="0">
              <a:latin typeface="Calibri"/>
              <a:cs typeface="Calibri"/>
            </a:endParaRPr>
          </a:p>
        </p:txBody>
      </p:sp>
      <p:pic>
        <p:nvPicPr>
          <p:cNvPr id="4" name="object 4"/>
          <p:cNvPicPr/>
          <p:nvPr/>
        </p:nvPicPr>
        <p:blipFill>
          <a:blip r:embed="rId2" cstate="print"/>
          <a:stretch>
            <a:fillRect/>
          </a:stretch>
        </p:blipFill>
        <p:spPr>
          <a:xfrm>
            <a:off x="8399872" y="4652771"/>
            <a:ext cx="2174054" cy="1934368"/>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690790DA-56C5-15DD-F877-9EDAF8062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9496" y="312411"/>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Accessing</a:t>
            </a:r>
            <a:r>
              <a:rPr spc="-95" dirty="0"/>
              <a:t> </a:t>
            </a:r>
            <a:r>
              <a:rPr dirty="0"/>
              <a:t>library</a:t>
            </a:r>
            <a:r>
              <a:rPr spc="-65" dirty="0"/>
              <a:t> </a:t>
            </a:r>
            <a:r>
              <a:rPr spc="-10" dirty="0"/>
              <a:t>sources</a:t>
            </a:r>
          </a:p>
        </p:txBody>
      </p:sp>
      <p:sp>
        <p:nvSpPr>
          <p:cNvPr id="3" name="object 3"/>
          <p:cNvSpPr txBox="1"/>
          <p:nvPr/>
        </p:nvSpPr>
        <p:spPr>
          <a:xfrm>
            <a:off x="695400" y="1822985"/>
            <a:ext cx="6973570" cy="3952364"/>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sz="2800" dirty="0">
                <a:solidFill>
                  <a:srgbClr val="001F5F"/>
                </a:solidFill>
                <a:latin typeface="Calibri"/>
                <a:cs typeface="Calibri"/>
              </a:rPr>
              <a:t>Academic</a:t>
            </a:r>
            <a:r>
              <a:rPr sz="2800" spc="-45" dirty="0">
                <a:solidFill>
                  <a:srgbClr val="001F5F"/>
                </a:solidFill>
                <a:latin typeface="Calibri"/>
                <a:cs typeface="Calibri"/>
              </a:rPr>
              <a:t> </a:t>
            </a:r>
            <a:r>
              <a:rPr sz="2800" spc="-10" dirty="0">
                <a:solidFill>
                  <a:srgbClr val="001F5F"/>
                </a:solidFill>
                <a:latin typeface="Calibri"/>
                <a:cs typeface="Calibri"/>
              </a:rPr>
              <a:t>librarians</a:t>
            </a:r>
            <a:endParaRPr sz="2800" dirty="0">
              <a:latin typeface="Calibri"/>
              <a:cs typeface="Calibri"/>
            </a:endParaRPr>
          </a:p>
          <a:p>
            <a:pPr marL="184785" indent="-172720">
              <a:spcBef>
                <a:spcPts val="2400"/>
              </a:spcBef>
              <a:buFont typeface="Arial"/>
              <a:buChar char="•"/>
              <a:tabLst>
                <a:tab pos="185420" algn="l"/>
              </a:tabLst>
            </a:pPr>
            <a:r>
              <a:rPr sz="2800" dirty="0">
                <a:solidFill>
                  <a:srgbClr val="001F5F"/>
                </a:solidFill>
                <a:latin typeface="Calibri"/>
                <a:cs typeface="Calibri"/>
              </a:rPr>
              <a:t>Searching</a:t>
            </a:r>
            <a:r>
              <a:rPr sz="2800" spc="-70" dirty="0">
                <a:solidFill>
                  <a:srgbClr val="001F5F"/>
                </a:solidFill>
                <a:latin typeface="Calibri"/>
                <a:cs typeface="Calibri"/>
              </a:rPr>
              <a:t> </a:t>
            </a:r>
            <a:r>
              <a:rPr sz="2800" dirty="0">
                <a:solidFill>
                  <a:srgbClr val="001F5F"/>
                </a:solidFill>
                <a:latin typeface="Calibri"/>
                <a:cs typeface="Calibri"/>
              </a:rPr>
              <a:t>electronic</a:t>
            </a:r>
            <a:r>
              <a:rPr sz="2800" spc="-75" dirty="0">
                <a:solidFill>
                  <a:srgbClr val="001F5F"/>
                </a:solidFill>
                <a:latin typeface="Calibri"/>
                <a:cs typeface="Calibri"/>
              </a:rPr>
              <a:t> </a:t>
            </a:r>
            <a:r>
              <a:rPr sz="2800" dirty="0">
                <a:solidFill>
                  <a:srgbClr val="001F5F"/>
                </a:solidFill>
                <a:latin typeface="Calibri"/>
                <a:cs typeface="Calibri"/>
              </a:rPr>
              <a:t>databases</a:t>
            </a:r>
            <a:r>
              <a:rPr sz="2800" spc="-45" dirty="0">
                <a:solidFill>
                  <a:srgbClr val="001F5F"/>
                </a:solidFill>
                <a:latin typeface="Calibri"/>
                <a:cs typeface="Calibri"/>
              </a:rPr>
              <a:t> </a:t>
            </a:r>
            <a:r>
              <a:rPr sz="2800" dirty="0">
                <a:solidFill>
                  <a:srgbClr val="001F5F"/>
                </a:solidFill>
                <a:latin typeface="Calibri"/>
                <a:cs typeface="Calibri"/>
              </a:rPr>
              <a:t>AND</a:t>
            </a:r>
            <a:r>
              <a:rPr sz="2800" spc="-60" dirty="0">
                <a:solidFill>
                  <a:srgbClr val="001F5F"/>
                </a:solidFill>
                <a:latin typeface="Calibri"/>
                <a:cs typeface="Calibri"/>
              </a:rPr>
              <a:t> </a:t>
            </a:r>
            <a:r>
              <a:rPr sz="2800" dirty="0">
                <a:solidFill>
                  <a:srgbClr val="001F5F"/>
                </a:solidFill>
                <a:latin typeface="Calibri"/>
                <a:cs typeface="Calibri"/>
              </a:rPr>
              <a:t>grey</a:t>
            </a:r>
            <a:r>
              <a:rPr sz="2800" spc="-50" dirty="0">
                <a:solidFill>
                  <a:srgbClr val="001F5F"/>
                </a:solidFill>
                <a:latin typeface="Calibri"/>
                <a:cs typeface="Calibri"/>
              </a:rPr>
              <a:t> </a:t>
            </a:r>
            <a:r>
              <a:rPr sz="2800" spc="-10" dirty="0">
                <a:solidFill>
                  <a:srgbClr val="001F5F"/>
                </a:solidFill>
                <a:latin typeface="Calibri"/>
                <a:cs typeface="Calibri"/>
              </a:rPr>
              <a:t>literature</a:t>
            </a:r>
            <a:endParaRPr sz="2800" dirty="0">
              <a:latin typeface="Calibri"/>
              <a:cs typeface="Calibri"/>
            </a:endParaRPr>
          </a:p>
          <a:p>
            <a:pPr marL="184785" indent="-172720">
              <a:spcBef>
                <a:spcPts val="2400"/>
              </a:spcBef>
              <a:buFont typeface="Arial"/>
              <a:buChar char="•"/>
              <a:tabLst>
                <a:tab pos="185420" algn="l"/>
              </a:tabLst>
            </a:pPr>
            <a:r>
              <a:rPr sz="2800" dirty="0">
                <a:solidFill>
                  <a:srgbClr val="001F5F"/>
                </a:solidFill>
                <a:latin typeface="Calibri"/>
                <a:cs typeface="Calibri"/>
              </a:rPr>
              <a:t>Register</a:t>
            </a:r>
            <a:r>
              <a:rPr sz="2800" spc="-80" dirty="0">
                <a:solidFill>
                  <a:srgbClr val="001F5F"/>
                </a:solidFill>
                <a:latin typeface="Calibri"/>
                <a:cs typeface="Calibri"/>
              </a:rPr>
              <a:t> </a:t>
            </a:r>
            <a:r>
              <a:rPr sz="2800" dirty="0">
                <a:solidFill>
                  <a:srgbClr val="001F5F"/>
                </a:solidFill>
                <a:latin typeface="Calibri"/>
                <a:cs typeface="Calibri"/>
              </a:rPr>
              <a:t>for</a:t>
            </a:r>
            <a:r>
              <a:rPr sz="2800" spc="-45" dirty="0">
                <a:solidFill>
                  <a:srgbClr val="001F5F"/>
                </a:solidFill>
                <a:latin typeface="Calibri"/>
                <a:cs typeface="Calibri"/>
              </a:rPr>
              <a:t> </a:t>
            </a:r>
            <a:r>
              <a:rPr sz="2800" dirty="0">
                <a:solidFill>
                  <a:srgbClr val="001F5F"/>
                </a:solidFill>
                <a:latin typeface="Calibri"/>
                <a:cs typeface="Calibri"/>
              </a:rPr>
              <a:t>a</a:t>
            </a:r>
            <a:r>
              <a:rPr sz="2800" spc="-40" dirty="0">
                <a:solidFill>
                  <a:srgbClr val="001F5F"/>
                </a:solidFill>
                <a:latin typeface="Calibri"/>
                <a:cs typeface="Calibri"/>
              </a:rPr>
              <a:t> </a:t>
            </a:r>
            <a:r>
              <a:rPr sz="2800" dirty="0">
                <a:solidFill>
                  <a:srgbClr val="001F5F"/>
                </a:solidFill>
                <a:latin typeface="Calibri"/>
                <a:cs typeface="Calibri"/>
              </a:rPr>
              <a:t>module</a:t>
            </a:r>
            <a:r>
              <a:rPr sz="2800" spc="-35" dirty="0">
                <a:solidFill>
                  <a:srgbClr val="001F5F"/>
                </a:solidFill>
                <a:latin typeface="Calibri"/>
                <a:cs typeface="Calibri"/>
              </a:rPr>
              <a:t> </a:t>
            </a:r>
            <a:r>
              <a:rPr sz="2800" dirty="0">
                <a:solidFill>
                  <a:srgbClr val="001F5F"/>
                </a:solidFill>
                <a:latin typeface="Calibri"/>
                <a:cs typeface="Calibri"/>
              </a:rPr>
              <a:t>in</a:t>
            </a:r>
            <a:r>
              <a:rPr sz="2800" spc="-40" dirty="0">
                <a:solidFill>
                  <a:srgbClr val="001F5F"/>
                </a:solidFill>
                <a:latin typeface="Calibri"/>
                <a:cs typeface="Calibri"/>
              </a:rPr>
              <a:t> </a:t>
            </a:r>
            <a:r>
              <a:rPr sz="2800" dirty="0">
                <a:solidFill>
                  <a:srgbClr val="001F5F"/>
                </a:solidFill>
                <a:latin typeface="Calibri"/>
                <a:cs typeface="Calibri"/>
              </a:rPr>
              <a:t>research</a:t>
            </a:r>
            <a:r>
              <a:rPr sz="2800" spc="-45" dirty="0">
                <a:solidFill>
                  <a:srgbClr val="001F5F"/>
                </a:solidFill>
                <a:latin typeface="Calibri"/>
                <a:cs typeface="Calibri"/>
              </a:rPr>
              <a:t> </a:t>
            </a:r>
            <a:r>
              <a:rPr sz="2800" spc="-10" dirty="0">
                <a:solidFill>
                  <a:srgbClr val="001F5F"/>
                </a:solidFill>
                <a:latin typeface="Calibri"/>
                <a:cs typeface="Calibri"/>
              </a:rPr>
              <a:t>methods?</a:t>
            </a:r>
            <a:endParaRPr sz="2800" dirty="0">
              <a:latin typeface="Calibri"/>
              <a:cs typeface="Calibri"/>
            </a:endParaRPr>
          </a:p>
          <a:p>
            <a:pPr marL="184785" marR="5080" indent="-172720">
              <a:spcBef>
                <a:spcPts val="2405"/>
              </a:spcBef>
              <a:buFont typeface="Arial"/>
              <a:buChar char="•"/>
              <a:tabLst>
                <a:tab pos="185420" algn="l"/>
              </a:tabLst>
            </a:pPr>
            <a:r>
              <a:rPr sz="2800" dirty="0">
                <a:solidFill>
                  <a:srgbClr val="001F5F"/>
                </a:solidFill>
                <a:latin typeface="Calibri"/>
                <a:cs typeface="Calibri"/>
              </a:rPr>
              <a:t>Internet</a:t>
            </a:r>
            <a:r>
              <a:rPr sz="2800" spc="-65" dirty="0">
                <a:solidFill>
                  <a:srgbClr val="001F5F"/>
                </a:solidFill>
                <a:latin typeface="Calibri"/>
                <a:cs typeface="Calibri"/>
              </a:rPr>
              <a:t> </a:t>
            </a:r>
            <a:r>
              <a:rPr sz="2800" dirty="0">
                <a:solidFill>
                  <a:srgbClr val="001F5F"/>
                </a:solidFill>
                <a:latin typeface="Calibri"/>
                <a:cs typeface="Calibri"/>
              </a:rPr>
              <a:t>searching</a:t>
            </a:r>
            <a:r>
              <a:rPr sz="2800" spc="-50" dirty="0">
                <a:solidFill>
                  <a:srgbClr val="001F5F"/>
                </a:solidFill>
                <a:latin typeface="Calibri"/>
                <a:cs typeface="Calibri"/>
              </a:rPr>
              <a:t> </a:t>
            </a:r>
            <a:r>
              <a:rPr sz="2800" dirty="0">
                <a:solidFill>
                  <a:srgbClr val="001F5F"/>
                </a:solidFill>
                <a:latin typeface="Calibri"/>
                <a:cs typeface="Calibri"/>
              </a:rPr>
              <a:t>is</a:t>
            </a:r>
            <a:r>
              <a:rPr sz="2800" spc="-45" dirty="0">
                <a:solidFill>
                  <a:srgbClr val="001F5F"/>
                </a:solidFill>
                <a:latin typeface="Calibri"/>
                <a:cs typeface="Calibri"/>
              </a:rPr>
              <a:t> </a:t>
            </a:r>
            <a:r>
              <a:rPr sz="2800" dirty="0">
                <a:solidFill>
                  <a:srgbClr val="001F5F"/>
                </a:solidFill>
                <a:latin typeface="Calibri"/>
                <a:cs typeface="Calibri"/>
              </a:rPr>
              <a:t>a</a:t>
            </a:r>
            <a:r>
              <a:rPr sz="2800" spc="-45" dirty="0">
                <a:solidFill>
                  <a:srgbClr val="001F5F"/>
                </a:solidFill>
                <a:latin typeface="Calibri"/>
                <a:cs typeface="Calibri"/>
              </a:rPr>
              <a:t> </a:t>
            </a:r>
            <a:r>
              <a:rPr sz="2800" dirty="0">
                <a:solidFill>
                  <a:srgbClr val="001F5F"/>
                </a:solidFill>
                <a:latin typeface="Calibri"/>
                <a:cs typeface="Calibri"/>
              </a:rPr>
              <a:t>poor</a:t>
            </a:r>
            <a:r>
              <a:rPr sz="2800" spc="-40" dirty="0">
                <a:solidFill>
                  <a:srgbClr val="001F5F"/>
                </a:solidFill>
                <a:latin typeface="Calibri"/>
                <a:cs typeface="Calibri"/>
              </a:rPr>
              <a:t> </a:t>
            </a:r>
            <a:r>
              <a:rPr sz="2800" dirty="0">
                <a:solidFill>
                  <a:srgbClr val="001F5F"/>
                </a:solidFill>
                <a:latin typeface="Calibri"/>
                <a:cs typeface="Calibri"/>
              </a:rPr>
              <a:t>substitute</a:t>
            </a:r>
            <a:r>
              <a:rPr sz="2800" spc="-50" dirty="0">
                <a:solidFill>
                  <a:srgbClr val="001F5F"/>
                </a:solidFill>
                <a:latin typeface="Calibri"/>
                <a:cs typeface="Calibri"/>
              </a:rPr>
              <a:t> </a:t>
            </a:r>
            <a:r>
              <a:rPr sz="2800" dirty="0">
                <a:solidFill>
                  <a:srgbClr val="001F5F"/>
                </a:solidFill>
                <a:latin typeface="Calibri"/>
                <a:cs typeface="Calibri"/>
              </a:rPr>
              <a:t>for</a:t>
            </a:r>
            <a:r>
              <a:rPr sz="2800" spc="-40" dirty="0">
                <a:solidFill>
                  <a:srgbClr val="001F5F"/>
                </a:solidFill>
                <a:latin typeface="Calibri"/>
                <a:cs typeface="Calibri"/>
              </a:rPr>
              <a:t> </a:t>
            </a:r>
            <a:r>
              <a:rPr sz="2800" spc="-10" dirty="0">
                <a:solidFill>
                  <a:srgbClr val="001F5F"/>
                </a:solidFill>
                <a:latin typeface="Calibri"/>
                <a:cs typeface="Calibri"/>
              </a:rPr>
              <a:t>bibliographic </a:t>
            </a:r>
            <a:r>
              <a:rPr sz="2800" dirty="0">
                <a:solidFill>
                  <a:srgbClr val="001F5F"/>
                </a:solidFill>
                <a:latin typeface="Calibri"/>
                <a:cs typeface="Calibri"/>
              </a:rPr>
              <a:t>databases</a:t>
            </a:r>
            <a:r>
              <a:rPr sz="2800" spc="-50" dirty="0">
                <a:solidFill>
                  <a:srgbClr val="001F5F"/>
                </a:solidFill>
                <a:latin typeface="Calibri"/>
                <a:cs typeface="Calibri"/>
              </a:rPr>
              <a:t> </a:t>
            </a:r>
            <a:r>
              <a:rPr sz="2800" dirty="0">
                <a:solidFill>
                  <a:srgbClr val="001F5F"/>
                </a:solidFill>
                <a:latin typeface="Calibri"/>
                <a:cs typeface="Calibri"/>
              </a:rPr>
              <a:t>(&amp;</a:t>
            </a:r>
            <a:r>
              <a:rPr sz="2800" spc="-25" dirty="0">
                <a:solidFill>
                  <a:srgbClr val="001F5F"/>
                </a:solidFill>
                <a:latin typeface="Calibri"/>
                <a:cs typeface="Calibri"/>
              </a:rPr>
              <a:t> </a:t>
            </a:r>
            <a:r>
              <a:rPr sz="2800" dirty="0">
                <a:solidFill>
                  <a:srgbClr val="001F5F"/>
                </a:solidFill>
                <a:latin typeface="Calibri"/>
                <a:cs typeface="Calibri"/>
              </a:rPr>
              <a:t>should</a:t>
            </a:r>
            <a:r>
              <a:rPr sz="2800" spc="-15" dirty="0">
                <a:solidFill>
                  <a:srgbClr val="001F5F"/>
                </a:solidFill>
                <a:latin typeface="Calibri"/>
                <a:cs typeface="Calibri"/>
              </a:rPr>
              <a:t> </a:t>
            </a:r>
            <a:r>
              <a:rPr sz="2800" dirty="0">
                <a:solidFill>
                  <a:srgbClr val="001F5F"/>
                </a:solidFill>
                <a:latin typeface="Calibri"/>
                <a:cs typeface="Calibri"/>
              </a:rPr>
              <a:t>not</a:t>
            </a:r>
            <a:r>
              <a:rPr sz="2800" spc="-40" dirty="0">
                <a:solidFill>
                  <a:srgbClr val="001F5F"/>
                </a:solidFill>
                <a:latin typeface="Calibri"/>
                <a:cs typeface="Calibri"/>
              </a:rPr>
              <a:t> </a:t>
            </a:r>
            <a:r>
              <a:rPr sz="2800" dirty="0">
                <a:solidFill>
                  <a:srgbClr val="001F5F"/>
                </a:solidFill>
                <a:latin typeface="Calibri"/>
                <a:cs typeface="Calibri"/>
              </a:rPr>
              <a:t>be</a:t>
            </a:r>
            <a:r>
              <a:rPr sz="2800" spc="-20" dirty="0">
                <a:solidFill>
                  <a:srgbClr val="001F5F"/>
                </a:solidFill>
                <a:latin typeface="Calibri"/>
                <a:cs typeface="Calibri"/>
              </a:rPr>
              <a:t> </a:t>
            </a:r>
            <a:r>
              <a:rPr sz="2800" dirty="0">
                <a:solidFill>
                  <a:srgbClr val="001F5F"/>
                </a:solidFill>
                <a:latin typeface="Calibri"/>
                <a:cs typeface="Calibri"/>
              </a:rPr>
              <a:t>the</a:t>
            </a:r>
            <a:r>
              <a:rPr sz="2800" spc="-15" dirty="0">
                <a:solidFill>
                  <a:srgbClr val="001F5F"/>
                </a:solidFill>
                <a:latin typeface="Calibri"/>
                <a:cs typeface="Calibri"/>
              </a:rPr>
              <a:t> </a:t>
            </a:r>
            <a:r>
              <a:rPr sz="2800" dirty="0">
                <a:solidFill>
                  <a:srgbClr val="001F5F"/>
                </a:solidFill>
                <a:latin typeface="Calibri"/>
                <a:cs typeface="Calibri"/>
              </a:rPr>
              <a:t>sole</a:t>
            </a:r>
            <a:r>
              <a:rPr sz="2800" spc="-20" dirty="0">
                <a:solidFill>
                  <a:srgbClr val="001F5F"/>
                </a:solidFill>
                <a:latin typeface="Calibri"/>
                <a:cs typeface="Calibri"/>
              </a:rPr>
              <a:t> </a:t>
            </a:r>
            <a:r>
              <a:rPr sz="2800" dirty="0">
                <a:solidFill>
                  <a:srgbClr val="001F5F"/>
                </a:solidFill>
                <a:latin typeface="Calibri"/>
                <a:cs typeface="Calibri"/>
              </a:rPr>
              <a:t>search</a:t>
            </a:r>
            <a:r>
              <a:rPr sz="2800" spc="-25" dirty="0">
                <a:solidFill>
                  <a:srgbClr val="001F5F"/>
                </a:solidFill>
                <a:latin typeface="Calibri"/>
                <a:cs typeface="Calibri"/>
              </a:rPr>
              <a:t> </a:t>
            </a:r>
            <a:r>
              <a:rPr sz="2800" spc="-10" dirty="0">
                <a:solidFill>
                  <a:srgbClr val="001F5F"/>
                </a:solidFill>
                <a:latin typeface="Calibri"/>
                <a:cs typeface="Calibri"/>
              </a:rPr>
              <a:t>strategy!)</a:t>
            </a:r>
            <a:endParaRPr sz="2800" dirty="0">
              <a:latin typeface="Calibri"/>
              <a:cs typeface="Calibri"/>
            </a:endParaRPr>
          </a:p>
        </p:txBody>
      </p:sp>
      <p:pic>
        <p:nvPicPr>
          <p:cNvPr id="4" name="object 4"/>
          <p:cNvPicPr/>
          <p:nvPr/>
        </p:nvPicPr>
        <p:blipFill>
          <a:blip r:embed="rId2" cstate="print"/>
          <a:stretch>
            <a:fillRect/>
          </a:stretch>
        </p:blipFill>
        <p:spPr>
          <a:xfrm>
            <a:off x="8304014" y="4592220"/>
            <a:ext cx="2162253" cy="195336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B16E2347-AC4F-9555-C7C8-FAE93018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Workshop 4 May - Phil Nelson v3">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Workshop 4 May - Phil Nelson v3</Template>
  <TotalTime>0</TotalTime>
  <Words>1948</Words>
  <Application>Microsoft Office PowerPoint</Application>
  <PresentationFormat>Widescreen</PresentationFormat>
  <Paragraphs>374</Paragraphs>
  <Slides>31</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Century Gothic</vt:lpstr>
      <vt:lpstr>Georgia</vt:lpstr>
      <vt:lpstr>Lato</vt:lpstr>
      <vt:lpstr>Lucida Sans</vt:lpstr>
      <vt:lpstr>Open Sans</vt:lpstr>
      <vt:lpstr>Palatino Linotype</vt:lpstr>
      <vt:lpstr>Tahoma</vt:lpstr>
      <vt:lpstr>Times New Roman</vt:lpstr>
      <vt:lpstr>Workshop 4 May - Phil Nelson v3</vt:lpstr>
      <vt:lpstr>UOS divider slide design</vt:lpstr>
      <vt:lpstr>UOS full bleed image</vt:lpstr>
      <vt:lpstr>PowerPoint Presentation</vt:lpstr>
      <vt:lpstr>Plan</vt:lpstr>
      <vt:lpstr>Can you prove your clinical effectiveness?</vt:lpstr>
      <vt:lpstr>Can you prove….</vt:lpstr>
      <vt:lpstr>Key differences</vt:lpstr>
      <vt:lpstr>Quality improvement</vt:lpstr>
      <vt:lpstr>PowerPoint Presentation</vt:lpstr>
      <vt:lpstr>Getting started in research</vt:lpstr>
      <vt:lpstr>Accessing library sources</vt:lpstr>
      <vt:lpstr>I want to do a higher degree. Should I do an MSc, MRes, MPhil, DClin P or PhD?</vt:lpstr>
      <vt:lpstr>Routes to becoming a clinical academic</vt:lpstr>
      <vt:lpstr>Dissemination</vt:lpstr>
      <vt:lpstr>Writing for publication</vt:lpstr>
      <vt:lpstr>Guidelines for reporting different types of studies (See www.equator-network.org/)</vt:lpstr>
      <vt:lpstr>Dispelling myths</vt:lpstr>
      <vt:lpstr>What will you add to the evidence base of your profession?</vt:lpstr>
      <vt:lpstr>Resources to get you going!</vt:lpstr>
      <vt:lpstr>A guide to starting out in clinical academic research</vt:lpstr>
      <vt:lpstr>Local opportunities</vt:lpstr>
      <vt:lpstr>Local resources</vt:lpstr>
      <vt:lpstr>CAHPR resources</vt:lpstr>
      <vt:lpstr>Local resources</vt:lpstr>
      <vt:lpstr>Research Design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and the  Research Excellence Framework</dc:title>
  <dc:creator>Dibben S.</dc:creator>
  <cp:lastModifiedBy>Mindy Dalloway</cp:lastModifiedBy>
  <cp:revision>252</cp:revision>
  <cp:lastPrinted>2013-07-09T08:49:18Z</cp:lastPrinted>
  <dcterms:created xsi:type="dcterms:W3CDTF">2011-05-03T10:49:57Z</dcterms:created>
  <dcterms:modified xsi:type="dcterms:W3CDTF">2023-06-07T09:34:23Z</dcterms:modified>
</cp:coreProperties>
</file>