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14"/>
  </p:notesMasterIdLst>
  <p:handoutMasterIdLst>
    <p:handoutMasterId r:id="rId15"/>
  </p:handoutMasterIdLst>
  <p:sldIdLst>
    <p:sldId id="294" r:id="rId5"/>
    <p:sldId id="302" r:id="rId6"/>
    <p:sldId id="288" r:id="rId7"/>
    <p:sldId id="304" r:id="rId8"/>
    <p:sldId id="303" r:id="rId9"/>
    <p:sldId id="297" r:id="rId10"/>
    <p:sldId id="289" r:id="rId11"/>
    <p:sldId id="309" r:id="rId12"/>
    <p:sldId id="287" r:id="rId13"/>
  </p:sldIdLst>
  <p:sldSz cx="9144000" cy="6858000" type="screen4x3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828"/>
    <a:srgbClr val="295A87"/>
    <a:srgbClr val="2C6090"/>
    <a:srgbClr val="5D98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92" autoAdjust="0"/>
    <p:restoredTop sz="94681" autoAdjust="0"/>
  </p:normalViewPr>
  <p:slideViewPr>
    <p:cSldViewPr>
      <p:cViewPr varScale="1">
        <p:scale>
          <a:sx n="72" d="100"/>
          <a:sy n="72" d="100"/>
        </p:scale>
        <p:origin x="120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1710" y="-72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3" y="1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7EC87-12CA-4A95-B41E-A4D540C2D64D}" type="datetimeFigureOut">
              <a:rPr lang="en-GB" smtClean="0"/>
              <a:pPr/>
              <a:t>23/09/2021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3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B13A4-595C-444B-AA3F-A360B18951C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E945A-48D0-458F-813C-969DC40ADC3E}" type="datetimeFigureOut">
              <a:rPr lang="en-US" smtClean="0"/>
              <a:pPr/>
              <a:t>9/23/2021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7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716B1-4394-4C85-8A7C-2E2E9FEDADC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dirty="0" smtClean="0"/>
              <a:t>Job evaluation training - Programme 4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GB" dirty="0" smtClean="0"/>
              <a:t>Job analysis &amp; job evaluation</a:t>
            </a:r>
          </a:p>
        </p:txBody>
      </p:sp>
      <p:sp>
        <p:nvSpPr>
          <p:cNvPr id="8806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EDA10F-F5A1-4302-ACBD-65E9D2234379}" type="slidenum">
              <a:rPr lang="en-GB" smtClean="0"/>
              <a:pPr/>
              <a:t>7</a:t>
            </a:fld>
            <a:endParaRPr lang="en-GB" dirty="0" smtClean="0"/>
          </a:p>
        </p:txBody>
      </p:sp>
      <p:sp>
        <p:nvSpPr>
          <p:cNvPr id="880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570" y="4716661"/>
            <a:ext cx="4986126" cy="446841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GB" dirty="0" smtClean="0"/>
              <a:t>This simple diagram shows the importance of National Profiles in the banding of posts. It starts with the job information – a local job description, person specification and verbal evidence. If there is a possibility that it may match a national profile the Matching Process is followed. If the job does not match any National Profile or there are not a suitable one, the Evaluation Process is followed and the job is evaluated locally.</a:t>
            </a:r>
          </a:p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4AB1E-6B7D-49B7-ABF6-71E4B0AA11BB}" type="datetimeFigureOut">
              <a:rPr lang="en-US" smtClean="0"/>
              <a:pPr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B4EA-56D5-40A5-951C-369EC0F9CDB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CSP MASTER LOGO cmyk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1600200" cy="9270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4AB1E-6B7D-49B7-ABF6-71E4B0AA11BB}" type="datetimeFigureOut">
              <a:rPr lang="en-US" smtClean="0"/>
              <a:pPr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B4EA-56D5-40A5-951C-369EC0F9CD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4AB1E-6B7D-49B7-ABF6-71E4B0AA11BB}" type="datetimeFigureOut">
              <a:rPr lang="en-US" smtClean="0"/>
              <a:pPr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B4EA-56D5-40A5-951C-369EC0F9CD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1628800"/>
            <a:ext cx="8424862" cy="936625"/>
          </a:xfrm>
        </p:spPr>
        <p:txBody>
          <a:bodyPr/>
          <a:lstStyle>
            <a:lvl1pPr>
              <a:buNone/>
              <a:defRPr lang="en-US" sz="4200" b="1" kern="1200" spc="-150" dirty="0" smtClean="0">
                <a:solidFill>
                  <a:srgbClr val="4E5590"/>
                </a:solidFill>
                <a:latin typeface="Arial Bold"/>
                <a:ea typeface="+mn-ea"/>
                <a:cs typeface="Arial Bold"/>
              </a:defRPr>
            </a:lvl1pPr>
            <a:lvl3pPr>
              <a:buNone/>
              <a:defRPr/>
            </a:lvl3pPr>
            <a:lvl5pPr>
              <a:buNone/>
              <a:defRPr/>
            </a:lvl5pPr>
          </a:lstStyle>
          <a:p>
            <a:pPr lvl="0"/>
            <a:r>
              <a:rPr lang="en-US" dirty="0" smtClean="0"/>
              <a:t>Add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41154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4AB1E-6B7D-49B7-ABF6-71E4B0AA11BB}" type="datetimeFigureOut">
              <a:rPr lang="en-US" smtClean="0"/>
              <a:pPr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B4EA-56D5-40A5-951C-369EC0F9CDB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CSP MASTER LOGO cmyk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1600200" cy="9270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1628800"/>
            <a:ext cx="8424862" cy="936625"/>
          </a:xfrm>
        </p:spPr>
        <p:txBody>
          <a:bodyPr/>
          <a:lstStyle>
            <a:lvl1pPr>
              <a:buNone/>
              <a:defRPr lang="en-US" sz="4200" b="1" kern="1200" spc="-150" dirty="0" smtClean="0">
                <a:solidFill>
                  <a:srgbClr val="4E5590"/>
                </a:solidFill>
                <a:latin typeface="Arial Bold"/>
                <a:ea typeface="+mn-ea"/>
                <a:cs typeface="Arial Bold"/>
              </a:defRPr>
            </a:lvl1pPr>
            <a:lvl3pPr>
              <a:buNone/>
              <a:defRPr/>
            </a:lvl3pPr>
            <a:lvl5pPr>
              <a:buNone/>
              <a:defRPr/>
            </a:lvl5pPr>
          </a:lstStyle>
          <a:p>
            <a:pPr lvl="0"/>
            <a:r>
              <a:rPr lang="en-US" dirty="0" smtClean="0"/>
              <a:t>Add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41154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4AB1E-6B7D-49B7-ABF6-71E4B0AA11BB}" type="datetimeFigureOut">
              <a:rPr lang="en-US" smtClean="0"/>
              <a:pPr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B4EA-56D5-40A5-951C-369EC0F9CDB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CSP MASTER LOGO cmyk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1600200" cy="9270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1628800"/>
            <a:ext cx="8424862" cy="936625"/>
          </a:xfrm>
        </p:spPr>
        <p:txBody>
          <a:bodyPr/>
          <a:lstStyle>
            <a:lvl1pPr>
              <a:buNone/>
              <a:defRPr lang="en-US" sz="4200" b="1" kern="1200" spc="-150" dirty="0" smtClean="0">
                <a:solidFill>
                  <a:srgbClr val="4E5590"/>
                </a:solidFill>
                <a:latin typeface="Arial Bold"/>
                <a:ea typeface="+mn-ea"/>
                <a:cs typeface="Arial Bold"/>
              </a:defRPr>
            </a:lvl1pPr>
            <a:lvl3pPr>
              <a:buNone/>
              <a:defRPr/>
            </a:lvl3pPr>
            <a:lvl5pPr>
              <a:buNone/>
              <a:defRPr/>
            </a:lvl5pPr>
          </a:lstStyle>
          <a:p>
            <a:pPr lvl="0"/>
            <a:r>
              <a:rPr lang="en-US" dirty="0" smtClean="0"/>
              <a:t>Add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41154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4AB1E-6B7D-49B7-ABF6-71E4B0AA11BB}" type="datetimeFigureOut">
              <a:rPr lang="en-US" smtClean="0"/>
              <a:pPr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B4EA-56D5-40A5-951C-369EC0F9CDB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CSP MASTER LOGO cmyk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1600200" cy="9270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1628800"/>
            <a:ext cx="8424862" cy="936625"/>
          </a:xfrm>
        </p:spPr>
        <p:txBody>
          <a:bodyPr/>
          <a:lstStyle>
            <a:lvl1pPr>
              <a:buNone/>
              <a:defRPr lang="en-US" sz="4200" b="1" kern="1200" spc="-150" dirty="0" smtClean="0">
                <a:solidFill>
                  <a:srgbClr val="4E5590"/>
                </a:solidFill>
                <a:latin typeface="Arial Bold"/>
                <a:ea typeface="+mn-ea"/>
                <a:cs typeface="Arial Bold"/>
              </a:defRPr>
            </a:lvl1pPr>
            <a:lvl3pPr>
              <a:buNone/>
              <a:defRPr/>
            </a:lvl3pPr>
            <a:lvl5pPr>
              <a:buNone/>
              <a:defRPr/>
            </a:lvl5pPr>
          </a:lstStyle>
          <a:p>
            <a:pPr lvl="0"/>
            <a:r>
              <a:rPr lang="en-US" dirty="0" smtClean="0"/>
              <a:t>Add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41154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4AB1E-6B7D-49B7-ABF6-71E4B0AA11BB}" type="datetimeFigureOut">
              <a:rPr lang="en-US" smtClean="0"/>
              <a:pPr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B4EA-56D5-40A5-951C-369EC0F9CDB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CSP MASTER LOGO cmyk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1600200" cy="9270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1628800"/>
            <a:ext cx="8424862" cy="936625"/>
          </a:xfrm>
        </p:spPr>
        <p:txBody>
          <a:bodyPr/>
          <a:lstStyle>
            <a:lvl1pPr>
              <a:buNone/>
              <a:defRPr lang="en-US" sz="4200" b="1" kern="1200" spc="-150" dirty="0" smtClean="0">
                <a:solidFill>
                  <a:srgbClr val="4E5590"/>
                </a:solidFill>
                <a:latin typeface="Arial Bold"/>
                <a:ea typeface="+mn-ea"/>
                <a:cs typeface="Arial Bold"/>
              </a:defRPr>
            </a:lvl1pPr>
            <a:lvl3pPr>
              <a:buNone/>
              <a:defRPr/>
            </a:lvl3pPr>
            <a:lvl5pPr>
              <a:buNone/>
              <a:defRPr/>
            </a:lvl5pPr>
          </a:lstStyle>
          <a:p>
            <a:pPr lvl="0"/>
            <a:r>
              <a:rPr lang="en-US" dirty="0" smtClean="0"/>
              <a:t>Add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41154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4AB1E-6B7D-49B7-ABF6-71E4B0AA11BB}" type="datetimeFigureOut">
              <a:rPr lang="en-US" smtClean="0"/>
              <a:pPr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B4EA-56D5-40A5-951C-369EC0F9CDB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CSP MASTER LOGO cmyk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1600200" cy="927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119258" y="334028"/>
            <a:ext cx="2946974" cy="62572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000504"/>
            <a:ext cx="7772400" cy="1768471"/>
          </a:xfrm>
        </p:spPr>
        <p:txBody>
          <a:bodyPr anchor="t">
            <a:normAutofit/>
          </a:bodyPr>
          <a:lstStyle>
            <a:lvl1pPr marL="0" algn="l">
              <a:lnSpc>
                <a:spcPct val="200000"/>
              </a:lnSpc>
              <a:spcBef>
                <a:spcPts val="1200"/>
              </a:spcBef>
              <a:defRPr lang="en-US" sz="4800" b="1" kern="1200" baseline="30000" dirty="0" smtClean="0">
                <a:solidFill>
                  <a:srgbClr val="4E5590"/>
                </a:solidFill>
                <a:latin typeface="Arial Bold" pitchFamily="34" charset="0"/>
                <a:ea typeface="+mn-ea"/>
                <a:cs typeface="Arial Bol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4AB1E-6B7D-49B7-ABF6-71E4B0AA11BB}" type="datetimeFigureOut">
              <a:rPr lang="en-US" smtClean="0"/>
              <a:pPr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B4EA-56D5-40A5-951C-369EC0F9CDB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CSP MASTER LOGO cmyk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4267200" cy="2472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4AB1E-6B7D-49B7-ABF6-71E4B0AA11BB}" type="datetimeFigureOut">
              <a:rPr lang="en-US" smtClean="0"/>
              <a:pPr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B4EA-56D5-40A5-951C-369EC0F9CDB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188991" y="1690175"/>
            <a:ext cx="3955009" cy="5157192"/>
          </a:xfrm>
          <a:prstGeom prst="rect">
            <a:avLst/>
          </a:prstGeom>
        </p:spPr>
      </p:pic>
      <p:pic>
        <p:nvPicPr>
          <p:cNvPr id="9" name="Picture 8" descr="CSP MASTER LOGO cmyk.eps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8600" y="228600"/>
            <a:ext cx="1600200" cy="927075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00062" y="1279393"/>
            <a:ext cx="4720010" cy="1388048"/>
          </a:xfrm>
        </p:spPr>
        <p:txBody>
          <a:bodyPr>
            <a:noAutofit/>
          </a:bodyPr>
          <a:lstStyle>
            <a:lvl1pPr marL="0" indent="0">
              <a:buNone/>
              <a:defRPr lang="en-US" sz="4200" b="1" kern="1200" spc="-150" dirty="0" smtClean="0">
                <a:solidFill>
                  <a:srgbClr val="4E5590"/>
                </a:solidFill>
                <a:latin typeface="Arial Bold"/>
                <a:ea typeface="+mn-ea"/>
                <a:cs typeface="Arial Bold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500063" y="2643188"/>
            <a:ext cx="4720009" cy="357187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with sh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4AB1E-6B7D-49B7-ABF6-71E4B0AA11BB}" type="datetimeFigureOut">
              <a:rPr lang="en-US" smtClean="0"/>
              <a:pPr/>
              <a:t>9/23/2021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B4EA-56D5-40A5-951C-369EC0F9CD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 userDrawn="1">
            <p:ph idx="1"/>
          </p:nvPr>
        </p:nvSpPr>
        <p:spPr>
          <a:xfrm>
            <a:off x="457200" y="3230563"/>
            <a:ext cx="8229600" cy="2698768"/>
          </a:xfrm>
        </p:spPr>
        <p:txBody>
          <a:bodyPr/>
          <a:lstStyle/>
          <a:p>
            <a:pPr lvl="0"/>
            <a:r>
              <a:rPr lang="en-US" smtClean="0">
                <a:latin typeface="Arial"/>
                <a:cs typeface="Arial"/>
              </a:rPr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1905000"/>
            <a:ext cx="8229600" cy="1143000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200" b="1" kern="1200" spc="-150" dirty="0">
                <a:solidFill>
                  <a:srgbClr val="4E5590"/>
                </a:solidFill>
                <a:latin typeface="Arial Bold" pitchFamily="34" charset="0"/>
                <a:ea typeface="+mn-ea"/>
                <a:cs typeface="Arial Bold" pitchFamily="34" charset="0"/>
              </a:defRPr>
            </a:lvl1pPr>
          </a:lstStyle>
          <a:p>
            <a:pPr algn="l"/>
            <a:r>
              <a:rPr lang="en-US" b="1" spc="-150" dirty="0" smtClean="0">
                <a:solidFill>
                  <a:srgbClr val="4E5590"/>
                </a:solidFill>
                <a:latin typeface="Arial"/>
                <a:cs typeface="Arial"/>
              </a:rPr>
              <a:t>Type heading here</a:t>
            </a:r>
            <a:endParaRPr lang="en-US" b="1" spc="-150" dirty="0">
              <a:solidFill>
                <a:srgbClr val="4E5590"/>
              </a:solidFill>
              <a:latin typeface="Arial"/>
              <a:cs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67944" y="-603448"/>
            <a:ext cx="7254243" cy="9842500"/>
          </a:xfrm>
          <a:prstGeom prst="rect">
            <a:avLst/>
          </a:prstGeom>
        </p:spPr>
      </p:pic>
      <p:pic>
        <p:nvPicPr>
          <p:cNvPr id="13" name="Picture 12" descr="CSP MASTER LOGO cmyk.eps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8600" y="152400"/>
            <a:ext cx="1600200" cy="9270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4AB1E-6B7D-49B7-ABF6-71E4B0AA11BB}" type="datetimeFigureOut">
              <a:rPr lang="en-US" smtClean="0"/>
              <a:pPr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B4EA-56D5-40A5-951C-369EC0F9CD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y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4AB1E-6B7D-49B7-ABF6-71E4B0AA11BB}" type="datetimeFigureOut">
              <a:rPr lang="en-US" smtClean="0"/>
              <a:pPr/>
              <a:t>9/23/2021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B4EA-56D5-40A5-951C-369EC0F9CDB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CSP MASTER LOGO cmyk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1600200" cy="927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524000" y="152400"/>
            <a:ext cx="7329714" cy="10261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with large csp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4AB1E-6B7D-49B7-ABF6-71E4B0AA11BB}" type="datetimeFigureOut">
              <a:rPr lang="en-US" smtClean="0"/>
              <a:pPr/>
              <a:t>9/23/2021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B4EA-56D5-40A5-951C-369EC0F9CDB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CSP MASTER LOGO cmyk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4267200" cy="24722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71472" y="2928938"/>
            <a:ext cx="8072494" cy="2643187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ysio wor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4AB1E-6B7D-49B7-ABF6-71E4B0AA11BB}" type="datetimeFigureOut">
              <a:rPr lang="en-US" smtClean="0"/>
              <a:pPr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B4EA-56D5-40A5-951C-369EC0F9CDB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CSP MASTER LOGO cmyk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1600200" cy="927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42256" y="1513114"/>
            <a:ext cx="5308600" cy="2413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4AB1E-6B7D-49B7-ABF6-71E4B0AA11BB}" type="datetimeFigureOut">
              <a:rPr lang="en-US" smtClean="0"/>
              <a:pPr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B4EA-56D5-40A5-951C-369EC0F9CDB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89244" y="721161"/>
            <a:ext cx="8382000" cy="7315200"/>
          </a:xfrm>
          <a:prstGeom prst="rect">
            <a:avLst/>
          </a:prstGeom>
        </p:spPr>
      </p:pic>
      <p:pic>
        <p:nvPicPr>
          <p:cNvPr id="9" name="Picture 8" descr="CSP MASTER LOGO cmyk.eps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8600" y="228600"/>
            <a:ext cx="1600200" cy="9270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with web add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4AB1E-6B7D-49B7-ABF6-71E4B0AA11BB}" type="datetimeFigureOut">
              <a:rPr lang="en-US" smtClean="0"/>
              <a:pPr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B4EA-56D5-40A5-951C-369EC0F9CDB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SP MASTER LOGO cmyk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3288170" cy="19050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 userDrawn="1"/>
        </p:nvSpPr>
        <p:spPr>
          <a:xfrm>
            <a:off x="4114800" y="5410200"/>
            <a:ext cx="67056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7200" b="1" baseline="30000" dirty="0" smtClean="0">
                <a:solidFill>
                  <a:srgbClr val="4E5590"/>
                </a:solidFill>
                <a:latin typeface="Arial"/>
                <a:cs typeface="Arial"/>
              </a:rPr>
              <a:t>www.csp.org.uk</a:t>
            </a:r>
            <a:endParaRPr lang="en-US" sz="7200" b="1" baseline="30000" dirty="0">
              <a:solidFill>
                <a:srgbClr val="4E5590"/>
              </a:solidFill>
              <a:latin typeface="Arial"/>
              <a:cs typeface="Arial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642938" y="2286000"/>
            <a:ext cx="7858125" cy="314325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in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4AB1E-6B7D-49B7-ABF6-71E4B0AA11BB}" type="datetimeFigureOut">
              <a:rPr lang="en-US" smtClean="0"/>
              <a:pPr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B4EA-56D5-40A5-951C-369EC0F9CDB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CSP MASTER LOGO cmyk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133600" y="1752600"/>
            <a:ext cx="4734964" cy="2743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4AB1E-6B7D-49B7-ABF6-71E4B0AA11BB}" type="datetimeFigureOut">
              <a:rPr lang="en-US" smtClean="0"/>
              <a:pPr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B4EA-56D5-40A5-951C-369EC0F9CD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4AB1E-6B7D-49B7-ABF6-71E4B0AA11BB}" type="datetimeFigureOut">
              <a:rPr lang="en-US" smtClean="0"/>
              <a:pPr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B4EA-56D5-40A5-951C-369EC0F9CD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4AB1E-6B7D-49B7-ABF6-71E4B0AA11BB}" type="datetimeFigureOut">
              <a:rPr lang="en-US" smtClean="0"/>
              <a:pPr/>
              <a:t>9/23/2021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B4EA-56D5-40A5-951C-369EC0F9CD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4AB1E-6B7D-49B7-ABF6-71E4B0AA11BB}" type="datetimeFigureOut">
              <a:rPr lang="en-US" smtClean="0"/>
              <a:pPr/>
              <a:t>9/23/2021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B4EA-56D5-40A5-951C-369EC0F9CD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4AB1E-6B7D-49B7-ABF6-71E4B0AA11BB}" type="datetimeFigureOut">
              <a:rPr lang="en-US" smtClean="0"/>
              <a:pPr/>
              <a:t>9/23/2021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B4EA-56D5-40A5-951C-369EC0F9CD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4AB1E-6B7D-49B7-ABF6-71E4B0AA11BB}" type="datetimeFigureOut">
              <a:rPr lang="en-US" smtClean="0"/>
              <a:pPr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B4EA-56D5-40A5-951C-369EC0F9CD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4AB1E-6B7D-49B7-ABF6-71E4B0AA11BB}" type="datetimeFigureOut">
              <a:rPr lang="en-US" smtClean="0"/>
              <a:pPr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7B4EA-56D5-40A5-951C-369EC0F9CD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4AB1E-6B7D-49B7-ABF6-71E4B0AA11BB}" type="datetimeFigureOut">
              <a:rPr lang="en-US" smtClean="0"/>
              <a:pPr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7B4EA-56D5-40A5-951C-369EC0F9CD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6" r:id="rId14"/>
    <p:sldLayoutId id="2147483678" r:id="rId15"/>
    <p:sldLayoutId id="2147483650" r:id="rId16"/>
    <p:sldLayoutId id="2147483651" r:id="rId17"/>
    <p:sldLayoutId id="2147483652" r:id="rId18"/>
    <p:sldLayoutId id="2147483653" r:id="rId19"/>
    <p:sldLayoutId id="2147483654" r:id="rId20"/>
    <p:sldLayoutId id="2147483655" r:id="rId21"/>
    <p:sldLayoutId id="2147483656" r:id="rId22"/>
    <p:sldLayoutId id="2147483657" r:id="rId23"/>
    <p:sldLayoutId id="2147483658" r:id="rId24"/>
    <p:sldLayoutId id="2147483659" r:id="rId2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p.org.uk/" TargetMode="External"/><Relationship Id="rId2" Type="http://schemas.openxmlformats.org/officeDocument/2006/relationships/hyperlink" Target="http://www.nhsemployers.org.uk/" TargetMode="External"/><Relationship Id="rId1" Type="http://schemas.openxmlformats.org/officeDocument/2006/relationships/slideLayout" Target="../slideLayouts/slideLayout14.xml"/><Relationship Id="rId4" Type="http://schemas.openxmlformats.org/officeDocument/2006/relationships/hyperlink" Target="mailto:bromleyp@csp.org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00034" y="1643050"/>
            <a:ext cx="8424862" cy="936625"/>
          </a:xfrm>
        </p:spPr>
        <p:txBody>
          <a:bodyPr/>
          <a:lstStyle/>
          <a:p>
            <a:r>
              <a:rPr lang="en-GB" dirty="0" smtClean="0"/>
              <a:t>Job Evaluation – The Basics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428868"/>
            <a:ext cx="550072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What Job Evaluation Does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Provides a set of rules and criteria called JE factors to band the majority of NHS Jobs</a:t>
            </a:r>
          </a:p>
          <a:p>
            <a:r>
              <a:rPr lang="en-GB" dirty="0" smtClean="0"/>
              <a:t>It does </a:t>
            </a:r>
            <a:r>
              <a:rPr lang="en-GB" u="sng" dirty="0" smtClean="0"/>
              <a:t>not</a:t>
            </a:r>
            <a:r>
              <a:rPr lang="en-GB" dirty="0" smtClean="0"/>
              <a:t> measure the person doing the job or how well they do the job but </a:t>
            </a:r>
            <a:r>
              <a:rPr lang="en-GB" dirty="0" smtClean="0">
                <a:solidFill>
                  <a:schemeClr val="accent2"/>
                </a:solidFill>
              </a:rPr>
              <a:t>the actual demands of a job.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1740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NHS Job Evaluation Scheme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16 factors describe knowledge/skills, responsibilities and effort needed to do a job:  </a:t>
            </a:r>
          </a:p>
          <a:p>
            <a:r>
              <a:rPr lang="en-GB" dirty="0" smtClean="0"/>
              <a:t>Communication/Patient Care/Knowledge &amp; Skills/Physical Effort </a:t>
            </a:r>
          </a:p>
          <a:p>
            <a:r>
              <a:rPr lang="en-GB" dirty="0" smtClean="0"/>
              <a:t>Use of NHS Job Evaluation Profiles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7544" y="836712"/>
            <a:ext cx="8424862" cy="1368152"/>
          </a:xfrm>
        </p:spPr>
        <p:txBody>
          <a:bodyPr>
            <a:normAutofit fontScale="25000" lnSpcReduction="20000"/>
          </a:bodyPr>
          <a:lstStyle/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r>
              <a:rPr lang="en-GB" sz="14400" dirty="0" smtClean="0"/>
              <a:t>Each factor has a number </a:t>
            </a:r>
            <a:r>
              <a:rPr lang="en-GB" sz="14400" dirty="0"/>
              <a:t>of </a:t>
            </a:r>
            <a:r>
              <a:rPr lang="en-GB" sz="14400" dirty="0" smtClean="0"/>
              <a:t>levels  </a:t>
            </a:r>
          </a:p>
          <a:p>
            <a:endParaRPr lang="en-GB" sz="3600" dirty="0" smtClean="0"/>
          </a:p>
          <a:p>
            <a:endParaRPr lang="en-GB" sz="3600" dirty="0"/>
          </a:p>
          <a:p>
            <a:pPr algn="ctr"/>
            <a:r>
              <a:rPr lang="en-GB" sz="11200" dirty="0" smtClean="0"/>
              <a:t>Responsibilities </a:t>
            </a:r>
            <a:r>
              <a:rPr lang="en-GB" sz="11200" dirty="0"/>
              <a:t>for Patient Care: Factor 6</a:t>
            </a:r>
          </a:p>
          <a:p>
            <a:pPr algn="ctr"/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2"/>
                </a:solidFill>
              </a:rPr>
              <a:t>Level 2:  </a:t>
            </a:r>
            <a:r>
              <a:rPr lang="en-GB" dirty="0" smtClean="0"/>
              <a:t>Provides general non clinical advice to patients, clients, or carers = </a:t>
            </a:r>
            <a:r>
              <a:rPr lang="en-GB" dirty="0" smtClean="0">
                <a:solidFill>
                  <a:schemeClr val="tx2"/>
                </a:solidFill>
              </a:rPr>
              <a:t>9 pts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Level 3: </a:t>
            </a:r>
            <a:r>
              <a:rPr lang="en-GB" dirty="0" smtClean="0"/>
              <a:t>Provides personal care to patients = </a:t>
            </a:r>
            <a:r>
              <a:rPr lang="en-GB" dirty="0" smtClean="0">
                <a:solidFill>
                  <a:schemeClr val="tx2"/>
                </a:solidFill>
              </a:rPr>
              <a:t>15 pts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Level 4:  </a:t>
            </a:r>
            <a:r>
              <a:rPr lang="en-GB" dirty="0" smtClean="0"/>
              <a:t>Implements clinical care/care packages = </a:t>
            </a:r>
            <a:r>
              <a:rPr lang="en-GB" dirty="0" smtClean="0">
                <a:solidFill>
                  <a:schemeClr val="tx2"/>
                </a:solidFill>
              </a:rPr>
              <a:t>22 pts.</a:t>
            </a:r>
          </a:p>
        </p:txBody>
      </p:sp>
    </p:spTree>
    <p:extLst>
      <p:ext uri="{BB962C8B-B14F-4D97-AF65-F5344CB8AC3E}">
        <p14:creationId xmlns:p14="http://schemas.microsoft.com/office/powerpoint/2010/main" val="91643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7544" y="764704"/>
            <a:ext cx="8424862" cy="1800721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National job Profiles</a:t>
            </a:r>
          </a:p>
          <a:p>
            <a:pPr algn="ctr"/>
            <a:r>
              <a:rPr lang="en-GB" sz="3000" b="0" dirty="0" smtClean="0">
                <a:latin typeface="Arial Narrow" panose="020B0606020202030204" pitchFamily="34" charset="0"/>
              </a:rPr>
              <a:t>www.nhsemployers.org/articles/national-job-profiles</a:t>
            </a:r>
            <a:endParaRPr lang="en-GB" sz="3000" b="0" dirty="0">
              <a:latin typeface="Arial Narrow" panose="020B0606020202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tx2"/>
                </a:solidFill>
              </a:rPr>
              <a:t>Allied Health Professionals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Generic Therapy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Therapy Assistant Practitioner – Band 4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Physiotherapy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Clinical Support Worker Higher Level B3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Clinical Support Worker B2</a:t>
            </a:r>
          </a:p>
        </p:txBody>
      </p:sp>
    </p:spTree>
    <p:extLst>
      <p:ext uri="{BB962C8B-B14F-4D97-AF65-F5344CB8AC3E}">
        <p14:creationId xmlns:p14="http://schemas.microsoft.com/office/powerpoint/2010/main" val="128455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Information for matching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28596" y="2643183"/>
            <a:ext cx="8229600" cy="2874050"/>
          </a:xfrm>
        </p:spPr>
        <p:txBody>
          <a:bodyPr>
            <a:normAutofit/>
          </a:bodyPr>
          <a:lstStyle/>
          <a:p>
            <a:pPr lvl="1" algn="ctr">
              <a:buNone/>
            </a:pPr>
            <a:r>
              <a:rPr lang="en-GB" dirty="0" smtClean="0">
                <a:solidFill>
                  <a:srgbClr val="00B0F0"/>
                </a:solidFill>
              </a:rPr>
              <a:t>Essential for Banding a Post</a:t>
            </a:r>
          </a:p>
          <a:p>
            <a:r>
              <a:rPr lang="en-GB" dirty="0" smtClean="0"/>
              <a:t>Accurate Job Description &amp; Person Spec</a:t>
            </a:r>
          </a:p>
          <a:p>
            <a:r>
              <a:rPr lang="en-GB" dirty="0" smtClean="0"/>
              <a:t>Supporting Information</a:t>
            </a:r>
          </a:p>
          <a:p>
            <a:pPr algn="ctr">
              <a:buNone/>
            </a:pPr>
            <a:r>
              <a:rPr lang="en-GB" dirty="0" smtClean="0">
                <a:solidFill>
                  <a:schemeClr val="accent2"/>
                </a:solidFill>
              </a:rPr>
              <a:t>Agreed by post holder and manager</a:t>
            </a:r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3965575" y="2000239"/>
            <a:ext cx="12017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GB" sz="1800" b="1" dirty="0">
                <a:solidFill>
                  <a:srgbClr val="5279A9"/>
                </a:solidFill>
                <a:latin typeface="Arial" charset="0"/>
              </a:rPr>
              <a:t> </a:t>
            </a:r>
            <a:r>
              <a:rPr lang="en-GB" sz="2800" b="1" dirty="0" smtClean="0">
                <a:solidFill>
                  <a:srgbClr val="5279A9"/>
                </a:solidFill>
                <a:latin typeface="Arial" charset="0"/>
              </a:rPr>
              <a:t>Job</a:t>
            </a:r>
            <a:endParaRPr lang="en-GB" sz="2800" b="1" dirty="0">
              <a:solidFill>
                <a:srgbClr val="5279A9"/>
              </a:solidFill>
              <a:latin typeface="Arial" charset="0"/>
            </a:endParaRPr>
          </a:p>
        </p:txBody>
      </p:sp>
      <p:sp>
        <p:nvSpPr>
          <p:cNvPr id="22532" name="Line 3"/>
          <p:cNvSpPr>
            <a:spLocks noChangeShapeType="1"/>
          </p:cNvSpPr>
          <p:nvPr/>
        </p:nvSpPr>
        <p:spPr bwMode="auto">
          <a:xfrm>
            <a:off x="4429123" y="2428868"/>
            <a:ext cx="6351" cy="293694"/>
          </a:xfrm>
          <a:prstGeom prst="line">
            <a:avLst/>
          </a:prstGeom>
          <a:noFill/>
          <a:ln w="9525">
            <a:solidFill>
              <a:srgbClr val="5279A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1949450" y="2646363"/>
            <a:ext cx="5832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400" b="1" dirty="0">
                <a:solidFill>
                  <a:srgbClr val="5279A9"/>
                </a:solidFill>
                <a:latin typeface="Arial" charset="0"/>
              </a:rPr>
              <a:t>Possible match with national profile?</a:t>
            </a:r>
          </a:p>
        </p:txBody>
      </p:sp>
      <p:sp>
        <p:nvSpPr>
          <p:cNvPr id="22534" name="Line 5"/>
          <p:cNvSpPr>
            <a:spLocks noChangeShapeType="1"/>
          </p:cNvSpPr>
          <p:nvPr/>
        </p:nvSpPr>
        <p:spPr bwMode="auto">
          <a:xfrm flipH="1">
            <a:off x="4054475" y="3103563"/>
            <a:ext cx="0" cy="457200"/>
          </a:xfrm>
          <a:prstGeom prst="line">
            <a:avLst/>
          </a:prstGeom>
          <a:noFill/>
          <a:ln w="9525">
            <a:solidFill>
              <a:srgbClr val="5279A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2535" name="Text Box 6"/>
          <p:cNvSpPr txBox="1">
            <a:spLocks noChangeArrowheads="1"/>
          </p:cNvSpPr>
          <p:nvPr/>
        </p:nvSpPr>
        <p:spPr bwMode="auto">
          <a:xfrm>
            <a:off x="3605213" y="3484563"/>
            <a:ext cx="906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400" b="1" dirty="0">
                <a:solidFill>
                  <a:srgbClr val="5279A9"/>
                </a:solidFill>
                <a:latin typeface="Arial" charset="0"/>
              </a:rPr>
              <a:t>Yes</a:t>
            </a:r>
          </a:p>
        </p:txBody>
      </p:sp>
      <p:sp>
        <p:nvSpPr>
          <p:cNvPr id="22536" name="Line 7"/>
          <p:cNvSpPr>
            <a:spLocks noChangeShapeType="1"/>
          </p:cNvSpPr>
          <p:nvPr/>
        </p:nvSpPr>
        <p:spPr bwMode="auto">
          <a:xfrm flipH="1">
            <a:off x="2971800" y="3886200"/>
            <a:ext cx="792163" cy="576263"/>
          </a:xfrm>
          <a:prstGeom prst="line">
            <a:avLst/>
          </a:prstGeom>
          <a:noFill/>
          <a:ln w="9525">
            <a:solidFill>
              <a:srgbClr val="5279A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4740275" y="3495675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400" b="1" dirty="0">
                <a:solidFill>
                  <a:srgbClr val="5279A9"/>
                </a:solidFill>
                <a:latin typeface="Arial" charset="0"/>
              </a:rPr>
              <a:t>No</a:t>
            </a:r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5105400" y="3886200"/>
            <a:ext cx="685800" cy="609600"/>
          </a:xfrm>
          <a:prstGeom prst="line">
            <a:avLst/>
          </a:prstGeom>
          <a:noFill/>
          <a:ln w="9525">
            <a:solidFill>
              <a:srgbClr val="5279A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5811838" y="4398963"/>
            <a:ext cx="190023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400" b="1" dirty="0">
                <a:solidFill>
                  <a:srgbClr val="FF0000"/>
                </a:solidFill>
                <a:latin typeface="Arial" charset="0"/>
              </a:rPr>
              <a:t>Go to evaluation process</a:t>
            </a:r>
          </a:p>
          <a:p>
            <a:pPr eaLnBrk="0" hangingPunct="0"/>
            <a:endParaRPr lang="en-GB" sz="1800" b="1" dirty="0">
              <a:solidFill>
                <a:srgbClr val="5279A9"/>
              </a:solidFill>
              <a:latin typeface="Arial" charset="0"/>
            </a:endParaRP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1949450" y="4437063"/>
            <a:ext cx="19875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400" b="1" dirty="0">
                <a:solidFill>
                  <a:srgbClr val="FF0000"/>
                </a:solidFill>
                <a:latin typeface="Arial" charset="0"/>
              </a:rPr>
              <a:t>Go to matching process</a:t>
            </a:r>
          </a:p>
        </p:txBody>
      </p:sp>
      <p:sp>
        <p:nvSpPr>
          <p:cNvPr id="22541" name="Rectangle 16"/>
          <p:cNvSpPr>
            <a:spLocks noGrp="1" noChangeArrowheads="1"/>
          </p:cNvSpPr>
          <p:nvPr>
            <p:ph type="title"/>
          </p:nvPr>
        </p:nvSpPr>
        <p:spPr>
          <a:xfrm>
            <a:off x="1357290" y="928670"/>
            <a:ext cx="7000924" cy="100013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 smtClean="0"/>
              <a:t>NHS job evaluation scheme:</a:t>
            </a:r>
            <a:br>
              <a:rPr lang="en-GB" dirty="0" smtClean="0"/>
            </a:br>
            <a:r>
              <a:rPr lang="en-GB" dirty="0" smtClean="0"/>
              <a:t>Banding of posts</a:t>
            </a:r>
          </a:p>
        </p:txBody>
      </p:sp>
      <p:sp>
        <p:nvSpPr>
          <p:cNvPr id="22542" name="Line 15"/>
          <p:cNvSpPr>
            <a:spLocks noChangeShapeType="1"/>
          </p:cNvSpPr>
          <p:nvPr/>
        </p:nvSpPr>
        <p:spPr bwMode="auto">
          <a:xfrm flipH="1">
            <a:off x="4932040" y="3038475"/>
            <a:ext cx="0" cy="457200"/>
          </a:xfrm>
          <a:prstGeom prst="line">
            <a:avLst/>
          </a:prstGeom>
          <a:noFill/>
          <a:ln w="9525">
            <a:solidFill>
              <a:srgbClr val="5279A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 dirty="0"/>
          </a:p>
        </p:txBody>
      </p:sp>
      <p:pic>
        <p:nvPicPr>
          <p:cNvPr id="1026" name="Picture 1" descr="CSP MASTER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28"/>
            <a:ext cx="1731963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268760"/>
            <a:ext cx="8424862" cy="792088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First Steps in </a:t>
            </a:r>
            <a:r>
              <a:rPr lang="en-GB" dirty="0" err="1" smtClean="0"/>
              <a:t>Rebanding</a:t>
            </a:r>
            <a:r>
              <a:rPr lang="en-GB" dirty="0" smtClean="0"/>
              <a:t> Process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4512563"/>
          </a:xfrm>
        </p:spPr>
        <p:txBody>
          <a:bodyPr>
            <a:noAutofit/>
          </a:bodyPr>
          <a:lstStyle/>
          <a:p>
            <a:r>
              <a:rPr lang="en-GB" sz="2400" dirty="0" smtClean="0"/>
              <a:t>Update and agree your job description and supporting information.</a:t>
            </a:r>
          </a:p>
          <a:p>
            <a:r>
              <a:rPr lang="en-GB" sz="2400" dirty="0" smtClean="0"/>
              <a:t>Access the locally agreed processes for requesting a re-banding of your job.</a:t>
            </a:r>
          </a:p>
          <a:p>
            <a:r>
              <a:rPr lang="en-GB" sz="2400" dirty="0" smtClean="0"/>
              <a:t>Ask for the profile and matching report that was used to decide the banding of your job.</a:t>
            </a:r>
          </a:p>
          <a:p>
            <a:r>
              <a:rPr lang="en-GB" sz="2400" dirty="0" smtClean="0"/>
              <a:t>Review the information against your job and NHS JE profiles.</a:t>
            </a:r>
          </a:p>
          <a:p>
            <a:r>
              <a:rPr lang="en-GB" sz="2400" dirty="0" smtClean="0"/>
              <a:t>Identify differences/changes and make the case using these.</a:t>
            </a:r>
          </a:p>
          <a:p>
            <a:r>
              <a:rPr lang="en-GB" sz="2400" dirty="0" smtClean="0"/>
              <a:t>Contact your CSP Steward to help you.</a:t>
            </a:r>
          </a:p>
        </p:txBody>
      </p:sp>
    </p:spTree>
    <p:extLst>
      <p:ext uri="{BB962C8B-B14F-4D97-AF65-F5344CB8AC3E}">
        <p14:creationId xmlns:p14="http://schemas.microsoft.com/office/powerpoint/2010/main" val="239739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Web Addresses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000" dirty="0" smtClean="0"/>
          </a:p>
          <a:p>
            <a:r>
              <a:rPr lang="en-GB" sz="2000" dirty="0" smtClean="0"/>
              <a:t>For Job Evaluation Information – </a:t>
            </a:r>
            <a:r>
              <a:rPr lang="en-GB" sz="2000" dirty="0" smtClean="0">
                <a:hlinkClick r:id="rId2"/>
              </a:rPr>
              <a:t>www.nhsemployers.org.uk</a:t>
            </a:r>
            <a:endParaRPr lang="en-GB" sz="2000" dirty="0" smtClean="0"/>
          </a:p>
          <a:p>
            <a:r>
              <a:rPr lang="en-GB" sz="2000" dirty="0" smtClean="0"/>
              <a:t>CSP website: </a:t>
            </a:r>
            <a:r>
              <a:rPr lang="en-GB" sz="2000" dirty="0" smtClean="0">
                <a:hlinkClick r:id="rId3"/>
              </a:rPr>
              <a:t>www.csp.org.uk</a:t>
            </a:r>
            <a:endParaRPr lang="en-GB" sz="2000" dirty="0" smtClean="0"/>
          </a:p>
          <a:p>
            <a:r>
              <a:rPr lang="en-GB" sz="2000" dirty="0" smtClean="0"/>
              <a:t> Penny Bromley – </a:t>
            </a:r>
            <a:r>
              <a:rPr lang="en-GB" sz="2000" dirty="0" smtClean="0">
                <a:hlinkClick r:id="rId4"/>
              </a:rPr>
              <a:t>bromleyp@csp.org.uk</a:t>
            </a:r>
            <a:endParaRPr lang="en-GB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B3AC1C39180C449FC6E45CFA9706B9" ma:contentTypeVersion="11" ma:contentTypeDescription="Create a new document." ma:contentTypeScope="" ma:versionID="efc88251aba173d8099ffa611a64eb50">
  <xsd:schema xmlns:xsd="http://www.w3.org/2001/XMLSchema" xmlns:xs="http://www.w3.org/2001/XMLSchema" xmlns:p="http://schemas.microsoft.com/office/2006/metadata/properties" xmlns:ns2="745705b5-8c3f-4465-8de1-88fd9c548a8e" targetNamespace="http://schemas.microsoft.com/office/2006/metadata/properties" ma:root="true" ma:fieldsID="220e0eaffcc914ae862e56298ed1d6f6" ns2:_="">
    <xsd:import namespace="745705b5-8c3f-4465-8de1-88fd9c548a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5705b5-8c3f-4465-8de1-88fd9c548a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4A892A-E7A6-45DD-B2C6-B8272D1672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5705b5-8c3f-4465-8de1-88fd9c548a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F5CCFA-03F5-4415-A5CF-D93E5B6B7E6E}">
  <ds:schemaRefs>
    <ds:schemaRef ds:uri="http://schemas.microsoft.com/office/infopath/2007/PartnerControls"/>
    <ds:schemaRef ds:uri="http://purl.org/dc/terms/"/>
    <ds:schemaRef ds:uri="745705b5-8c3f-4465-8de1-88fd9c548a8e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A1667C2-B668-4934-9980-98A245A88A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1166</TotalTime>
  <Words>391</Words>
  <Application>Microsoft Office PowerPoint</Application>
  <PresentationFormat>On-screen Show (4:3)</PresentationFormat>
  <Paragraphs>53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Bold</vt:lpstr>
      <vt:lpstr>Arial Narrow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NHS job evaluation scheme: Banding of posts</vt:lpstr>
      <vt:lpstr>PowerPoint Presentation</vt:lpstr>
      <vt:lpstr>PowerPoint Presentation</vt:lpstr>
    </vt:vector>
  </TitlesOfParts>
  <Company>The Chareted Society of Physiotherapy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Carmen Rowland</dc:creator>
  <cp:lastModifiedBy>Mindy Dalloway</cp:lastModifiedBy>
  <cp:revision>146</cp:revision>
  <dcterms:created xsi:type="dcterms:W3CDTF">2011-12-02T15:18:05Z</dcterms:created>
  <dcterms:modified xsi:type="dcterms:W3CDTF">2021-09-23T09:47:45Z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0x010100BBB3AC1C39180C449FC6E45CFA9706B9</vt:lpwstr>
  </property>
</Properties>
</file>