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61" r:id="rId7"/>
    <p:sldId id="260" r:id="rId8"/>
    <p:sldId id="258" r:id="rId9"/>
    <p:sldId id="263" r:id="rId10"/>
    <p:sldId id="264" r:id="rId11"/>
    <p:sldId id="269" r:id="rId12"/>
    <p:sldId id="266" r:id="rId13"/>
    <p:sldId id="267" r:id="rId14"/>
    <p:sldId id="268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e Robinson" initials="CR" lastIdx="1" clrIdx="0">
    <p:extLst>
      <p:ext uri="{19B8F6BF-5375-455C-9EA6-DF929625EA0E}">
        <p15:presenceInfo xmlns:p15="http://schemas.microsoft.com/office/powerpoint/2012/main" userId="S-1-5-21-299502267-2139871995-725345543-478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5B5D-2471-481B-AB37-90376419CC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7400-3208-472D-AEBA-F900B07CF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1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5B5D-2471-481B-AB37-90376419CC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7400-3208-472D-AEBA-F900B07CF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9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5B5D-2471-481B-AB37-90376419CC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7400-3208-472D-AEBA-F900B07CF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22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5B5D-2471-481B-AB37-90376419CC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7400-3208-472D-AEBA-F900B07CF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7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5B5D-2471-481B-AB37-90376419CC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7400-3208-472D-AEBA-F900B07CF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09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5B5D-2471-481B-AB37-90376419CC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7400-3208-472D-AEBA-F900B07CF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5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5B5D-2471-481B-AB37-90376419CC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7400-3208-472D-AEBA-F900B07CF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56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5B5D-2471-481B-AB37-90376419CC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7400-3208-472D-AEBA-F900B07CF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03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5B5D-2471-481B-AB37-90376419CC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7400-3208-472D-AEBA-F900B07CF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96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5B5D-2471-481B-AB37-90376419CC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7400-3208-472D-AEBA-F900B07CF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8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5B5D-2471-481B-AB37-90376419CC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7400-3208-472D-AEBA-F900B07CF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31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F5B5D-2471-481B-AB37-90376419CC43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7400-3208-472D-AEBA-F900B07CF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44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sp.org.uk/professional-clinical/practice-based-learn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protect-eu.mimecast.com/s/ayMRCER3ZUrKOyUQzFpj?domain=eur03.safelinks.protection.outlook.com" TargetMode="External"/><Relationship Id="rId7" Type="http://schemas.openxmlformats.org/officeDocument/2006/relationships/hyperlink" Target="https://protect-eu.mimecast.com/s/UZRXCBB38SQ30qHjiKOc?domain=eur03.safelinks.protection.outlook.com" TargetMode="External"/><Relationship Id="rId2" Type="http://schemas.openxmlformats.org/officeDocument/2006/relationships/hyperlink" Target="https://protect-eu.mimecast.com/s/pFQ4CDk3Yt2QwpCl3hRo?domain=eur03.safelinks.protection.outlook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tect-eu.mimecast.com/s/bES7CAD3QiyMB0C9lDyA?domain=eur03.safelinks.protection.outlook.com" TargetMode="External"/><Relationship Id="rId5" Type="http://schemas.openxmlformats.org/officeDocument/2006/relationships/hyperlink" Target="https://protect-eu.mimecast.com/s/fTZjCzpMBUlvEDIX18f_?domain=eur03.safelinks.protection.outlook.com" TargetMode="External"/><Relationship Id="rId4" Type="http://schemas.openxmlformats.org/officeDocument/2006/relationships/hyperlink" Target="https://protect-eu.mimecast.com/s/cytICyPL6ivEKDsZOIAa?domain=eur03.safelinks.protection.outlook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314" y="2077217"/>
            <a:ext cx="11449878" cy="2387600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Bahnschrift" panose="020B0502040204020203" pitchFamily="34" charset="0"/>
              </a:rPr>
              <a:t>Building Physiotherapy Placement Capacity &amp; Embracing New Placement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270" y="4846099"/>
            <a:ext cx="9144000" cy="1655762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Bahnschrift" panose="020B0502040204020203" pitchFamily="34" charset="0"/>
              </a:rPr>
              <a:t>Gill Rawlinson – Practice and Development Lead CSP </a:t>
            </a:r>
          </a:p>
          <a:p>
            <a:r>
              <a:rPr lang="en-GB" sz="2000" b="1" dirty="0">
                <a:latin typeface="Bahnschrift" panose="020B0502040204020203" pitchFamily="34" charset="0"/>
              </a:rPr>
              <a:t>Karen Lay – Chair Physio First</a:t>
            </a:r>
          </a:p>
          <a:p>
            <a:r>
              <a:rPr lang="en-GB" sz="2000" b="1" dirty="0">
                <a:latin typeface="Bahnschrift" panose="020B0502040204020203" pitchFamily="34" charset="0"/>
              </a:rPr>
              <a:t>Christie Robinson – Placement Lead University of Plymouth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4" y="158683"/>
            <a:ext cx="1537252" cy="1537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095" y="490331"/>
            <a:ext cx="3231098" cy="921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188" y="242226"/>
            <a:ext cx="2428620" cy="1370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588" y="294379"/>
            <a:ext cx="2151726" cy="140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 represented </a:t>
            </a:r>
            <a:r>
              <a:rPr lang="en-GB" dirty="0" smtClean="0"/>
              <a:t>placement areas </a:t>
            </a:r>
            <a:r>
              <a:rPr lang="en-GB" dirty="0"/>
              <a:t>in the South West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Paediatrics</a:t>
            </a:r>
          </a:p>
          <a:p>
            <a:r>
              <a:rPr lang="en-GB" dirty="0"/>
              <a:t>Learning Disabilities</a:t>
            </a:r>
          </a:p>
          <a:p>
            <a:r>
              <a:rPr lang="en-GB" dirty="0"/>
              <a:t>Mental Health</a:t>
            </a:r>
          </a:p>
          <a:p>
            <a:r>
              <a:rPr lang="en-GB" dirty="0"/>
              <a:t>Wheelchair Services</a:t>
            </a:r>
          </a:p>
          <a:p>
            <a:r>
              <a:rPr lang="en-GB" dirty="0" smtClean="0"/>
              <a:t>Oncology services / Hospices</a:t>
            </a:r>
          </a:p>
          <a:p>
            <a:r>
              <a:rPr lang="en-GB" dirty="0" smtClean="0"/>
              <a:t>Leadership</a:t>
            </a:r>
          </a:p>
          <a:p>
            <a:r>
              <a:rPr lang="en-GB" dirty="0" smtClean="0"/>
              <a:t>Research</a:t>
            </a:r>
          </a:p>
          <a:p>
            <a:r>
              <a:rPr lang="en-GB" dirty="0" smtClean="0"/>
              <a:t>Industry</a:t>
            </a:r>
          </a:p>
          <a:p>
            <a:r>
              <a:rPr lang="en-GB" dirty="0" smtClean="0"/>
              <a:t>Charities</a:t>
            </a:r>
            <a:endParaRPr lang="en-GB" dirty="0"/>
          </a:p>
          <a:p>
            <a:r>
              <a:rPr lang="en-GB" dirty="0"/>
              <a:t>Private </a:t>
            </a:r>
            <a:r>
              <a:rPr lang="en-GB" dirty="0" smtClean="0"/>
              <a:t>Practice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811" y="2093379"/>
            <a:ext cx="5522519" cy="31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How do we support these areas to host students? 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638" y="1825625"/>
            <a:ext cx="65007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Private Practice Placements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5055961"/>
          </a:xfrm>
        </p:spPr>
        <p:txBody>
          <a:bodyPr>
            <a:normAutofit lnSpcReduction="10000"/>
          </a:bodyPr>
          <a:lstStyle/>
          <a:p>
            <a:r>
              <a:rPr lang="en-GB"/>
              <a:t>Barriers/fears: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 fee paying patients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Knowledge gaps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Time management</a:t>
            </a:r>
          </a:p>
          <a:p>
            <a:r>
              <a:rPr lang="en-GB"/>
              <a:t>Opportunities: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 student tech 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Learning in action – patient knowledge transfer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/>
              <a:t>Practice community standing</a:t>
            </a:r>
          </a:p>
          <a:p>
            <a:pPr marL="0" indent="0">
              <a:buNone/>
            </a:pPr>
            <a:r>
              <a:rPr lang="en-GB"/>
              <a:t>Experience from a clinical educator</a:t>
            </a:r>
          </a:p>
          <a:p>
            <a:pPr marL="0" indent="0">
              <a:buNone/>
            </a:pPr>
            <a:r>
              <a:rPr lang="en-GB"/>
              <a:t>Feedback from a previous student on their PP placement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37B8B19-6F8E-4E83-B76D-A3BE62502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2" y="365125"/>
            <a:ext cx="3069609" cy="253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Are there any barriers / challenges within your own area to supporting students? </a:t>
            </a:r>
          </a:p>
          <a:p>
            <a:r>
              <a:rPr lang="en-GB" dirty="0"/>
              <a:t>How have you / others addressed these? </a:t>
            </a:r>
          </a:p>
          <a:p>
            <a:endParaRPr lang="en-GB" dirty="0"/>
          </a:p>
          <a:p>
            <a:r>
              <a:rPr lang="en-GB" dirty="0"/>
              <a:t>What have you found to be the benefits of supporting students? </a:t>
            </a:r>
          </a:p>
          <a:p>
            <a:endParaRPr lang="en-GB" dirty="0"/>
          </a:p>
          <a:p>
            <a:r>
              <a:rPr lang="en-GB" dirty="0"/>
              <a:t>What has worked well / what tips would you have for new educators?</a:t>
            </a:r>
          </a:p>
          <a:p>
            <a:endParaRPr lang="en-GB" dirty="0"/>
          </a:p>
          <a:p>
            <a:r>
              <a:rPr lang="en-GB" dirty="0"/>
              <a:t>What could your University / CSP / Physio First do to support clinicians with delivering placements?  </a:t>
            </a:r>
          </a:p>
        </p:txBody>
      </p:sp>
    </p:spTree>
    <p:extLst>
      <p:ext uri="{BB962C8B-B14F-4D97-AF65-F5344CB8AC3E}">
        <p14:creationId xmlns:p14="http://schemas.microsoft.com/office/powerpoint/2010/main" val="26395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07723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To find out more visit CSP practice-based learning pages</a:t>
            </a:r>
          </a:p>
          <a:p>
            <a:r>
              <a:rPr lang="en-GB" dirty="0">
                <a:hlinkClick r:id="rId2"/>
              </a:rPr>
              <a:t>https://www.csp.org.uk/professional-clinical/practice-based-learning</a:t>
            </a:r>
            <a:endParaRPr lang="en-GB" dirty="0"/>
          </a:p>
          <a:p>
            <a:r>
              <a:rPr lang="en-GB" dirty="0"/>
              <a:t>Contact your Trust / Organisational placement co-ordinator or Education team</a:t>
            </a:r>
          </a:p>
          <a:p>
            <a:r>
              <a:rPr lang="en-GB" dirty="0"/>
              <a:t>Contact your local University </a:t>
            </a:r>
          </a:p>
          <a:p>
            <a:r>
              <a:rPr lang="en-GB" dirty="0"/>
              <a:t>Need professional support – contact your local CSP / Physio First rep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23" y="2019056"/>
            <a:ext cx="4738966" cy="299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365125"/>
            <a:ext cx="11805313" cy="1325563"/>
          </a:xfrm>
        </p:spPr>
        <p:txBody>
          <a:bodyPr/>
          <a:lstStyle/>
          <a:p>
            <a:pPr algn="ctr"/>
            <a:r>
              <a:rPr lang="en-GB" dirty="0"/>
              <a:t>CPD activity </a:t>
            </a:r>
            <a:r>
              <a:rPr lang="en-GB" dirty="0" smtClean="0"/>
              <a:t>– Could I / our team support practice based learning?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713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Reflect on the individual knowledge, skills and attributes you have to offer students</a:t>
            </a:r>
          </a:p>
          <a:p>
            <a:r>
              <a:rPr lang="en-GB" dirty="0"/>
              <a:t>Identify any training or development that might need addressing prior to supporting a student  </a:t>
            </a:r>
          </a:p>
          <a:p>
            <a:r>
              <a:rPr lang="en-GB" dirty="0"/>
              <a:t>Identify the range of learning experiences your practice area could offer students – physio specific, transferable skills and wider</a:t>
            </a:r>
          </a:p>
          <a:p>
            <a:r>
              <a:rPr lang="en-GB" dirty="0"/>
              <a:t>Identify who else could support you in supporting students – think across your team – this may include all Bands including managers and support workers, this may also involve members of the MDT</a:t>
            </a:r>
          </a:p>
          <a:p>
            <a:r>
              <a:rPr lang="en-GB" dirty="0"/>
              <a:t>Think about what knowledge, skills and attributes students could bring to your practice</a:t>
            </a:r>
          </a:p>
          <a:p>
            <a:r>
              <a:rPr lang="en-GB" dirty="0"/>
              <a:t>Consider which models of placement delivery / supervision would work best for your practice </a:t>
            </a:r>
            <a:r>
              <a:rPr lang="en-GB" dirty="0" smtClean="0"/>
              <a:t>area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4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Based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HCPC –outcomes approach –all students must meet the standards of proficiency. They do not stipulate a number of hours </a:t>
            </a:r>
          </a:p>
          <a:p>
            <a:r>
              <a:rPr lang="en-GB" dirty="0"/>
              <a:t>CSP -1000 hours –These can happen anywhere a physiotherapist practices  or physiotherapy could add value –not just patient facing !</a:t>
            </a:r>
          </a:p>
          <a:p>
            <a:r>
              <a:rPr lang="en-GB" dirty="0"/>
              <a:t>Focus on quality, breadth, learning, reflection, opportunity, diversity, inclusivity, core skills, future of physiotherapy</a:t>
            </a:r>
          </a:p>
          <a:p>
            <a:r>
              <a:rPr lang="en-GB" dirty="0"/>
              <a:t>No such thing as CORE placements </a:t>
            </a:r>
          </a:p>
          <a:p>
            <a:r>
              <a:rPr lang="en-GB" dirty="0"/>
              <a:t>Band 5s roles  should not stipulate specific placement profile </a:t>
            </a:r>
          </a:p>
          <a:p>
            <a:r>
              <a:rPr lang="en-GB" dirty="0"/>
              <a:t>Think career routes / inclusivity and aspirations</a:t>
            </a:r>
          </a:p>
          <a:p>
            <a:r>
              <a:rPr lang="en-GB" dirty="0"/>
              <a:t>No area of practice too senior or specialist 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937" y="479218"/>
            <a:ext cx="203624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THANK YOU! We know you are all busy and exhausted!</a:t>
            </a:r>
          </a:p>
          <a:p>
            <a:pPr algn="ctr"/>
            <a:r>
              <a:rPr lang="en-GB" dirty="0"/>
              <a:t>Understand and access the placement tariff –</a:t>
            </a:r>
          </a:p>
          <a:p>
            <a:pPr algn="ctr"/>
            <a:r>
              <a:rPr lang="en-GB" dirty="0"/>
              <a:t>Build a team approach/ peer learning including support workers </a:t>
            </a:r>
          </a:p>
          <a:p>
            <a:pPr algn="ctr"/>
            <a:r>
              <a:rPr lang="en-GB" dirty="0"/>
              <a:t>Think sustainability not one off…</a:t>
            </a:r>
          </a:p>
          <a:p>
            <a:pPr algn="ctr"/>
            <a:r>
              <a:rPr lang="en-GB" dirty="0"/>
              <a:t>Use whole sector /charities businesses/ schools </a:t>
            </a:r>
          </a:p>
          <a:p>
            <a:pPr algn="ctr"/>
            <a:r>
              <a:rPr lang="en-GB" dirty="0"/>
              <a:t>Think what value students bring to your service/ business</a:t>
            </a:r>
          </a:p>
          <a:p>
            <a:pPr algn="ctr"/>
            <a:r>
              <a:rPr lang="en-GB" dirty="0"/>
              <a:t>Long am supervision –care homes </a:t>
            </a:r>
          </a:p>
          <a:p>
            <a:pPr algn="ctr"/>
            <a:r>
              <a:rPr lang="en-GB" dirty="0"/>
              <a:t>Think future workforce…. skill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14" y="479218"/>
            <a:ext cx="203624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CSP Focus – work underway…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Support worker resources –team supervision</a:t>
            </a:r>
          </a:p>
          <a:p>
            <a:r>
              <a:rPr lang="en-GB" dirty="0"/>
              <a:t>CPAF</a:t>
            </a:r>
          </a:p>
          <a:p>
            <a:r>
              <a:rPr lang="en-GB" dirty="0"/>
              <a:t>Practice based learning resources</a:t>
            </a:r>
          </a:p>
          <a:p>
            <a:r>
              <a:rPr lang="en-GB" dirty="0"/>
              <a:t>Education review </a:t>
            </a:r>
          </a:p>
          <a:p>
            <a:r>
              <a:rPr lang="en-GB" u="sng" dirty="0">
                <a:hlinkClick r:id="rId2"/>
              </a:rPr>
              <a:t>CSP placement  web pages</a:t>
            </a:r>
            <a:r>
              <a:rPr lang="en-GB" dirty="0"/>
              <a:t>  and </a:t>
            </a:r>
            <a:r>
              <a:rPr lang="en-GB" u="sng" dirty="0">
                <a:hlinkClick r:id="rId3"/>
              </a:rPr>
              <a:t>placement profile</a:t>
            </a:r>
            <a:r>
              <a:rPr lang="en-GB" dirty="0"/>
              <a:t> features</a:t>
            </a:r>
          </a:p>
          <a:p>
            <a:r>
              <a:rPr lang="en-GB" dirty="0"/>
              <a:t>Placement films </a:t>
            </a:r>
            <a:r>
              <a:rPr lang="en-GB" u="sng" dirty="0">
                <a:hlinkClick r:id="rId4"/>
              </a:rPr>
              <a:t>Student Placements - YouTube</a:t>
            </a:r>
            <a:r>
              <a:rPr lang="en-GB" dirty="0"/>
              <a:t> </a:t>
            </a:r>
          </a:p>
          <a:p>
            <a:r>
              <a:rPr lang="en-GB" u="sng" dirty="0">
                <a:hlinkClick r:id="rId5"/>
              </a:rPr>
              <a:t>Wolverhampton first contact physio placement - YouTube</a:t>
            </a:r>
            <a:r>
              <a:rPr lang="en-GB" dirty="0"/>
              <a:t>  </a:t>
            </a:r>
          </a:p>
          <a:p>
            <a:r>
              <a:rPr lang="en-GB" u="sng" dirty="0">
                <a:hlinkClick r:id="rId6"/>
              </a:rPr>
              <a:t>Glasgow 4:1 peer support model - YouTube</a:t>
            </a:r>
            <a:endParaRPr lang="en-GB" dirty="0"/>
          </a:p>
          <a:p>
            <a:r>
              <a:rPr lang="en-GB" u="sng" dirty="0">
                <a:hlinkClick r:id="rId7"/>
              </a:rPr>
              <a:t>Brighton leadership placement - YouTube</a:t>
            </a:r>
            <a:endParaRPr lang="en-GB" dirty="0"/>
          </a:p>
          <a:p>
            <a:endParaRPr lang="en-GB" dirty="0"/>
          </a:p>
          <a:p>
            <a:r>
              <a:rPr lang="en-GB" dirty="0"/>
              <a:t>Placement supplement Frontline</a:t>
            </a:r>
          </a:p>
          <a:p>
            <a:r>
              <a:rPr lang="en-GB" dirty="0"/>
              <a:t>HEE Film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0698" y="365125"/>
            <a:ext cx="203624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could you do?...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4095" y="590305"/>
            <a:ext cx="3810330" cy="3218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127" y="1801332"/>
            <a:ext cx="4700423" cy="2658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071" y="4216263"/>
            <a:ext cx="2597894" cy="2211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75" y="1331166"/>
            <a:ext cx="3354552" cy="2222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872" y="4273581"/>
            <a:ext cx="3712786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Bahnschrift" panose="020B0502040204020203" pitchFamily="34" charset="0"/>
              </a:rPr>
              <a:t>How do we increase placement capacity?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391" y="1690688"/>
            <a:ext cx="6785113" cy="45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ahnschrift" panose="020B0502040204020203" pitchFamily="34" charset="0"/>
              </a:rPr>
              <a:t>Change in mind-set!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772" y="1690688"/>
            <a:ext cx="6211957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At an </a:t>
            </a:r>
            <a:r>
              <a:rPr lang="en-GB" b="1" dirty="0"/>
              <a:t>organisational</a:t>
            </a:r>
            <a:r>
              <a:rPr lang="en-GB" dirty="0"/>
              <a:t>, </a:t>
            </a:r>
            <a:r>
              <a:rPr lang="en-GB" b="1" dirty="0"/>
              <a:t>team</a:t>
            </a:r>
            <a:r>
              <a:rPr lang="en-GB" dirty="0"/>
              <a:t> and </a:t>
            </a:r>
            <a:r>
              <a:rPr lang="en-GB" b="1" dirty="0"/>
              <a:t>individual</a:t>
            </a:r>
            <a:r>
              <a:rPr lang="en-GB" dirty="0"/>
              <a:t> level</a:t>
            </a:r>
          </a:p>
          <a:p>
            <a:r>
              <a:rPr lang="en-GB" dirty="0"/>
              <a:t>Recognise and value how students can support and enhance the workforce </a:t>
            </a:r>
            <a:r>
              <a:rPr lang="en-GB" b="1" dirty="0"/>
              <a:t>now </a:t>
            </a:r>
          </a:p>
          <a:p>
            <a:r>
              <a:rPr lang="en-GB" dirty="0"/>
              <a:t>Use placements to invest in the </a:t>
            </a:r>
            <a:r>
              <a:rPr lang="en-GB" b="1" dirty="0"/>
              <a:t>future</a:t>
            </a:r>
            <a:r>
              <a:rPr lang="en-GB" dirty="0"/>
              <a:t> of your workforce and the profession</a:t>
            </a:r>
          </a:p>
          <a:p>
            <a:r>
              <a:rPr lang="en-GB" dirty="0"/>
              <a:t>Embed a </a:t>
            </a:r>
            <a:r>
              <a:rPr lang="en-GB" b="1" dirty="0"/>
              <a:t>culture </a:t>
            </a:r>
            <a:r>
              <a:rPr lang="en-GB" dirty="0"/>
              <a:t>of teaching and learning from students right through to management</a:t>
            </a:r>
          </a:p>
          <a:p>
            <a:r>
              <a:rPr lang="en-GB" dirty="0"/>
              <a:t>Team approach – </a:t>
            </a:r>
            <a:r>
              <a:rPr lang="en-GB" b="1" dirty="0"/>
              <a:t>shared responsibility </a:t>
            </a:r>
          </a:p>
          <a:p>
            <a:r>
              <a:rPr lang="en-GB" b="1" dirty="0"/>
              <a:t>Professional </a:t>
            </a:r>
            <a:r>
              <a:rPr lang="en-GB" dirty="0"/>
              <a:t>responsibility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452" y="1823209"/>
            <a:ext cx="4509071" cy="30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ahnschrift" panose="020B0502040204020203" pitchFamily="34" charset="0"/>
              </a:rPr>
              <a:t>Increasing capacity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8738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Supervision models – </a:t>
            </a:r>
          </a:p>
          <a:p>
            <a:pPr marL="0" indent="0">
              <a:buNone/>
            </a:pPr>
            <a:r>
              <a:rPr lang="en-GB" dirty="0"/>
              <a:t>moving away from a traditional 1:1 approach </a:t>
            </a:r>
          </a:p>
          <a:p>
            <a:pPr marL="0" indent="0">
              <a:buNone/>
            </a:pPr>
            <a:r>
              <a:rPr lang="en-GB" dirty="0"/>
              <a:t>Long-arm supervision</a:t>
            </a:r>
          </a:p>
          <a:p>
            <a:pPr marL="0" indent="0">
              <a:buNone/>
            </a:pPr>
            <a:r>
              <a:rPr lang="en-GB" dirty="0"/>
              <a:t>Peer learning </a:t>
            </a:r>
          </a:p>
          <a:p>
            <a:pPr marL="0" indent="0">
              <a:buNone/>
            </a:pPr>
            <a:r>
              <a:rPr lang="en-GB" dirty="0"/>
              <a:t>Utilising the team – value the contribution each team member can bring to placements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Placement delivery – </a:t>
            </a:r>
          </a:p>
          <a:p>
            <a:pPr marL="0" indent="0">
              <a:buNone/>
            </a:pPr>
            <a:r>
              <a:rPr lang="en-GB" dirty="0"/>
              <a:t>Split placements</a:t>
            </a:r>
          </a:p>
          <a:p>
            <a:pPr marL="0" indent="0">
              <a:buNone/>
            </a:pPr>
            <a:r>
              <a:rPr lang="en-GB" dirty="0"/>
              <a:t>TECs / remote / blended placements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995" y="365125"/>
            <a:ext cx="4506650" cy="2998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994" y="3782982"/>
            <a:ext cx="4580471" cy="25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ahnschrift" panose="020B0502040204020203" pitchFamily="34" charset="0"/>
              </a:rPr>
              <a:t>‘non-traditional’ placements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Non-patient facing placements</a:t>
            </a:r>
          </a:p>
          <a:p>
            <a:r>
              <a:rPr lang="en-GB" dirty="0"/>
              <a:t>Leadership  </a:t>
            </a:r>
          </a:p>
          <a:p>
            <a:r>
              <a:rPr lang="en-GB" dirty="0"/>
              <a:t>Project based placements </a:t>
            </a:r>
          </a:p>
          <a:p>
            <a:r>
              <a:rPr lang="en-GB" dirty="0"/>
              <a:t>Research Placements</a:t>
            </a:r>
          </a:p>
          <a:p>
            <a:r>
              <a:rPr lang="en-GB" dirty="0"/>
              <a:t>Educational Placements </a:t>
            </a:r>
          </a:p>
          <a:p>
            <a:r>
              <a:rPr lang="en-GB" dirty="0"/>
              <a:t>TEC’s placements</a:t>
            </a:r>
          </a:p>
          <a:p>
            <a:r>
              <a:rPr lang="en-GB" dirty="0"/>
              <a:t>Simulated placements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273" y="1690688"/>
            <a:ext cx="4000500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273" y="4130736"/>
            <a:ext cx="40005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697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Bahnschrift</vt:lpstr>
      <vt:lpstr>Calibri</vt:lpstr>
      <vt:lpstr>Calibri Light</vt:lpstr>
      <vt:lpstr>Wingdings</vt:lpstr>
      <vt:lpstr>Office Theme</vt:lpstr>
      <vt:lpstr>Building Physiotherapy Placement Capacity &amp; Embracing New Placement Opportunities</vt:lpstr>
      <vt:lpstr>Practice Based Learning</vt:lpstr>
      <vt:lpstr>Key Messages</vt:lpstr>
      <vt:lpstr>CSP Focus – work underway…</vt:lpstr>
      <vt:lpstr>What could you do?...</vt:lpstr>
      <vt:lpstr>How do we increase placement capacity? </vt:lpstr>
      <vt:lpstr>Change in mind-set! </vt:lpstr>
      <vt:lpstr>Increasing capacity </vt:lpstr>
      <vt:lpstr>‘non-traditional’ placements </vt:lpstr>
      <vt:lpstr>Under represented placement areas in the South West</vt:lpstr>
      <vt:lpstr>How do we support these areas to host students? </vt:lpstr>
      <vt:lpstr>Private Practice Placements </vt:lpstr>
      <vt:lpstr>Open discussion </vt:lpstr>
      <vt:lpstr>Next steps!</vt:lpstr>
      <vt:lpstr>CPD activity – Could I / our team support practice based learning? </vt:lpstr>
    </vt:vector>
  </TitlesOfParts>
  <Company>Plymouth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Capacity &amp; Embracing New Placement Opportunities</dc:title>
  <dc:creator>Christie Robinson</dc:creator>
  <cp:lastModifiedBy>Mindy Dalloway Local</cp:lastModifiedBy>
  <cp:revision>19</cp:revision>
  <dcterms:created xsi:type="dcterms:W3CDTF">2021-06-16T14:33:43Z</dcterms:created>
  <dcterms:modified xsi:type="dcterms:W3CDTF">2021-06-24T13:50:28Z</dcterms:modified>
</cp:coreProperties>
</file>