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9" r:id="rId5"/>
    <p:sldId id="266" r:id="rId6"/>
    <p:sldId id="260" r:id="rId7"/>
    <p:sldId id="267" r:id="rId8"/>
    <p:sldId id="257" r:id="rId9"/>
    <p:sldId id="261" r:id="rId10"/>
    <p:sldId id="256" r:id="rId11"/>
    <p:sldId id="264" r:id="rId12"/>
    <p:sldId id="265"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0" d="100"/>
          <a:sy n="70" d="100"/>
        </p:scale>
        <p:origin x="6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36105-CD3E-4F54-AFEF-5701147C39B0}" type="datetimeFigureOut">
              <a:rPr lang="en-GB" smtClean="0"/>
              <a:t>27/11/2020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B4D11-654E-4098-9F4D-71884021AC4C}" type="slidenum">
              <a:rPr lang="en-GB" smtClean="0"/>
              <a:t>‹#›</a:t>
            </a:fld>
            <a:endParaRPr lang="en-GB"/>
          </a:p>
        </p:txBody>
      </p:sp>
    </p:spTree>
    <p:extLst>
      <p:ext uri="{BB962C8B-B14F-4D97-AF65-F5344CB8AC3E}">
        <p14:creationId xmlns:p14="http://schemas.microsoft.com/office/powerpoint/2010/main" val="386199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D0E368-2FE4-434E-9BE7-DA0190A4D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503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343611-6F26-4F18-9C59-32DA6C9619B1}"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82B82-4E09-4704-8C80-B416D40E4CB8}" type="slidenum">
              <a:rPr lang="en-GB" smtClean="0"/>
              <a:t>‹#›</a:t>
            </a:fld>
            <a:endParaRPr lang="en-GB"/>
          </a:p>
        </p:txBody>
      </p:sp>
    </p:spTree>
    <p:extLst>
      <p:ext uri="{BB962C8B-B14F-4D97-AF65-F5344CB8AC3E}">
        <p14:creationId xmlns:p14="http://schemas.microsoft.com/office/powerpoint/2010/main" val="189037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343611-6F26-4F18-9C59-32DA6C9619B1}"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82B82-4E09-4704-8C80-B416D40E4CB8}" type="slidenum">
              <a:rPr lang="en-GB" smtClean="0"/>
              <a:t>‹#›</a:t>
            </a:fld>
            <a:endParaRPr lang="en-GB"/>
          </a:p>
        </p:txBody>
      </p:sp>
    </p:spTree>
    <p:extLst>
      <p:ext uri="{BB962C8B-B14F-4D97-AF65-F5344CB8AC3E}">
        <p14:creationId xmlns:p14="http://schemas.microsoft.com/office/powerpoint/2010/main" val="24781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343611-6F26-4F18-9C59-32DA6C9619B1}"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82B82-4E09-4704-8C80-B416D40E4CB8}" type="slidenum">
              <a:rPr lang="en-GB" smtClean="0"/>
              <a:t>‹#›</a:t>
            </a:fld>
            <a:endParaRPr lang="en-GB"/>
          </a:p>
        </p:txBody>
      </p:sp>
    </p:spTree>
    <p:extLst>
      <p:ext uri="{BB962C8B-B14F-4D97-AF65-F5344CB8AC3E}">
        <p14:creationId xmlns:p14="http://schemas.microsoft.com/office/powerpoint/2010/main" val="235058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Contents slide layout">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AA1977E1-8EBA-4FB3-BD81-F99F9B436483}"/>
              </a:ext>
            </a:extLst>
          </p:cNvPr>
          <p:cNvGrpSpPr/>
          <p:nvPr userDrawn="1"/>
        </p:nvGrpSpPr>
        <p:grpSpPr>
          <a:xfrm>
            <a:off x="5621646" y="2868700"/>
            <a:ext cx="6563763" cy="3854458"/>
            <a:chOff x="2778815" y="839035"/>
            <a:chExt cx="6634370" cy="3895921"/>
          </a:xfrm>
        </p:grpSpPr>
        <p:sp>
          <p:nvSpPr>
            <p:cNvPr id="3" name="Freeform: Shape 2">
              <a:extLst>
                <a:ext uri="{FF2B5EF4-FFF2-40B4-BE49-F238E27FC236}">
                  <a16:creationId xmlns:a16="http://schemas.microsoft.com/office/drawing/2014/main" id="{417CFA83-917B-495D-82DB-930217515177}"/>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4" name="Group 3">
              <a:extLst>
                <a:ext uri="{FF2B5EF4-FFF2-40B4-BE49-F238E27FC236}">
                  <a16:creationId xmlns:a16="http://schemas.microsoft.com/office/drawing/2014/main" id="{F27863D9-A4DD-4B4F-892C-49E2446B8094}"/>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5" name="Straight Connector 4">
                <a:extLst>
                  <a:ext uri="{FF2B5EF4-FFF2-40B4-BE49-F238E27FC236}">
                    <a16:creationId xmlns:a16="http://schemas.microsoft.com/office/drawing/2014/main" id="{D701112F-6693-41AA-B212-B1C09500C3ED}"/>
                  </a:ext>
                </a:extLst>
              </p:cNvPr>
              <p:cNvCxnSpPr>
                <a:cxnSpLocks/>
                <a:stCxn id="37" idx="7"/>
                <a:endCxn id="63"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170E66-4151-475F-A374-620B24685168}"/>
                  </a:ext>
                </a:extLst>
              </p:cNvPr>
              <p:cNvCxnSpPr>
                <a:cxnSpLocks/>
                <a:stCxn id="35" idx="4"/>
                <a:endCxn id="47"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BDADE5D-8663-4BCD-AD9D-A8951D4DDBD3}"/>
                  </a:ext>
                </a:extLst>
              </p:cNvPr>
              <p:cNvCxnSpPr>
                <a:cxnSpLocks/>
                <a:stCxn id="40" idx="2"/>
                <a:endCxn id="45"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90CBC8-A822-4F38-943C-7BF2EDC8571B}"/>
                  </a:ext>
                </a:extLst>
              </p:cNvPr>
              <p:cNvCxnSpPr>
                <a:cxnSpLocks/>
                <a:stCxn id="47" idx="5"/>
                <a:endCxn id="40"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214AAA-BCDE-4FBC-9496-9DF50D617198}"/>
                  </a:ext>
                </a:extLst>
              </p:cNvPr>
              <p:cNvCxnSpPr>
                <a:cxnSpLocks/>
                <a:stCxn id="35" idx="5"/>
                <a:endCxn id="46"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5D67F2-9B47-44F7-BDF7-A3BEDC7FB2E1}"/>
                  </a:ext>
                </a:extLst>
              </p:cNvPr>
              <p:cNvCxnSpPr>
                <a:cxnSpLocks/>
                <a:stCxn id="40" idx="0"/>
                <a:endCxn id="46"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7C5B3D-9C60-4D12-BF2A-8E335D2F1F90}"/>
                  </a:ext>
                </a:extLst>
              </p:cNvPr>
              <p:cNvCxnSpPr>
                <a:cxnSpLocks/>
                <a:stCxn id="47" idx="3"/>
                <a:endCxn id="45"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D41F86-4C2C-47A0-8048-DF04C7B34C42}"/>
                  </a:ext>
                </a:extLst>
              </p:cNvPr>
              <p:cNvCxnSpPr>
                <a:cxnSpLocks/>
                <a:stCxn id="35" idx="6"/>
                <a:endCxn id="44"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4A2619-C408-49F2-99D8-FD9A604BED3F}"/>
                  </a:ext>
                </a:extLst>
              </p:cNvPr>
              <p:cNvCxnSpPr>
                <a:cxnSpLocks/>
                <a:stCxn id="40" idx="7"/>
                <a:endCxn id="42"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2EEE48-8691-4FE8-BAA0-06D51AA69EDD}"/>
                  </a:ext>
                </a:extLst>
              </p:cNvPr>
              <p:cNvCxnSpPr>
                <a:cxnSpLocks/>
                <a:stCxn id="47" idx="6"/>
                <a:endCxn id="46"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F7ADDB-C692-4225-8E48-4B4A505C2330}"/>
                  </a:ext>
                </a:extLst>
              </p:cNvPr>
              <p:cNvCxnSpPr>
                <a:cxnSpLocks/>
                <a:stCxn id="39" idx="0"/>
                <a:endCxn id="45"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D2C669-DC7A-4375-BF97-D89D6EA64B82}"/>
                  </a:ext>
                </a:extLst>
              </p:cNvPr>
              <p:cNvCxnSpPr>
                <a:cxnSpLocks/>
                <a:stCxn id="46" idx="6"/>
                <a:endCxn id="42"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7528A9-C11A-487B-9006-BB91060F82B6}"/>
                  </a:ext>
                </a:extLst>
              </p:cNvPr>
              <p:cNvCxnSpPr>
                <a:cxnSpLocks/>
                <a:stCxn id="41" idx="1"/>
                <a:endCxn id="42"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4C2FC6-6DBB-4501-920F-4BA4C7AB8E91}"/>
                  </a:ext>
                </a:extLst>
              </p:cNvPr>
              <p:cNvCxnSpPr>
                <a:cxnSpLocks/>
                <a:stCxn id="44" idx="6"/>
                <a:endCxn id="42"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171836-A282-4C74-9858-89ADFF164EA4}"/>
                  </a:ext>
                </a:extLst>
              </p:cNvPr>
              <p:cNvCxnSpPr>
                <a:cxnSpLocks/>
                <a:stCxn id="44" idx="7"/>
                <a:endCxn id="43"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1BB34B-5505-47EB-BCBD-757368CCE7F2}"/>
                  </a:ext>
                </a:extLst>
              </p:cNvPr>
              <p:cNvCxnSpPr>
                <a:cxnSpLocks/>
                <a:stCxn id="43" idx="5"/>
                <a:endCxn id="42"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F8D6E8-F9CE-4A6A-AF42-44581F38E70E}"/>
                  </a:ext>
                </a:extLst>
              </p:cNvPr>
              <p:cNvCxnSpPr>
                <a:cxnSpLocks/>
                <a:stCxn id="43" idx="6"/>
                <a:endCxn id="59"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4EF39A-4FD8-4970-A080-075036105622}"/>
                  </a:ext>
                </a:extLst>
              </p:cNvPr>
              <p:cNvCxnSpPr>
                <a:cxnSpLocks/>
                <a:stCxn id="36" idx="1"/>
                <a:endCxn id="63"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9F5AB3-999C-4ABB-B877-EF370B1F0AE8}"/>
                  </a:ext>
                </a:extLst>
              </p:cNvPr>
              <p:cNvCxnSpPr>
                <a:cxnSpLocks/>
                <a:stCxn id="45" idx="2"/>
                <a:endCxn id="36"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69131-C366-4407-A168-51BD5788EF67}"/>
                  </a:ext>
                </a:extLst>
              </p:cNvPr>
              <p:cNvCxnSpPr>
                <a:cxnSpLocks/>
                <a:stCxn id="39" idx="1"/>
                <a:endCxn id="36"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286532-50E6-4F75-99C6-15D97C127223}"/>
                  </a:ext>
                </a:extLst>
              </p:cNvPr>
              <p:cNvCxnSpPr>
                <a:cxnSpLocks/>
                <a:stCxn id="38" idx="7"/>
                <a:endCxn id="36"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9BB812-E043-4F21-B23D-0938DC276B0B}"/>
                  </a:ext>
                </a:extLst>
              </p:cNvPr>
              <p:cNvCxnSpPr>
                <a:cxnSpLocks/>
                <a:stCxn id="37" idx="6"/>
                <a:endCxn id="36"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43916E-7E1D-4EEC-A426-87A335E0ABD6}"/>
                  </a:ext>
                </a:extLst>
              </p:cNvPr>
              <p:cNvCxnSpPr>
                <a:cxnSpLocks/>
                <a:stCxn id="50" idx="7"/>
                <a:endCxn id="37"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9864FE-EB7C-467F-8BBC-1868862716F6}"/>
                  </a:ext>
                </a:extLst>
              </p:cNvPr>
              <p:cNvCxnSpPr>
                <a:cxnSpLocks/>
                <a:stCxn id="50" idx="6"/>
                <a:endCxn id="38"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C125E4-B5B5-4890-BCCB-E57EC91967F0}"/>
                  </a:ext>
                </a:extLst>
              </p:cNvPr>
              <p:cNvCxnSpPr>
                <a:cxnSpLocks/>
                <a:stCxn id="38" idx="6"/>
                <a:endCxn id="39"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127C06-E4D2-4A92-B10C-E36D59FC50EB}"/>
                  </a:ext>
                </a:extLst>
              </p:cNvPr>
              <p:cNvCxnSpPr>
                <a:cxnSpLocks/>
                <a:stCxn id="39" idx="6"/>
                <a:endCxn id="40"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C1A7DF-2BEC-408E-ACC9-5D6FAD24C823}"/>
                  </a:ext>
                </a:extLst>
              </p:cNvPr>
              <p:cNvCxnSpPr>
                <a:cxnSpLocks/>
                <a:stCxn id="41" idx="3"/>
                <a:endCxn id="40"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48672F-BF80-44ED-A021-01EEF5177B96}"/>
                  </a:ext>
                </a:extLst>
              </p:cNvPr>
              <p:cNvCxnSpPr>
                <a:cxnSpLocks/>
                <a:stCxn id="44" idx="4"/>
                <a:endCxn id="46"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15EBB0-B545-4BFE-8459-0B06E215F36C}"/>
                  </a:ext>
                </a:extLst>
              </p:cNvPr>
              <p:cNvCxnSpPr>
                <a:cxnSpLocks/>
                <a:stCxn id="60" idx="2"/>
                <a:endCxn id="42"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B91D42-F604-40E0-B9E7-3721176D6D2F}"/>
                  </a:ext>
                </a:extLst>
              </p:cNvPr>
              <p:cNvCxnSpPr>
                <a:cxnSpLocks/>
                <a:stCxn id="42" idx="7"/>
                <a:endCxn id="59"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9D41AD5-DA60-4E86-A3DA-E921B0E0EAE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6" name="Oval 35">
                <a:extLst>
                  <a:ext uri="{FF2B5EF4-FFF2-40B4-BE49-F238E27FC236}">
                    <a16:creationId xmlns:a16="http://schemas.microsoft.com/office/drawing/2014/main" id="{D31AA549-E83D-4FF2-9CDD-708193785034}"/>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7" name="Oval 36">
                <a:extLst>
                  <a:ext uri="{FF2B5EF4-FFF2-40B4-BE49-F238E27FC236}">
                    <a16:creationId xmlns:a16="http://schemas.microsoft.com/office/drawing/2014/main" id="{1ED4B990-1D0F-46D9-BB56-ED187C1F60F1}"/>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8" name="Oval 37">
                <a:extLst>
                  <a:ext uri="{FF2B5EF4-FFF2-40B4-BE49-F238E27FC236}">
                    <a16:creationId xmlns:a16="http://schemas.microsoft.com/office/drawing/2014/main" id="{0BAF0326-C8B2-4BC2-87DA-208466310829}"/>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9" name="Oval 38">
                <a:extLst>
                  <a:ext uri="{FF2B5EF4-FFF2-40B4-BE49-F238E27FC236}">
                    <a16:creationId xmlns:a16="http://schemas.microsoft.com/office/drawing/2014/main" id="{B0DAB470-13F9-4092-A93C-2370166F1046}"/>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0" name="Oval 39">
                <a:extLst>
                  <a:ext uri="{FF2B5EF4-FFF2-40B4-BE49-F238E27FC236}">
                    <a16:creationId xmlns:a16="http://schemas.microsoft.com/office/drawing/2014/main" id="{101256B3-B830-409C-8ACD-AA2FD216CA45}"/>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1" name="Oval 40">
                <a:extLst>
                  <a:ext uri="{FF2B5EF4-FFF2-40B4-BE49-F238E27FC236}">
                    <a16:creationId xmlns:a16="http://schemas.microsoft.com/office/drawing/2014/main" id="{E64989CC-1781-4E49-8142-E7CF3AA5C7F0}"/>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2" name="Oval 41">
                <a:extLst>
                  <a:ext uri="{FF2B5EF4-FFF2-40B4-BE49-F238E27FC236}">
                    <a16:creationId xmlns:a16="http://schemas.microsoft.com/office/drawing/2014/main" id="{77BA6B71-2F54-4C1E-9B6D-9AB3ACE7C9BA}"/>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3" name="Oval 42">
                <a:extLst>
                  <a:ext uri="{FF2B5EF4-FFF2-40B4-BE49-F238E27FC236}">
                    <a16:creationId xmlns:a16="http://schemas.microsoft.com/office/drawing/2014/main" id="{659BDD52-A5E7-4C31-9727-E48E4CA7DEC9}"/>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4" name="Oval 43">
                <a:extLst>
                  <a:ext uri="{FF2B5EF4-FFF2-40B4-BE49-F238E27FC236}">
                    <a16:creationId xmlns:a16="http://schemas.microsoft.com/office/drawing/2014/main" id="{475609D5-7EF2-4A63-AF19-C9908588B329}"/>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5" name="Oval 44">
                <a:extLst>
                  <a:ext uri="{FF2B5EF4-FFF2-40B4-BE49-F238E27FC236}">
                    <a16:creationId xmlns:a16="http://schemas.microsoft.com/office/drawing/2014/main" id="{914F09C3-896B-4855-89E5-52A478F8355D}"/>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6" name="Oval 45">
                <a:extLst>
                  <a:ext uri="{FF2B5EF4-FFF2-40B4-BE49-F238E27FC236}">
                    <a16:creationId xmlns:a16="http://schemas.microsoft.com/office/drawing/2014/main" id="{D3A74A5D-584B-4641-95BD-6A61C9751AF1}"/>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7" name="Oval 46">
                <a:extLst>
                  <a:ext uri="{FF2B5EF4-FFF2-40B4-BE49-F238E27FC236}">
                    <a16:creationId xmlns:a16="http://schemas.microsoft.com/office/drawing/2014/main" id="{FB04758D-FF90-4CCE-A6F7-0DACF0C1CDA6}"/>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48" name="Straight Connector 47">
                <a:extLst>
                  <a:ext uri="{FF2B5EF4-FFF2-40B4-BE49-F238E27FC236}">
                    <a16:creationId xmlns:a16="http://schemas.microsoft.com/office/drawing/2014/main" id="{45CA35A7-14CF-46D5-836B-28DE660D87F7}"/>
                  </a:ext>
                </a:extLst>
              </p:cNvPr>
              <p:cNvCxnSpPr>
                <a:cxnSpLocks/>
                <a:stCxn id="47" idx="2"/>
                <a:endCxn id="36"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26D585F-0242-4E3A-AA35-A3885EB15873}"/>
                  </a:ext>
                </a:extLst>
              </p:cNvPr>
              <p:cNvCxnSpPr>
                <a:cxnSpLocks/>
                <a:stCxn id="37" idx="4"/>
                <a:endCxn id="38"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A0CB3583-40E0-4C85-807C-C44DBE37AFA4}"/>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51" name="Straight Connector 50">
                <a:extLst>
                  <a:ext uri="{FF2B5EF4-FFF2-40B4-BE49-F238E27FC236}">
                    <a16:creationId xmlns:a16="http://schemas.microsoft.com/office/drawing/2014/main" id="{EE8F8869-8447-4C44-AE3E-43FA3638AC11}"/>
                  </a:ext>
                </a:extLst>
              </p:cNvPr>
              <p:cNvCxnSpPr>
                <a:cxnSpLocks/>
                <a:stCxn id="50" idx="1"/>
                <a:endCxn id="58"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EE3C1B-6DB9-4948-BE6D-67EF64748C4E}"/>
                  </a:ext>
                </a:extLst>
              </p:cNvPr>
              <p:cNvCxnSpPr>
                <a:cxnSpLocks/>
                <a:stCxn id="58" idx="3"/>
                <a:endCxn id="37"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ED5FD6-2CD1-4F8C-B4CB-FCC1C8D47DEB}"/>
                  </a:ext>
                </a:extLst>
              </p:cNvPr>
              <p:cNvCxnSpPr>
                <a:cxnSpLocks/>
                <a:stCxn id="66" idx="6"/>
                <a:endCxn id="43"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20A007-7F6B-4E0F-BB95-D8377C947DA7}"/>
                  </a:ext>
                </a:extLst>
              </p:cNvPr>
              <p:cNvCxnSpPr>
                <a:cxnSpLocks/>
                <a:stCxn id="37" idx="1"/>
                <a:endCxn id="55"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1582F386-4ED0-4FED-83A7-BC092F770343}"/>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56" name="Straight Connector 55">
                <a:extLst>
                  <a:ext uri="{FF2B5EF4-FFF2-40B4-BE49-F238E27FC236}">
                    <a16:creationId xmlns:a16="http://schemas.microsoft.com/office/drawing/2014/main" id="{33813097-B8B1-44A7-ABC5-E0DC0B9886DF}"/>
                  </a:ext>
                </a:extLst>
              </p:cNvPr>
              <p:cNvCxnSpPr>
                <a:cxnSpLocks/>
                <a:stCxn id="55" idx="6"/>
                <a:endCxn id="63"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C1B89C-1738-4B28-9CB3-39FA202C9659}"/>
                  </a:ext>
                </a:extLst>
              </p:cNvPr>
              <p:cNvCxnSpPr>
                <a:cxnSpLocks/>
                <a:stCxn id="58" idx="4"/>
                <a:endCxn id="55"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9533653-AF08-484A-BAE9-302CDA93673F}"/>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9" name="Oval 58">
                <a:extLst>
                  <a:ext uri="{FF2B5EF4-FFF2-40B4-BE49-F238E27FC236}">
                    <a16:creationId xmlns:a16="http://schemas.microsoft.com/office/drawing/2014/main" id="{C4A6CF41-3228-4968-A581-495854420353}"/>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0" name="Oval 59">
                <a:extLst>
                  <a:ext uri="{FF2B5EF4-FFF2-40B4-BE49-F238E27FC236}">
                    <a16:creationId xmlns:a16="http://schemas.microsoft.com/office/drawing/2014/main" id="{6D45A326-94DD-4A43-820B-88C78AD625DC}"/>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61" name="Straight Connector 60">
                <a:extLst>
                  <a:ext uri="{FF2B5EF4-FFF2-40B4-BE49-F238E27FC236}">
                    <a16:creationId xmlns:a16="http://schemas.microsoft.com/office/drawing/2014/main" id="{0F3AA682-705E-4EB1-A689-BC6702E693C2}"/>
                  </a:ext>
                </a:extLst>
              </p:cNvPr>
              <p:cNvCxnSpPr>
                <a:cxnSpLocks/>
                <a:stCxn id="60" idx="3"/>
                <a:endCxn id="41"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AE0BB0-6613-44F8-8706-E48203886D06}"/>
                  </a:ext>
                </a:extLst>
              </p:cNvPr>
              <p:cNvCxnSpPr>
                <a:cxnSpLocks/>
                <a:stCxn id="59" idx="4"/>
                <a:endCxn id="60"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35A9AA9D-7A6A-4B96-9AC9-711A161D4068}"/>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64" name="Straight Connector 63">
                <a:extLst>
                  <a:ext uri="{FF2B5EF4-FFF2-40B4-BE49-F238E27FC236}">
                    <a16:creationId xmlns:a16="http://schemas.microsoft.com/office/drawing/2014/main" id="{E887459B-4D85-4BEE-B411-2A54C6DFCAFD}"/>
                  </a:ext>
                </a:extLst>
              </p:cNvPr>
              <p:cNvCxnSpPr>
                <a:cxnSpLocks/>
                <a:stCxn id="35" idx="3"/>
                <a:endCxn id="36"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16C72A3-9552-46E4-ADCE-BD50545C3160}"/>
                  </a:ext>
                </a:extLst>
              </p:cNvPr>
              <p:cNvCxnSpPr>
                <a:cxnSpLocks/>
                <a:stCxn id="35" idx="1"/>
                <a:endCxn id="63"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5422202-EA3F-4ECF-AB7E-8B75C6A3C0A5}"/>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cxnSp>
            <p:nvCxnSpPr>
              <p:cNvPr id="67" name="Straight Connector 66">
                <a:extLst>
                  <a:ext uri="{FF2B5EF4-FFF2-40B4-BE49-F238E27FC236}">
                    <a16:creationId xmlns:a16="http://schemas.microsoft.com/office/drawing/2014/main" id="{BD39E096-1611-4ED3-81BC-F58D009FC6D9}"/>
                  </a:ext>
                </a:extLst>
              </p:cNvPr>
              <p:cNvCxnSpPr>
                <a:cxnSpLocks/>
                <a:stCxn id="66" idx="5"/>
                <a:endCxn id="44"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B090C-A70F-416F-8255-C34496513CEF}"/>
                  </a:ext>
                </a:extLst>
              </p:cNvPr>
              <p:cNvCxnSpPr>
                <a:cxnSpLocks/>
                <a:stCxn id="66" idx="3"/>
                <a:endCxn id="35"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2852B0B-F3FD-4F9D-856A-EF2D27A641D6}"/>
                  </a:ext>
                </a:extLst>
              </p:cNvPr>
              <p:cNvCxnSpPr>
                <a:cxnSpLocks/>
                <a:stCxn id="66"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2578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343611-6F26-4F18-9C59-32DA6C9619B1}"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82B82-4E09-4704-8C80-B416D40E4CB8}" type="slidenum">
              <a:rPr lang="en-GB" smtClean="0"/>
              <a:t>‹#›</a:t>
            </a:fld>
            <a:endParaRPr lang="en-GB"/>
          </a:p>
        </p:txBody>
      </p:sp>
    </p:spTree>
    <p:extLst>
      <p:ext uri="{BB962C8B-B14F-4D97-AF65-F5344CB8AC3E}">
        <p14:creationId xmlns:p14="http://schemas.microsoft.com/office/powerpoint/2010/main" val="248780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43611-6F26-4F18-9C59-32DA6C9619B1}"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82B82-4E09-4704-8C80-B416D40E4CB8}" type="slidenum">
              <a:rPr lang="en-GB" smtClean="0"/>
              <a:t>‹#›</a:t>
            </a:fld>
            <a:endParaRPr lang="en-GB"/>
          </a:p>
        </p:txBody>
      </p:sp>
    </p:spTree>
    <p:extLst>
      <p:ext uri="{BB962C8B-B14F-4D97-AF65-F5344CB8AC3E}">
        <p14:creationId xmlns:p14="http://schemas.microsoft.com/office/powerpoint/2010/main" val="135141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343611-6F26-4F18-9C59-32DA6C9619B1}"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82B82-4E09-4704-8C80-B416D40E4CB8}" type="slidenum">
              <a:rPr lang="en-GB" smtClean="0"/>
              <a:t>‹#›</a:t>
            </a:fld>
            <a:endParaRPr lang="en-GB"/>
          </a:p>
        </p:txBody>
      </p:sp>
    </p:spTree>
    <p:extLst>
      <p:ext uri="{BB962C8B-B14F-4D97-AF65-F5344CB8AC3E}">
        <p14:creationId xmlns:p14="http://schemas.microsoft.com/office/powerpoint/2010/main" val="34000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343611-6F26-4F18-9C59-32DA6C9619B1}" type="datetimeFigureOut">
              <a:rPr lang="en-GB" smtClean="0"/>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782B82-4E09-4704-8C80-B416D40E4CB8}" type="slidenum">
              <a:rPr lang="en-GB" smtClean="0"/>
              <a:t>‹#›</a:t>
            </a:fld>
            <a:endParaRPr lang="en-GB"/>
          </a:p>
        </p:txBody>
      </p:sp>
    </p:spTree>
    <p:extLst>
      <p:ext uri="{BB962C8B-B14F-4D97-AF65-F5344CB8AC3E}">
        <p14:creationId xmlns:p14="http://schemas.microsoft.com/office/powerpoint/2010/main" val="224851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343611-6F26-4F18-9C59-32DA6C9619B1}" type="datetimeFigureOut">
              <a:rPr lang="en-GB" smtClean="0"/>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782B82-4E09-4704-8C80-B416D40E4CB8}" type="slidenum">
              <a:rPr lang="en-GB" smtClean="0"/>
              <a:t>‹#›</a:t>
            </a:fld>
            <a:endParaRPr lang="en-GB"/>
          </a:p>
        </p:txBody>
      </p:sp>
    </p:spTree>
    <p:extLst>
      <p:ext uri="{BB962C8B-B14F-4D97-AF65-F5344CB8AC3E}">
        <p14:creationId xmlns:p14="http://schemas.microsoft.com/office/powerpoint/2010/main" val="326611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43611-6F26-4F18-9C59-32DA6C9619B1}" type="datetimeFigureOut">
              <a:rPr lang="en-GB" smtClean="0"/>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782B82-4E09-4704-8C80-B416D40E4CB8}" type="slidenum">
              <a:rPr lang="en-GB" smtClean="0"/>
              <a:t>‹#›</a:t>
            </a:fld>
            <a:endParaRPr lang="en-GB"/>
          </a:p>
        </p:txBody>
      </p:sp>
    </p:spTree>
    <p:extLst>
      <p:ext uri="{BB962C8B-B14F-4D97-AF65-F5344CB8AC3E}">
        <p14:creationId xmlns:p14="http://schemas.microsoft.com/office/powerpoint/2010/main" val="266775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43611-6F26-4F18-9C59-32DA6C9619B1}"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82B82-4E09-4704-8C80-B416D40E4CB8}" type="slidenum">
              <a:rPr lang="en-GB" smtClean="0"/>
              <a:t>‹#›</a:t>
            </a:fld>
            <a:endParaRPr lang="en-GB"/>
          </a:p>
        </p:txBody>
      </p:sp>
    </p:spTree>
    <p:extLst>
      <p:ext uri="{BB962C8B-B14F-4D97-AF65-F5344CB8AC3E}">
        <p14:creationId xmlns:p14="http://schemas.microsoft.com/office/powerpoint/2010/main" val="317072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43611-6F26-4F18-9C59-32DA6C9619B1}"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82B82-4E09-4704-8C80-B416D40E4CB8}" type="slidenum">
              <a:rPr lang="en-GB" smtClean="0"/>
              <a:t>‹#›</a:t>
            </a:fld>
            <a:endParaRPr lang="en-GB"/>
          </a:p>
        </p:txBody>
      </p:sp>
    </p:spTree>
    <p:extLst>
      <p:ext uri="{BB962C8B-B14F-4D97-AF65-F5344CB8AC3E}">
        <p14:creationId xmlns:p14="http://schemas.microsoft.com/office/powerpoint/2010/main" val="170507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43611-6F26-4F18-9C59-32DA6C9619B1}" type="datetimeFigureOut">
              <a:rPr lang="en-GB" smtClean="0"/>
              <a:t>27/11/2020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82B82-4E09-4704-8C80-B416D40E4CB8}" type="slidenum">
              <a:rPr lang="en-GB" smtClean="0"/>
              <a:t>‹#›</a:t>
            </a:fld>
            <a:endParaRPr lang="en-GB"/>
          </a:p>
        </p:txBody>
      </p:sp>
    </p:spTree>
    <p:extLst>
      <p:ext uri="{BB962C8B-B14F-4D97-AF65-F5344CB8AC3E}">
        <p14:creationId xmlns:p14="http://schemas.microsoft.com/office/powerpoint/2010/main" val="1190967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thelifearchitect.co.uk/"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miriamfine.com/" TargetMode="External"/><Relationship Id="rId5" Type="http://schemas.openxmlformats.org/officeDocument/2006/relationships/image" Target="../media/image9.jpeg"/><Relationship Id="rId4" Type="http://schemas.openxmlformats.org/officeDocument/2006/relationships/image" Target="cid:8D19F8FF-F92C-4629-9104-006ACBEDEFB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resilientpractice.co.uk/" TargetMode="External"/><Relationship Id="rId3" Type="http://schemas.openxmlformats.org/officeDocument/2006/relationships/hyperlink" Target="https://mhfaengland.org/" TargetMode="External"/><Relationship Id="rId7" Type="http://schemas.openxmlformats.org/officeDocument/2006/relationships/hyperlink" Target="https://www.practitionerhealth.nhs.uk/wellbeing-app"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nhsemployers.org/news/2020/03/free-access-to-wellbeing-apps-for-all-nhs-staff" TargetMode="External"/><Relationship Id="rId5" Type="http://schemas.openxmlformats.org/officeDocument/2006/relationships/hyperlink" Target="https://www.hse.gov.uk/stress/assets/docs/stress-talking-toolkit.pdf" TargetMode="External"/><Relationship Id="rId4" Type="http://schemas.openxmlformats.org/officeDocument/2006/relationships/hyperlink" Target="https://www.csp.org.uk/frontline/article/physio-burnou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titcher.com/show/by-the-book/episode/what-to-say-when-you-talk-to-yourself-200144613" TargetMode="External"/><Relationship Id="rId2" Type="http://schemas.openxmlformats.org/officeDocument/2006/relationships/hyperlink" Target="https://www.miriamfine.com/blog-1" TargetMode="External"/><Relationship Id="rId1" Type="http://schemas.openxmlformats.org/officeDocument/2006/relationships/slideLayout" Target="../slideLayouts/slideLayout2.xml"/><Relationship Id="rId4" Type="http://schemas.openxmlformats.org/officeDocument/2006/relationships/hyperlink" Target="https://www.stitcher.com/show/unlocking-us-with-brene-brown/episode/brene-with-emily-and-amelia-nagoski-on-burnout-and-how-to-complete-the-stress-cycle-7857132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elf-compassion.org/" TargetMode="External"/><Relationship Id="rId2" Type="http://schemas.openxmlformats.org/officeDocument/2006/relationships/hyperlink" Target="https://www.tarabrach.com/rain/" TargetMode="External"/><Relationship Id="rId1" Type="http://schemas.openxmlformats.org/officeDocument/2006/relationships/slideLayout" Target="../slideLayouts/slideLayout2.xml"/><Relationship Id="rId4" Type="http://schemas.openxmlformats.org/officeDocument/2006/relationships/hyperlink" Target="https://www.researchgate.net/publication/341552307_Mindfulness_moments_for_clinicians_in_the_midst_of_a_pandem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65125"/>
            <a:ext cx="11408229" cy="1325563"/>
          </a:xfrm>
        </p:spPr>
        <p:txBody>
          <a:bodyPr>
            <a:noAutofit/>
          </a:bodyPr>
          <a:lstStyle/>
          <a:p>
            <a:pPr algn="ctr"/>
            <a:r>
              <a:rPr lang="en-GB" sz="6600" b="1" dirty="0" smtClean="0"/>
              <a:t>Self-care, resilience and preventing burnout</a:t>
            </a:r>
            <a:endParaRPr lang="en-GB" sz="6600" b="1" dirty="0"/>
          </a:p>
        </p:txBody>
      </p:sp>
      <p:pic>
        <p:nvPicPr>
          <p:cNvPr id="3074" name="Picture 2" descr="CSP South West (@CSPsouthwes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647" y="2554741"/>
            <a:ext cx="2392589" cy="2392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attachment.outlook.live.net/owa/MSA%3Aangie.logan%40hotmail.co.uk/service.svc/s/GetAttachmentThumbnail?id=AQMkADAwATY0MDABLTk4YzktMmIyNy0wMAItMDAKAEYAAAMktSauHkolTIsfEF84gmXHBwBowwiI20VXR4QqAtpd6c9zAAACAQwAAABowwiI20VXR4QqAtpd6c9zAAPL%2FS%2FLAAAAARIAEADKKJGNXzjJSL%2BrLpW70g8j&amp;thumbnailType=2&amp;owa=outlook.live.com&amp;scriptVer=20201102002.02&amp;isc=1&amp;X-OWA-CANARY=OyYLyOIF8EuESQDGpxC-k3BEBaKFj9gYXEsyWR5tviOfNfi17qi_OuWbHlgE1TBDBxm8xuqFOCY.&amp;token=eyJhbGciOiJSUzI1NiIsImtpZCI6IjU2MzU4ODUyMzRCOTI1MkRERTAwNTc2NkQ5RDlGMjc2NTY1RjYzRTIiLCJ0eXAiOiJKV1QiLCJ4NXQiOiJWaldJVWpTNUpTM2VBRmRtMmRueWRsWmZZLUkifQ.eyJvcmlnaW4iOiJodHRwczovL291dGxvb2subGl2ZS5jb20iLCJ1YyI6IjEwM2ZhMjRkNzQwMjQwYTRiNDU2NTJjOWNmNzNmNjJmIiwidmVyIjoiRXhjaGFuZ2UuQ2FsbGJhY2suVjEiLCJhcHBjdHhzZW5kZXIiOiJPd2FEb3dubG9hZEA4NGRmOWU3Zi1lOWY2LTQwYWYtYjQzNS1hYWFhYWFhYWFhYWEiLCJpc3NyaW5nIjoiV1ciLCJhcHBjdHgiOiJ7XCJtc2V4Y2hwcm90XCI6XCJvd2FcIixcInByaW1hcnlzaWRcIjpcIlMtMS0yODI3LTQwOTYwMC0yNTYzMzIwNjE1XCIsXCJwdWlkXCI6XCIxNzU5MjIxMTY3NzYyMjE1XCIsXCJvaWRcIjpcIjAwMDY0MDAwLTk4YzktMmIyNy0wMDAwLTAwMDAwMDAwMDAwMFwiLFwic2NvcGVcIjpcIk93YURvd25sb2FkXCJ9IiwibmJmIjoxNjA2MTE4MzMxLCJleHAiOjE2MDYxMTg5MzEsImlzcyI6IjAwMDAwMDAyLTAwMDAtMGZmMS1jZTAwLTAwMDAwMDAwMDAwMEA4NGRmOWU3Zi1lOWY2LTQwYWYtYjQzNS1hYWFhYWFhYWFhYWEiLCJhdWQiOiIwMDAwMDAwMi0wMDAwLTBmZjEtY2UwMC0wMDAwMDAwMDAwMDAvYXR0YWNobWVudC5vdXRsb29rLmxpdmUubmV0QDg0ZGY5ZTdmLWU5ZjYtNDBhZi1iNDM1LWFhYWFhYWFhYWFhYSIsImhhcHAiOiJvd2EifQ.gSDXLOaLgABDDJAaObIra6qoybASmz-OHRZobEtyqkMn47t6r60qAXce_-6fe1fCjD0rHlkt9Ba4SZgkA8kctGzTywEp6-SHnb5mDqUbt6jPeeAbFN-fxiqbrrnWIJIHLhQFaYuMMGmcqYum1JuZeZwjALD4Z1ZMyAKdLn-evSjDc6xcd3JQlArcLPljhzNUDMQ9GtEuEJdXknlve8lGK9icaRuJUVhcqfauyzCReIlfyF0hI8VvHmuxSgTG0_Sy2h3e0qjBjZ0HSFxEO2F7m5p4vYbx-X8hrFlDQq1RKlRVIzUyDMRQqivcsy74XlL17dNjsyzc_D8ppIxfc3ej-w&amp;animation=true"/>
          <p:cNvPicPr>
            <a:picLocks noChangeAspect="1" noChangeArrowheads="1"/>
          </p:cNvPicPr>
          <p:nvPr/>
        </p:nvPicPr>
        <p:blipFill rotWithShape="1">
          <a:blip r:embed="rId3">
            <a:extLst>
              <a:ext uri="{28A0092B-C50C-407E-A947-70E740481C1C}">
                <a14:useLocalDpi xmlns:a14="http://schemas.microsoft.com/office/drawing/2010/main" val="0"/>
              </a:ext>
            </a:extLst>
          </a:blip>
          <a:srcRect l="21634" t="1720" r="24524" b="2666"/>
          <a:stretch/>
        </p:blipFill>
        <p:spPr bwMode="auto">
          <a:xfrm>
            <a:off x="304799" y="1045027"/>
            <a:ext cx="2091193" cy="541382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 descr="CSP_charter_centenary_landsca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946" y="2627085"/>
            <a:ext cx="52863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55885" y="5921829"/>
            <a:ext cx="1806457" cy="369332"/>
          </a:xfrm>
          <a:prstGeom prst="rect">
            <a:avLst/>
          </a:prstGeom>
          <a:noFill/>
        </p:spPr>
        <p:txBody>
          <a:bodyPr wrap="none" rtlCol="0">
            <a:spAutoFit/>
          </a:bodyPr>
          <a:lstStyle/>
          <a:p>
            <a:r>
              <a:rPr lang="en-GB" dirty="0" smtClean="0"/>
              <a:t>#</a:t>
            </a:r>
            <a:r>
              <a:rPr lang="en-GB" dirty="0" err="1" smtClean="0"/>
              <a:t>SelfCareMatters</a:t>
            </a:r>
            <a:endParaRPr lang="en-GB" dirty="0"/>
          </a:p>
        </p:txBody>
      </p:sp>
    </p:spTree>
    <p:extLst>
      <p:ext uri="{BB962C8B-B14F-4D97-AF65-F5344CB8AC3E}">
        <p14:creationId xmlns:p14="http://schemas.microsoft.com/office/powerpoint/2010/main" val="37176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Before we finish …</a:t>
            </a:r>
            <a:endParaRPr lang="en-GB" b="1" dirty="0"/>
          </a:p>
        </p:txBody>
      </p:sp>
      <p:sp>
        <p:nvSpPr>
          <p:cNvPr id="3" name="Content Placeholder 2"/>
          <p:cNvSpPr>
            <a:spLocks noGrp="1"/>
          </p:cNvSpPr>
          <p:nvPr>
            <p:ph idx="1"/>
          </p:nvPr>
        </p:nvSpPr>
        <p:spPr/>
        <p:txBody>
          <a:bodyPr/>
          <a:lstStyle/>
          <a:p>
            <a:r>
              <a:rPr lang="en-GB" dirty="0" smtClean="0"/>
              <a:t>Please go to </a:t>
            </a:r>
            <a:r>
              <a:rPr lang="en-GB" dirty="0" smtClean="0">
                <a:hlinkClick r:id="rId2"/>
              </a:rPr>
              <a:t>www.menti.com</a:t>
            </a:r>
            <a:r>
              <a:rPr lang="en-GB" dirty="0" smtClean="0"/>
              <a:t> and type in the following code:</a:t>
            </a:r>
          </a:p>
          <a:p>
            <a:endParaRPr lang="en-GB" sz="1000" b="1" dirty="0">
              <a:solidFill>
                <a:srgbClr val="0070C0"/>
              </a:solidFill>
            </a:endParaRPr>
          </a:p>
          <a:p>
            <a:pPr marL="0" indent="0">
              <a:buNone/>
            </a:pPr>
            <a:r>
              <a:rPr lang="en-GB" sz="6600" b="1" dirty="0" smtClean="0">
                <a:solidFill>
                  <a:srgbClr val="0070C0"/>
                </a:solidFill>
              </a:rPr>
              <a:t>			72 34 402</a:t>
            </a:r>
          </a:p>
          <a:p>
            <a:pPr marL="457200" lvl="1" indent="0">
              <a:buNone/>
            </a:pPr>
            <a:endParaRPr lang="en-GB" dirty="0" smtClean="0"/>
          </a:p>
          <a:p>
            <a:r>
              <a:rPr lang="en-GB" dirty="0" smtClean="0"/>
              <a:t>What are your </a:t>
            </a:r>
            <a:r>
              <a:rPr lang="en-GB" dirty="0"/>
              <a:t>take home messages </a:t>
            </a:r>
            <a:r>
              <a:rPr lang="en-GB" dirty="0" smtClean="0"/>
              <a:t>from today’s session?</a:t>
            </a:r>
          </a:p>
          <a:p>
            <a:r>
              <a:rPr lang="en-GB" dirty="0" smtClean="0"/>
              <a:t>What topics would you like to have for future events?</a:t>
            </a:r>
          </a:p>
        </p:txBody>
      </p:sp>
    </p:spTree>
    <p:extLst>
      <p:ext uri="{BB962C8B-B14F-4D97-AF65-F5344CB8AC3E}">
        <p14:creationId xmlns:p14="http://schemas.microsoft.com/office/powerpoint/2010/main" val="218116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3402A791-DDD9-4793-89DE-6407F3D68C1C}"/>
              </a:ext>
            </a:extLst>
          </p:cNvPr>
          <p:cNvGrpSpPr/>
          <p:nvPr/>
        </p:nvGrpSpPr>
        <p:grpSpPr>
          <a:xfrm>
            <a:off x="342900" y="357938"/>
            <a:ext cx="6229349" cy="6274730"/>
            <a:chOff x="2153461" y="1269529"/>
            <a:chExt cx="9176705" cy="6274730"/>
          </a:xfrm>
        </p:grpSpPr>
        <p:sp>
          <p:nvSpPr>
            <p:cNvPr id="4" name="TextBox 3">
              <a:extLst>
                <a:ext uri="{FF2B5EF4-FFF2-40B4-BE49-F238E27FC236}">
                  <a16:creationId xmlns:a16="http://schemas.microsoft.com/office/drawing/2014/main" id="{06A98848-FDF7-4078-A90D-DC62934E97D0}"/>
                </a:ext>
              </a:extLst>
            </p:cNvPr>
            <p:cNvSpPr txBox="1"/>
            <p:nvPr/>
          </p:nvSpPr>
          <p:spPr>
            <a:xfrm>
              <a:off x="2153463" y="1269529"/>
              <a:ext cx="79110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ko-KR" sz="4000" b="1" i="0" u="none" strike="noStrike" kern="1200" cap="none" spc="0" normalizeH="0" baseline="0" noProof="0" dirty="0">
                  <a:ln>
                    <a:noFill/>
                  </a:ln>
                  <a:effectLst/>
                  <a:uLnTx/>
                  <a:uFillTx/>
                  <a:latin typeface="Arial"/>
                  <a:cs typeface="Arial" pitchFamily="34" charset="0"/>
                </a:rPr>
                <a:t>Housekeeping</a:t>
              </a:r>
              <a:endParaRPr kumimoji="0" lang="ko-KR" altLang="en-US" sz="4000" b="1" i="0" u="none" strike="noStrike" kern="1200" cap="none" spc="0" normalizeH="0" baseline="0" noProof="0" dirty="0">
                <a:ln>
                  <a:noFill/>
                </a:ln>
                <a:effectLst/>
                <a:uLnTx/>
                <a:uFillTx/>
                <a:latin typeface="Arial"/>
                <a:cs typeface="Arial" pitchFamily="34" charset="0"/>
              </a:endParaRPr>
            </a:p>
          </p:txBody>
        </p:sp>
        <p:sp>
          <p:nvSpPr>
            <p:cNvPr id="5" name="TextBox 4">
              <a:extLst>
                <a:ext uri="{FF2B5EF4-FFF2-40B4-BE49-F238E27FC236}">
                  <a16:creationId xmlns:a16="http://schemas.microsoft.com/office/drawing/2014/main" id="{3356FAC9-4F4C-49F9-B240-93FDC8CC083A}"/>
                </a:ext>
              </a:extLst>
            </p:cNvPr>
            <p:cNvSpPr txBox="1"/>
            <p:nvPr/>
          </p:nvSpPr>
          <p:spPr>
            <a:xfrm>
              <a:off x="2153461" y="2158169"/>
              <a:ext cx="9176705" cy="538609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smtClean="0">
                  <a:ln>
                    <a:noFill/>
                  </a:ln>
                  <a:effectLst/>
                  <a:uLnTx/>
                  <a:uFillTx/>
                  <a:latin typeface="Arial"/>
                  <a:cs typeface="Arial" pitchFamily="34" charset="0"/>
                </a:rPr>
                <a:t>Please mute your microphone</a:t>
              </a:r>
              <a:endParaRPr kumimoji="0" lang="en-US" altLang="ko-KR" sz="2400" b="0" i="0" u="none" strike="noStrike" kern="1200" cap="none" spc="0" normalizeH="0" baseline="0" noProof="0" dirty="0">
                <a:ln>
                  <a:noFill/>
                </a:ln>
                <a:effectLst/>
                <a:uLnTx/>
                <a:uFillTx/>
                <a:latin typeface="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2800" b="0" i="0" u="none" strike="noStrike" kern="1200" cap="none" spc="0" normalizeH="0" baseline="0" noProof="0" dirty="0">
                <a:ln>
                  <a:noFill/>
                </a:ln>
                <a:effectLst/>
                <a:uLnTx/>
                <a:uFillTx/>
                <a:latin typeface="Arial"/>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a:ln>
                    <a:noFill/>
                  </a:ln>
                  <a:effectLst/>
                  <a:uLnTx/>
                  <a:uFillTx/>
                  <a:latin typeface="Arial"/>
                  <a:cs typeface="Arial" pitchFamily="34" charset="0"/>
                </a:rPr>
                <a:t>Use chat function to raise </a:t>
              </a:r>
              <a:r>
                <a:rPr kumimoji="0" lang="en-US" altLang="ko-KR" sz="2400" b="0" i="0" u="none" strike="noStrike" kern="1200" cap="none" spc="0" normalizeH="0" baseline="0" noProof="0" dirty="0" smtClean="0">
                  <a:ln>
                    <a:noFill/>
                  </a:ln>
                  <a:effectLst/>
                  <a:uLnTx/>
                  <a:uFillTx/>
                  <a:latin typeface="Arial"/>
                  <a:cs typeface="Arial" pitchFamily="34" charset="0"/>
                </a:rPr>
                <a:t>questions - </a:t>
              </a:r>
              <a:r>
                <a:rPr kumimoji="0" lang="en-US" altLang="ko-KR" sz="2400" b="0" i="0" u="none" strike="noStrike" kern="1200" cap="none" spc="0" normalizeH="0" baseline="0" noProof="0" dirty="0">
                  <a:ln>
                    <a:noFill/>
                  </a:ln>
                  <a:effectLst/>
                  <a:uLnTx/>
                  <a:uFillTx/>
                  <a:latin typeface="Arial"/>
                  <a:cs typeface="Arial" pitchFamily="34" charset="0"/>
                </a:rPr>
                <a:t>we can’t see you </a:t>
              </a:r>
              <a:r>
                <a:rPr kumimoji="0" lang="en-US" altLang="ko-KR" sz="2400" b="0" i="0" u="none" strike="noStrike" kern="1200" cap="none" spc="0" normalizeH="0" baseline="0" noProof="0" dirty="0" smtClean="0">
                  <a:ln>
                    <a:noFill/>
                  </a:ln>
                  <a:effectLst/>
                  <a:uLnTx/>
                  <a:uFillTx/>
                  <a:latin typeface="Arial"/>
                  <a:cs typeface="Arial" pitchFamily="34" charset="0"/>
                </a:rPr>
                <a:t>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ko-KR" sz="2400" b="0" i="0" u="none" strike="noStrike" kern="1200" cap="none" spc="0" normalizeH="0" baseline="0" noProof="0" dirty="0">
                <a:ln>
                  <a:noFill/>
                </a:ln>
                <a:effectLst/>
                <a:uLnTx/>
                <a:uFillTx/>
                <a:latin typeface="Arial"/>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smtClean="0">
                  <a:ln>
                    <a:noFill/>
                  </a:ln>
                  <a:effectLst/>
                  <a:uLnTx/>
                  <a:uFillTx/>
                  <a:latin typeface="Arial"/>
                  <a:cs typeface="Arial" pitchFamily="34" charset="0"/>
                </a:rPr>
                <a:t>Full &amp; frank discussions but please no mention of individual</a:t>
              </a:r>
              <a:r>
                <a:rPr kumimoji="0" lang="en-US" altLang="ko-KR" sz="2400" b="0" i="0" u="none" strike="noStrike" kern="1200" cap="none" spc="0" normalizeH="0" noProof="0" dirty="0" smtClean="0">
                  <a:ln>
                    <a:noFill/>
                  </a:ln>
                  <a:effectLst/>
                  <a:uLnTx/>
                  <a:uFillTx/>
                  <a:latin typeface="Arial"/>
                  <a:cs typeface="Arial" pitchFamily="34" charset="0"/>
                </a:rPr>
                <a:t> names</a:t>
              </a:r>
              <a:endParaRPr kumimoji="0" lang="en-US" altLang="ko-KR" sz="2800" b="0" i="0" u="none" strike="noStrike" kern="1200" cap="none" spc="0" normalizeH="0" baseline="0" noProof="0" dirty="0">
                <a:ln>
                  <a:noFill/>
                </a:ln>
                <a:effectLst/>
                <a:uLnTx/>
                <a:uFillTx/>
                <a:latin typeface="Arial"/>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ko-KR" sz="2800" b="0" i="0" u="none" strike="noStrike" kern="1200" cap="none" spc="0" normalizeH="0" baseline="0" noProof="0" dirty="0" smtClean="0">
                <a:ln>
                  <a:noFill/>
                </a:ln>
                <a:effectLst/>
                <a:uLnTx/>
                <a:uFillTx/>
                <a:latin typeface="Arial"/>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smtClean="0">
                  <a:ln>
                    <a:noFill/>
                  </a:ln>
                  <a:effectLst/>
                  <a:uLnTx/>
                  <a:uFillTx/>
                  <a:latin typeface="Arial"/>
                  <a:cs typeface="Arial" pitchFamily="34" charset="0"/>
                </a:rPr>
                <a:t>Please share your thoughts, tips and advice in the chatroom and with your fellow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sz="2400" dirty="0">
                <a:latin typeface="Arial"/>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2400" b="0" i="0" u="none" strike="noStrike" kern="1200" cap="none" spc="0" normalizeH="0" baseline="0" noProof="0" dirty="0" smtClean="0">
                  <a:ln>
                    <a:noFill/>
                  </a:ln>
                  <a:effectLst/>
                  <a:uLnTx/>
                  <a:uFillTx/>
                  <a:latin typeface="Arial"/>
                  <a:cs typeface="Arial" pitchFamily="34" charset="0"/>
                </a:rPr>
                <a:t>This</a:t>
              </a:r>
              <a:r>
                <a:rPr kumimoji="0" lang="en-US" altLang="ko-KR" sz="2400" b="0" i="0" u="none" strike="noStrike" kern="1200" cap="none" spc="0" normalizeH="0" noProof="0" dirty="0" smtClean="0">
                  <a:ln>
                    <a:noFill/>
                  </a:ln>
                  <a:effectLst/>
                  <a:uLnTx/>
                  <a:uFillTx/>
                  <a:latin typeface="Arial"/>
                  <a:cs typeface="Arial" pitchFamily="34" charset="0"/>
                </a:rPr>
                <a:t> main part of the webinar is recorded, but the Q&amp;A will not be recorded.</a:t>
              </a:r>
              <a:endParaRPr kumimoji="0" lang="en-US" altLang="ko-KR" sz="2800" b="0" i="0" u="none" strike="noStrike" kern="1200" cap="none" spc="0" normalizeH="0" baseline="0" noProof="0" dirty="0">
                <a:ln>
                  <a:noFill/>
                </a:ln>
                <a:effectLst/>
                <a:uLnTx/>
                <a:uFillTx/>
                <a:latin typeface="Arial"/>
                <a:cs typeface="Arial" pitchFamily="34" charset="0"/>
              </a:endParaRPr>
            </a:p>
          </p:txBody>
        </p:sp>
      </p:grpSp>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49" y="1742257"/>
            <a:ext cx="4290218" cy="305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SP South West (@CSPsouthwest) |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41496" y="155463"/>
            <a:ext cx="1406040" cy="14060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249" y="5272934"/>
            <a:ext cx="1080512" cy="1409700"/>
          </a:xfrm>
          <a:prstGeom prst="rect">
            <a:avLst/>
          </a:prstGeom>
        </p:spPr>
      </p:pic>
    </p:spTree>
    <p:extLst>
      <p:ext uri="{BB962C8B-B14F-4D97-AF65-F5344CB8AC3E}">
        <p14:creationId xmlns:p14="http://schemas.microsoft.com/office/powerpoint/2010/main" val="3808877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Aims of the session</a:t>
            </a:r>
            <a:endParaRPr lang="en-GB" b="1" dirty="0"/>
          </a:p>
        </p:txBody>
      </p:sp>
      <p:sp>
        <p:nvSpPr>
          <p:cNvPr id="3" name="Content Placeholder 2"/>
          <p:cNvSpPr>
            <a:spLocks noGrp="1"/>
          </p:cNvSpPr>
          <p:nvPr>
            <p:ph idx="1"/>
          </p:nvPr>
        </p:nvSpPr>
        <p:spPr/>
        <p:txBody>
          <a:bodyPr/>
          <a:lstStyle/>
          <a:p>
            <a:r>
              <a:rPr lang="en-GB" dirty="0" smtClean="0"/>
              <a:t>Provide an overview of self-care, resilience and burnout using a central theme of psychological personal protective equipment</a:t>
            </a:r>
          </a:p>
          <a:p>
            <a:r>
              <a:rPr lang="en-GB" dirty="0" smtClean="0"/>
              <a:t>Acknowledge the reality of self-care, resilience and burnout and toxic positivity associated these concepts</a:t>
            </a:r>
          </a:p>
          <a:p>
            <a:r>
              <a:rPr lang="en-GB" dirty="0" smtClean="0"/>
              <a:t>Provide useful takeaways</a:t>
            </a:r>
            <a:endParaRPr lang="en-GB" dirty="0"/>
          </a:p>
        </p:txBody>
      </p:sp>
      <p:pic>
        <p:nvPicPr>
          <p:cNvPr id="4" name="Picture 3" descr="Pen And Paper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431" y="4804229"/>
            <a:ext cx="3897855" cy="1894114"/>
          </a:xfrm>
          <a:prstGeom prst="rect">
            <a:avLst/>
          </a:prstGeom>
        </p:spPr>
      </p:pic>
      <p:sp>
        <p:nvSpPr>
          <p:cNvPr id="5" name="Rectangle 4"/>
          <p:cNvSpPr/>
          <p:nvPr/>
        </p:nvSpPr>
        <p:spPr>
          <a:xfrm>
            <a:off x="5926762" y="5012622"/>
            <a:ext cx="1751296" cy="1477328"/>
          </a:xfrm>
          <a:prstGeom prst="rect">
            <a:avLst/>
          </a:prstGeom>
        </p:spPr>
        <p:txBody>
          <a:bodyPr wrap="square">
            <a:spAutoFit/>
          </a:bodyPr>
          <a:lstStyle/>
          <a:p>
            <a:pPr algn="ctr"/>
            <a:r>
              <a:rPr lang="en-GB" dirty="0" smtClean="0"/>
              <a:t>Please have a pen and paper to hand for some activities with Sudhir </a:t>
            </a:r>
            <a:endParaRPr lang="en-GB" dirty="0"/>
          </a:p>
        </p:txBody>
      </p:sp>
    </p:spTree>
    <p:extLst>
      <p:ext uri="{BB962C8B-B14F-4D97-AF65-F5344CB8AC3E}">
        <p14:creationId xmlns:p14="http://schemas.microsoft.com/office/powerpoint/2010/main" val="366704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Before we start … how are you feeling?</a:t>
            </a:r>
            <a:endParaRPr lang="en-GB" b="1" dirty="0"/>
          </a:p>
        </p:txBody>
      </p:sp>
      <p:sp>
        <p:nvSpPr>
          <p:cNvPr id="3" name="Content Placeholder 2"/>
          <p:cNvSpPr>
            <a:spLocks noGrp="1"/>
          </p:cNvSpPr>
          <p:nvPr>
            <p:ph idx="1"/>
          </p:nvPr>
        </p:nvSpPr>
        <p:spPr/>
        <p:txBody>
          <a:bodyPr>
            <a:normAutofit/>
          </a:bodyPr>
          <a:lstStyle/>
          <a:p>
            <a:r>
              <a:rPr lang="en-GB" dirty="0" smtClean="0"/>
              <a:t>Please go to </a:t>
            </a:r>
            <a:r>
              <a:rPr lang="en-GB" dirty="0" smtClean="0">
                <a:hlinkClick r:id="rId2"/>
              </a:rPr>
              <a:t>www.menti.com</a:t>
            </a:r>
            <a:r>
              <a:rPr lang="en-GB" dirty="0" smtClean="0"/>
              <a:t> and type in the following code:</a:t>
            </a:r>
          </a:p>
          <a:p>
            <a:endParaRPr lang="en-GB" sz="1000" b="1" dirty="0" smtClean="0">
              <a:solidFill>
                <a:srgbClr val="0070C0"/>
              </a:solidFill>
            </a:endParaRPr>
          </a:p>
          <a:p>
            <a:pPr marL="0" indent="0">
              <a:buNone/>
            </a:pPr>
            <a:r>
              <a:rPr lang="en-GB" sz="6600" b="1" dirty="0">
                <a:solidFill>
                  <a:srgbClr val="0070C0"/>
                </a:solidFill>
              </a:rPr>
              <a:t>	</a:t>
            </a:r>
            <a:r>
              <a:rPr lang="en-GB" sz="6600" b="1" dirty="0" smtClean="0">
                <a:solidFill>
                  <a:srgbClr val="0070C0"/>
                </a:solidFill>
              </a:rPr>
              <a:t>		51 54 255</a:t>
            </a:r>
          </a:p>
          <a:p>
            <a:pPr marL="0" indent="0">
              <a:buNone/>
            </a:pPr>
            <a:endParaRPr lang="en-GB" sz="1000" b="1" dirty="0" smtClean="0">
              <a:solidFill>
                <a:srgbClr val="0070C0"/>
              </a:solidFill>
            </a:endParaRPr>
          </a:p>
          <a:p>
            <a:pPr marL="514350" indent="-514350">
              <a:buAutoNum type="arabicParenR"/>
            </a:pPr>
            <a:r>
              <a:rPr lang="en-GB" dirty="0" smtClean="0"/>
              <a:t>How are you feeling?</a:t>
            </a:r>
          </a:p>
          <a:p>
            <a:pPr marL="514350" indent="-514350">
              <a:buAutoNum type="arabicParenR"/>
            </a:pPr>
            <a:r>
              <a:rPr lang="en-GB" dirty="0"/>
              <a:t>What do you think has the most impact on your mental wellbeing?</a:t>
            </a:r>
          </a:p>
          <a:p>
            <a:endParaRPr lang="en-GB" dirty="0"/>
          </a:p>
        </p:txBody>
      </p:sp>
    </p:spTree>
    <p:extLst>
      <p:ext uri="{BB962C8B-B14F-4D97-AF65-F5344CB8AC3E}">
        <p14:creationId xmlns:p14="http://schemas.microsoft.com/office/powerpoint/2010/main" val="227411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9"/>
            <a:ext cx="10515600" cy="1325563"/>
          </a:xfrm>
        </p:spPr>
        <p:txBody>
          <a:bodyPr/>
          <a:lstStyle/>
          <a:p>
            <a:r>
              <a:rPr lang="en-GB" b="1" dirty="0" smtClean="0"/>
              <a:t>Welcome to our speakers</a:t>
            </a:r>
            <a:endParaRPr lang="en-GB" b="1" dirty="0"/>
          </a:p>
        </p:txBody>
      </p:sp>
      <p:pic>
        <p:nvPicPr>
          <p:cNvPr id="4" name="Picture 3" descr="C:\Users\alogan\AppData\Local\Microsoft\Windows\INetCache\Content.Outlook\HT36JB9Y\IMG-0048.JPG"/>
          <p:cNvPicPr/>
          <p:nvPr/>
        </p:nvPicPr>
        <p:blipFill rotWithShape="1">
          <a:blip r:embed="rId2" cstate="print">
            <a:extLst>
              <a:ext uri="{28A0092B-C50C-407E-A947-70E740481C1C}">
                <a14:useLocalDpi xmlns:a14="http://schemas.microsoft.com/office/drawing/2010/main" val="0"/>
              </a:ext>
            </a:extLst>
          </a:blip>
          <a:srcRect r="15545"/>
          <a:stretch/>
        </p:blipFill>
        <p:spPr bwMode="auto">
          <a:xfrm rot="16200000">
            <a:off x="815566" y="3306794"/>
            <a:ext cx="1519699" cy="1385676"/>
          </a:xfrm>
          <a:prstGeom prst="rect">
            <a:avLst/>
          </a:prstGeom>
          <a:noFill/>
          <a:ln>
            <a:noFill/>
          </a:ln>
        </p:spPr>
      </p:pic>
      <p:pic>
        <p:nvPicPr>
          <p:cNvPr id="5" name="Picture 4" descr="cid:8D19F8FF-F92C-4629-9104-006ACBEDEFBF"/>
          <p:cNvPicPr/>
          <p:nvPr/>
        </p:nvPicPr>
        <p:blipFill rotWithShape="1">
          <a:blip r:embed="rId3" r:link="rId4" cstate="print">
            <a:extLst>
              <a:ext uri="{28A0092B-C50C-407E-A947-70E740481C1C}">
                <a14:useLocalDpi xmlns:a14="http://schemas.microsoft.com/office/drawing/2010/main" val="0"/>
              </a:ext>
            </a:extLst>
          </a:blip>
          <a:srcRect l="8301" r="17004"/>
          <a:stretch/>
        </p:blipFill>
        <p:spPr bwMode="auto">
          <a:xfrm>
            <a:off x="868062" y="5260870"/>
            <a:ext cx="1370745" cy="1314821"/>
          </a:xfrm>
          <a:prstGeom prst="rect">
            <a:avLst/>
          </a:prstGeom>
          <a:noFill/>
          <a:ln>
            <a:noFill/>
          </a:ln>
          <a:extLst>
            <a:ext uri="{53640926-AAD7-44D8-BBD7-CCE9431645EC}">
              <a14:shadowObscured xmlns:a14="http://schemas.microsoft.com/office/drawing/2010/main"/>
            </a:ext>
          </a:extLst>
        </p:spPr>
      </p:pic>
      <p:pic>
        <p:nvPicPr>
          <p:cNvPr id="6" name="Picture 5" descr="C:\Users\alogan\AppData\Local\Microsoft\Windows\INetCache\Content.Outlook\HT36JB9Y\Emma Wadey Profile pic.jpg"/>
          <p:cNvPicPr/>
          <p:nvPr/>
        </p:nvPicPr>
        <p:blipFill rotWithShape="1">
          <a:blip r:embed="rId5" cstate="print">
            <a:extLst>
              <a:ext uri="{28A0092B-C50C-407E-A947-70E740481C1C}">
                <a14:useLocalDpi xmlns:a14="http://schemas.microsoft.com/office/drawing/2010/main" val="0"/>
              </a:ext>
            </a:extLst>
          </a:blip>
          <a:srcRect b="21764"/>
          <a:stretch/>
        </p:blipFill>
        <p:spPr bwMode="auto">
          <a:xfrm>
            <a:off x="983496" y="1352485"/>
            <a:ext cx="1213668" cy="1386522"/>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2282767" y="3293452"/>
            <a:ext cx="9473804" cy="1397947"/>
          </a:xfrm>
          <a:prstGeom prst="rect">
            <a:avLst/>
          </a:prstGeom>
        </p:spPr>
        <p:txBody>
          <a:bodyPr wrap="square">
            <a:spAutoFit/>
          </a:bodyPr>
          <a:lstStyle/>
          <a:p>
            <a:pPr>
              <a:lnSpc>
                <a:spcPct val="107000"/>
              </a:lnSpc>
              <a:spcAft>
                <a:spcPts val="800"/>
              </a:spcAft>
            </a:pPr>
            <a:r>
              <a:rPr lang="en-GB" sz="1600" dirty="0" smtClean="0">
                <a:latin typeface="Calibri" panose="020F0502020204030204" pitchFamily="34" charset="0"/>
                <a:ea typeface="Calibri" panose="020F0502020204030204" pitchFamily="34" charset="0"/>
                <a:cs typeface="Times New Roman" panose="02020603050405020304" pitchFamily="18" charset="0"/>
              </a:rPr>
              <a:t>Miriam </a:t>
            </a:r>
            <a:r>
              <a:rPr lang="en-GB" sz="1600" dirty="0">
                <a:latin typeface="Calibri" panose="020F0502020204030204" pitchFamily="34" charset="0"/>
                <a:ea typeface="Calibri" panose="020F0502020204030204" pitchFamily="34" charset="0"/>
                <a:cs typeface="Times New Roman" panose="02020603050405020304" pitchFamily="18" charset="0"/>
              </a:rPr>
              <a:t>is a transformational life coach and lecturer at Queen Mary University of London (Bart’s &amp; the London Medical School), leading on Communication Skills and Quality Improvement for the Physician Associate Studies MSc. She started out professional life as a junior doctor, before discovering a love for education and for helping individuals and teams work out their inner challenges in order to build fulfilling and connected working lives.  </a:t>
            </a:r>
            <a:r>
              <a:rPr lang="en-GB" sz="16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www.miriamfine.com</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b="1" dirty="0">
                <a:latin typeface="Calibri" panose="020F0502020204030204" pitchFamily="34" charset="0"/>
                <a:ea typeface="Calibri" panose="020F0502020204030204" pitchFamily="34" charset="0"/>
                <a:cs typeface="Times New Roman" panose="02020603050405020304" pitchFamily="18" charset="0"/>
              </a:rPr>
              <a:t>Twitter @</a:t>
            </a:r>
            <a:r>
              <a:rPr lang="en-GB" sz="1600" b="1" dirty="0" err="1">
                <a:latin typeface="Calibri" panose="020F0502020204030204" pitchFamily="34" charset="0"/>
                <a:ea typeface="Calibri" panose="020F0502020204030204" pitchFamily="34" charset="0"/>
                <a:cs typeface="Times New Roman" panose="02020603050405020304" pitchFamily="18" charset="0"/>
              </a:rPr>
              <a:t>fine_miriam</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268253" y="5416450"/>
            <a:ext cx="9473804" cy="1077218"/>
          </a:xfrm>
          <a:prstGeom prst="rect">
            <a:avLst/>
          </a:prstGeom>
        </p:spPr>
        <p:txBody>
          <a:bodyPr wrap="square">
            <a:spAutoFit/>
          </a:bodyPr>
          <a:lstStyle/>
          <a:p>
            <a:r>
              <a:rPr lang="en-GB" sz="1600" dirty="0" smtClean="0">
                <a:latin typeface="Calibri" panose="020F0502020204030204" pitchFamily="34" charset="0"/>
                <a:ea typeface="Times New Roman" panose="02020603050405020304" pitchFamily="18" charset="0"/>
              </a:rPr>
              <a:t>The </a:t>
            </a:r>
            <a:r>
              <a:rPr lang="en-GB" sz="1600" dirty="0">
                <a:latin typeface="Calibri" panose="020F0502020204030204" pitchFamily="34" charset="0"/>
                <a:ea typeface="Times New Roman" panose="02020603050405020304" pitchFamily="18" charset="0"/>
              </a:rPr>
              <a:t>Life Architect is a human potential &amp; behavioural science consultancy offering life and executive coaching and training that aims to empower people to design and construct the lives they want to live. It specialises in life vision and fulfilment and has </a:t>
            </a:r>
            <a:r>
              <a:rPr lang="en-GB" sz="1600" dirty="0" smtClean="0">
                <a:latin typeface="Calibri" panose="020F0502020204030204" pitchFamily="34" charset="0"/>
                <a:ea typeface="Times New Roman" panose="02020603050405020304" pitchFamily="18" charset="0"/>
              </a:rPr>
              <a:t>a </a:t>
            </a:r>
            <a:r>
              <a:rPr lang="en-GB" sz="1600" dirty="0">
                <a:latin typeface="Calibri" panose="020F0502020204030204" pitchFamily="34" charset="0"/>
                <a:ea typeface="Times New Roman" panose="02020603050405020304" pitchFamily="18" charset="0"/>
              </a:rPr>
              <a:t>current focus on </a:t>
            </a:r>
            <a:r>
              <a:rPr lang="en-GB" sz="1600" dirty="0" smtClean="0">
                <a:latin typeface="Calibri" panose="020F0502020204030204" pitchFamily="34" charset="0"/>
                <a:ea typeface="Times New Roman" panose="02020603050405020304" pitchFamily="18" charset="0"/>
              </a:rPr>
              <a:t>equality, diversity and inclusion. </a:t>
            </a:r>
            <a:r>
              <a:rPr lang="en-GB" sz="16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7"/>
              </a:rPr>
              <a:t>www.thelifearchitect.co.uk</a:t>
            </a:r>
            <a:r>
              <a:rPr lang="en-GB" sz="1600" dirty="0">
                <a:latin typeface="Calibri" panose="020F0502020204030204" pitchFamily="34" charset="0"/>
                <a:ea typeface="Times New Roman" panose="02020603050405020304" pitchFamily="18" charset="0"/>
              </a:rPr>
              <a:t>, </a:t>
            </a:r>
            <a:r>
              <a:rPr lang="en-GB" sz="1600" b="1" dirty="0">
                <a:latin typeface="Calibri" panose="020F0502020204030204" pitchFamily="34" charset="0"/>
                <a:ea typeface="Calibri" panose="020F0502020204030204" pitchFamily="34" charset="0"/>
              </a:rPr>
              <a:t>Twitter </a:t>
            </a:r>
            <a:r>
              <a:rPr lang="en-GB" sz="1600" b="1" dirty="0">
                <a:latin typeface="Calibri" panose="020F0502020204030204" pitchFamily="34" charset="0"/>
                <a:ea typeface="Times New Roman" panose="02020603050405020304" pitchFamily="18" charset="0"/>
              </a:rPr>
              <a:t>@</a:t>
            </a:r>
            <a:r>
              <a:rPr lang="en-GB" sz="1600" b="1" dirty="0" err="1">
                <a:latin typeface="Calibri" panose="020F0502020204030204" pitchFamily="34" charset="0"/>
                <a:ea typeface="Times New Roman" panose="02020603050405020304" pitchFamily="18" charset="0"/>
              </a:rPr>
              <a:t>sudhir_daya</a:t>
            </a:r>
            <a:endParaRPr lang="en-GB" sz="1600" b="1" dirty="0"/>
          </a:p>
        </p:txBody>
      </p:sp>
      <p:sp>
        <p:nvSpPr>
          <p:cNvPr id="15" name="Rectangle 14"/>
          <p:cNvSpPr/>
          <p:nvPr/>
        </p:nvSpPr>
        <p:spPr>
          <a:xfrm>
            <a:off x="2268253" y="1465986"/>
            <a:ext cx="9488735" cy="1397947"/>
          </a:xfrm>
          <a:prstGeom prst="rect">
            <a:avLst/>
          </a:prstGeom>
        </p:spPr>
        <p:txBody>
          <a:bodyPr wrap="square">
            <a:spAutoFit/>
          </a:bodyPr>
          <a:lstStyle/>
          <a:p>
            <a:pPr>
              <a:lnSpc>
                <a:spcPct val="107000"/>
              </a:lnSpc>
              <a:spcAft>
                <a:spcPts val="800"/>
              </a:spcAft>
            </a:pPr>
            <a:r>
              <a:rPr lang="en-GB" sz="1600" dirty="0" smtClean="0">
                <a:latin typeface="Calibri" panose="020F0502020204030204" pitchFamily="34" charset="0"/>
                <a:ea typeface="Calibri" panose="020F0502020204030204" pitchFamily="34" charset="0"/>
                <a:cs typeface="Times New Roman" panose="02020603050405020304" pitchFamily="18" charset="0"/>
              </a:rPr>
              <a:t>Emma </a:t>
            </a:r>
            <a:r>
              <a:rPr lang="en-GB" sz="1600" dirty="0">
                <a:latin typeface="Calibri" panose="020F0502020204030204" pitchFamily="34" charset="0"/>
                <a:ea typeface="Calibri" panose="020F0502020204030204" pitchFamily="34" charset="0"/>
                <a:cs typeface="Times New Roman" panose="02020603050405020304" pitchFamily="18" charset="0"/>
              </a:rPr>
              <a:t>is a mental health nurse with over 20 years of experience across a wide range of health, emergency care and criminal justice settings. She is currently Head of Mental Health Nursing NHSE/I National Clinical Lead COVID-19 Mental health, Learning Disability &amp; Autism Response cell and continues to work as a consultant Nurse in a local Psychiatric liaison service. </a:t>
            </a:r>
            <a:r>
              <a:rPr lang="en-GB" sz="1600" dirty="0" smtClean="0">
                <a:latin typeface="Calibri" panose="020F0502020204030204" pitchFamily="34" charset="0"/>
                <a:ea typeface="Calibri" panose="020F0502020204030204" pitchFamily="34" charset="0"/>
                <a:cs typeface="Times New Roman" panose="02020603050405020304" pitchFamily="18" charset="0"/>
              </a:rPr>
              <a:t> Emma </a:t>
            </a:r>
            <a:r>
              <a:rPr lang="en-GB" sz="1600" dirty="0">
                <a:latin typeface="Calibri" panose="020F0502020204030204" pitchFamily="34" charset="0"/>
                <a:ea typeface="Calibri" panose="020F0502020204030204" pitchFamily="34" charset="0"/>
                <a:cs typeface="Times New Roman" panose="02020603050405020304" pitchFamily="18" charset="0"/>
              </a:rPr>
              <a:t>is leading the national program of work on reducing suicides in Nursing and </a:t>
            </a:r>
            <a:r>
              <a:rPr lang="en-GB" sz="1600" dirty="0" smtClean="0">
                <a:latin typeface="Calibri" panose="020F0502020204030204" pitchFamily="34" charset="0"/>
                <a:ea typeface="Calibri" panose="020F0502020204030204" pitchFamily="34" charset="0"/>
                <a:cs typeface="Times New Roman" panose="02020603050405020304" pitchFamily="18" charset="0"/>
              </a:rPr>
              <a:t>Midwifery. </a:t>
            </a:r>
            <a:r>
              <a:rPr lang="en-GB" sz="1600" b="1" dirty="0" smtClean="0">
                <a:latin typeface="Calibri" panose="020F0502020204030204" pitchFamily="34" charset="0"/>
                <a:ea typeface="Calibri" panose="020F0502020204030204" pitchFamily="34" charset="0"/>
                <a:cs typeface="Times New Roman" panose="02020603050405020304" pitchFamily="18" charset="0"/>
              </a:rPr>
              <a:t>Twitter </a:t>
            </a:r>
            <a:r>
              <a:rPr lang="en-GB" sz="1600" b="1" dirty="0">
                <a:latin typeface="Calibri" panose="020F0502020204030204" pitchFamily="34" charset="0"/>
                <a:ea typeface="Calibri" panose="020F0502020204030204" pitchFamily="34" charset="0"/>
                <a:cs typeface="Times New Roman" panose="02020603050405020304" pitchFamily="18" charset="0"/>
              </a:rPr>
              <a:t>@</a:t>
            </a:r>
            <a:r>
              <a:rPr lang="en-GB" sz="1600" b="1" dirty="0" err="1">
                <a:latin typeface="Calibri" panose="020F0502020204030204" pitchFamily="34" charset="0"/>
                <a:ea typeface="Calibri" panose="020F0502020204030204" pitchFamily="34" charset="0"/>
                <a:cs typeface="Times New Roman" panose="02020603050405020304" pitchFamily="18" charset="0"/>
              </a:rPr>
              <a:t>NursingEmma</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839035" y="4725292"/>
            <a:ext cx="1385316" cy="342466"/>
          </a:xfrm>
          <a:prstGeom prst="rect">
            <a:avLst/>
          </a:prstGeom>
        </p:spPr>
        <p:txBody>
          <a:bodyPr wrap="none">
            <a:spAutoFit/>
          </a:bodyPr>
          <a:lstStyle/>
          <a:p>
            <a:pPr>
              <a:lnSpc>
                <a:spcPct val="107000"/>
              </a:lnSpc>
              <a:spcAft>
                <a:spcPts val="800"/>
              </a:spcAft>
            </a:pPr>
            <a:r>
              <a:rPr lang="en-GB" sz="16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Miriam Fine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792460" y="6494633"/>
            <a:ext cx="1438214" cy="338554"/>
          </a:xfrm>
          <a:prstGeom prst="rect">
            <a:avLst/>
          </a:prstGeom>
        </p:spPr>
        <p:txBody>
          <a:bodyPr wrap="none">
            <a:spAutoFit/>
          </a:bodyPr>
          <a:lstStyle/>
          <a:p>
            <a:r>
              <a:rPr lang="en-GB" sz="16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Sudhir Daya </a:t>
            </a:r>
            <a:endParaRPr lang="en-GB" sz="1600" dirty="0"/>
          </a:p>
        </p:txBody>
      </p:sp>
      <p:sp>
        <p:nvSpPr>
          <p:cNvPr id="18" name="Rectangle 17"/>
          <p:cNvSpPr/>
          <p:nvPr/>
        </p:nvSpPr>
        <p:spPr>
          <a:xfrm>
            <a:off x="792460" y="2679089"/>
            <a:ext cx="1568443" cy="338554"/>
          </a:xfrm>
          <a:prstGeom prst="rect">
            <a:avLst/>
          </a:prstGeom>
        </p:spPr>
        <p:txBody>
          <a:bodyPr wrap="none">
            <a:spAutoFit/>
          </a:bodyPr>
          <a:lstStyle/>
          <a:p>
            <a:r>
              <a:rPr lang="en-GB" sz="16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Emma </a:t>
            </a:r>
            <a:r>
              <a:rPr lang="en-GB" sz="1600" b="1"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Wadey</a:t>
            </a:r>
            <a:r>
              <a:rPr lang="en-GB" sz="16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endParaRPr lang="en-GB" sz="1600" dirty="0"/>
          </a:p>
        </p:txBody>
      </p:sp>
    </p:spTree>
    <p:extLst>
      <p:ext uri="{BB962C8B-B14F-4D97-AF65-F5344CB8AC3E}">
        <p14:creationId xmlns:p14="http://schemas.microsoft.com/office/powerpoint/2010/main" val="343387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775"/>
            <a:ext cx="10515600" cy="1325563"/>
          </a:xfrm>
        </p:spPr>
        <p:txBody>
          <a:bodyPr>
            <a:normAutofit/>
          </a:bodyPr>
          <a:lstStyle/>
          <a:p>
            <a:pPr algn="ctr"/>
            <a:r>
              <a:rPr lang="en-GB" sz="5400" b="1" dirty="0" smtClean="0"/>
              <a:t>Top Tips from speakers</a:t>
            </a:r>
            <a:endParaRPr lang="en-GB" sz="5400" b="1" dirty="0"/>
          </a:p>
        </p:txBody>
      </p:sp>
      <p:sp>
        <p:nvSpPr>
          <p:cNvPr id="4" name="Rounded Rectangle 3"/>
          <p:cNvSpPr/>
          <p:nvPr/>
        </p:nvSpPr>
        <p:spPr>
          <a:xfrm>
            <a:off x="232231" y="1542830"/>
            <a:ext cx="3744682" cy="1341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Nurture body to nurture mind (e.g. sleep, sustain your microbiome)</a:t>
            </a:r>
            <a:endParaRPr lang="en-GB" dirty="0"/>
          </a:p>
        </p:txBody>
      </p:sp>
      <p:sp>
        <p:nvSpPr>
          <p:cNvPr id="6" name="Rounded Rectangle 5"/>
          <p:cNvSpPr/>
          <p:nvPr/>
        </p:nvSpPr>
        <p:spPr>
          <a:xfrm>
            <a:off x="232231" y="3091324"/>
            <a:ext cx="3744682" cy="1341882"/>
          </a:xfrm>
          <a:prstGeom prst="round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Find out what resources &amp; support is available locally &amp; nationally</a:t>
            </a:r>
            <a:endParaRPr lang="en-GB" dirty="0"/>
          </a:p>
        </p:txBody>
      </p:sp>
      <p:sp>
        <p:nvSpPr>
          <p:cNvPr id="7" name="Rounded Rectangle 6"/>
          <p:cNvSpPr/>
          <p:nvPr/>
        </p:nvSpPr>
        <p:spPr>
          <a:xfrm>
            <a:off x="232231" y="4639818"/>
            <a:ext cx="3744682" cy="13418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 kind to yourself, it’s okay not to be okay</a:t>
            </a:r>
            <a:endParaRPr lang="en-GB" dirty="0"/>
          </a:p>
        </p:txBody>
      </p:sp>
      <p:sp>
        <p:nvSpPr>
          <p:cNvPr id="27" name="Rounded Rectangle 26"/>
          <p:cNvSpPr/>
          <p:nvPr/>
        </p:nvSpPr>
        <p:spPr>
          <a:xfrm>
            <a:off x="4201888" y="1545325"/>
            <a:ext cx="3744682" cy="1341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Regular check-in with thoughts &amp; feelings</a:t>
            </a:r>
            <a:endParaRPr lang="en-GB" dirty="0"/>
          </a:p>
        </p:txBody>
      </p:sp>
      <p:sp>
        <p:nvSpPr>
          <p:cNvPr id="28" name="Rounded Rectangle 27"/>
          <p:cNvSpPr/>
          <p:nvPr/>
        </p:nvSpPr>
        <p:spPr>
          <a:xfrm>
            <a:off x="4201888" y="3093819"/>
            <a:ext cx="3744682" cy="1341882"/>
          </a:xfrm>
          <a:prstGeom prst="round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Externalise thoughts to gain perspective</a:t>
            </a:r>
            <a:endParaRPr lang="en-GB" dirty="0"/>
          </a:p>
        </p:txBody>
      </p:sp>
      <p:sp>
        <p:nvSpPr>
          <p:cNvPr id="29" name="Rounded Rectangle 28"/>
          <p:cNvSpPr/>
          <p:nvPr/>
        </p:nvSpPr>
        <p:spPr>
          <a:xfrm>
            <a:off x="4201888" y="4642313"/>
            <a:ext cx="3744682" cy="13418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Speak to yourself as you would speak to your best friend</a:t>
            </a:r>
            <a:endParaRPr lang="en-GB" dirty="0"/>
          </a:p>
        </p:txBody>
      </p:sp>
      <p:sp>
        <p:nvSpPr>
          <p:cNvPr id="46" name="Rounded Rectangle 45"/>
          <p:cNvSpPr/>
          <p:nvPr/>
        </p:nvSpPr>
        <p:spPr>
          <a:xfrm>
            <a:off x="8171545" y="1542830"/>
            <a:ext cx="3744682" cy="1341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Soothe your soul</a:t>
            </a:r>
            <a:endParaRPr lang="en-GB" dirty="0"/>
          </a:p>
        </p:txBody>
      </p:sp>
      <p:sp>
        <p:nvSpPr>
          <p:cNvPr id="47" name="Rounded Rectangle 46"/>
          <p:cNvSpPr/>
          <p:nvPr/>
        </p:nvSpPr>
        <p:spPr>
          <a:xfrm>
            <a:off x="8171545" y="3091324"/>
            <a:ext cx="3744682" cy="1341882"/>
          </a:xfrm>
          <a:prstGeom prst="round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Stimulate your </a:t>
            </a:r>
            <a:r>
              <a:rPr lang="en-GB" dirty="0" err="1" smtClean="0"/>
              <a:t>Vagus</a:t>
            </a:r>
            <a:r>
              <a:rPr lang="en-GB" dirty="0" smtClean="0"/>
              <a:t> nerve</a:t>
            </a:r>
            <a:endParaRPr lang="en-GB" dirty="0"/>
          </a:p>
        </p:txBody>
      </p:sp>
      <p:sp>
        <p:nvSpPr>
          <p:cNvPr id="48" name="Rounded Rectangle 47"/>
          <p:cNvSpPr/>
          <p:nvPr/>
        </p:nvSpPr>
        <p:spPr>
          <a:xfrm>
            <a:off x="8171545" y="4639818"/>
            <a:ext cx="3744682" cy="13418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Save into your emotional bank account</a:t>
            </a:r>
          </a:p>
        </p:txBody>
      </p:sp>
    </p:spTree>
    <p:extLst>
      <p:ext uri="{BB962C8B-B14F-4D97-AF65-F5344CB8AC3E}">
        <p14:creationId xmlns:p14="http://schemas.microsoft.com/office/powerpoint/2010/main" val="227915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outlook.live.net/owa/MSA%3Aangie.logan%40hotmail.co.uk/service.svc/s/GetAttachmentThumbnail?id=AQMkADAwATY0MDABLTk4YzktMmIyNy0wMAItMDAKAEYAAAMktSauHkolTIsfEF84gmXHBwBowwiI20VXR4QqAtpd6c9zAAACAQwAAABowwiI20VXR4QqAtpd6c9zAAPL%2FS%2FLAAAAARIAEADKKJGNXzjJSL%2BrLpW70g8j&amp;thumbnailType=2&amp;owa=outlook.live.com&amp;scriptVer=20201102002.02&amp;isc=1&amp;X-OWA-CANARY=OyYLyOIF8EuESQDGpxC-k3BEBaKFj9gYXEsyWR5tviOfNfi17qi_OuWbHlgE1TBDBxm8xuqFOCY.&amp;token=eyJhbGciOiJSUzI1NiIsImtpZCI6IjU2MzU4ODUyMzRCOTI1MkRERTAwNTc2NkQ5RDlGMjc2NTY1RjYzRTIiLCJ0eXAiOiJKV1QiLCJ4NXQiOiJWaldJVWpTNUpTM2VBRmRtMmRueWRsWmZZLUkifQ.eyJvcmlnaW4iOiJodHRwczovL291dGxvb2subGl2ZS5jb20iLCJ1YyI6IjEwM2ZhMjRkNzQwMjQwYTRiNDU2NTJjOWNmNzNmNjJmIiwidmVyIjoiRXhjaGFuZ2UuQ2FsbGJhY2suVjEiLCJhcHBjdHhzZW5kZXIiOiJPd2FEb3dubG9hZEA4NGRmOWU3Zi1lOWY2LTQwYWYtYjQzNS1hYWFhYWFhYWFhYWEiLCJpc3NyaW5nIjoiV1ciLCJhcHBjdHgiOiJ7XCJtc2V4Y2hwcm90XCI6XCJvd2FcIixcInByaW1hcnlzaWRcIjpcIlMtMS0yODI3LTQwOTYwMC0yNTYzMzIwNjE1XCIsXCJwdWlkXCI6XCIxNzU5MjIxMTY3NzYyMjE1XCIsXCJvaWRcIjpcIjAwMDY0MDAwLTk4YzktMmIyNy0wMDAwLTAwMDAwMDAwMDAwMFwiLFwic2NvcGVcIjpcIk93YURvd25sb2FkXCJ9IiwibmJmIjoxNjA2MTE4MzMxLCJleHAiOjE2MDYxMTg5MzEsImlzcyI6IjAwMDAwMDAyLTAwMDAtMGZmMS1jZTAwLTAwMDAwMDAwMDAwMEA4NGRmOWU3Zi1lOWY2LTQwYWYtYjQzNS1hYWFhYWFhYWFhYWEiLCJhdWQiOiIwMDAwMDAwMi0wMDAwLTBmZjEtY2UwMC0wMDAwMDAwMDAwMDAvYXR0YWNobWVudC5vdXRsb29rLmxpdmUubmV0QDg0ZGY5ZTdmLWU5ZjYtNDBhZi1iNDM1LWFhYWFhYWFhYWFhYSIsImhhcHAiOiJvd2EifQ.gSDXLOaLgABDDJAaObIra6qoybASmz-OHRZobEtyqkMn47t6r60qAXce_-6fe1fCjD0rHlkt9Ba4SZgkA8kctGzTywEp6-SHnb5mDqUbt6jPeeAbFN-fxiqbrrnWIJIHLhQFaYuMMGmcqYum1JuZeZwjALD4Z1ZMyAKdLn-evSjDc6xcd3JQlArcLPljhzNUDMQ9GtEuEJdXknlve8lGK9icaRuJUVhcqfauyzCReIlfyF0hI8VvHmuxSgTG0_Sy2h3e0qjBjZ0HSFxEO2F7m5p4vYbx-X8hrFlDQq1RKlRVIzUyDMRQqivcsy74XlL17dNjsyzc_D8ppIxfc3ej-w&amp;animation=true"/>
          <p:cNvPicPr>
            <a:picLocks noChangeAspect="1" noChangeArrowheads="1"/>
          </p:cNvPicPr>
          <p:nvPr/>
        </p:nvPicPr>
        <p:blipFill rotWithShape="1">
          <a:blip r:embed="rId2">
            <a:extLst>
              <a:ext uri="{28A0092B-C50C-407E-A947-70E740481C1C}">
                <a14:useLocalDpi xmlns:a14="http://schemas.microsoft.com/office/drawing/2010/main" val="0"/>
              </a:ext>
            </a:extLst>
          </a:blip>
          <a:srcRect l="21634" r="24524"/>
          <a:stretch/>
        </p:blipFill>
        <p:spPr bwMode="auto">
          <a:xfrm>
            <a:off x="657224" y="642939"/>
            <a:ext cx="2014539" cy="54546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7999" y="1294511"/>
            <a:ext cx="9013371" cy="5447645"/>
          </a:xfrm>
          <a:prstGeom prst="rect">
            <a:avLst/>
          </a:prstGeom>
        </p:spPr>
        <p:txBody>
          <a:bodyPr wrap="square">
            <a:spAutoFit/>
          </a:bodyPr>
          <a:lstStyle/>
          <a:p>
            <a:pPr>
              <a:spcAft>
                <a:spcPts val="0"/>
              </a:spcAft>
            </a:pPr>
            <a:r>
              <a:rPr lang="en-GB"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https://mhfaengland.org/</a:t>
            </a:r>
            <a:r>
              <a:rPr lang="en-GB" dirty="0">
                <a:latin typeface="Arial" panose="020B0604020202020204" pitchFamily="34" charset="0"/>
                <a:ea typeface="Times New Roman" panose="02020603050405020304" pitchFamily="18" charset="0"/>
                <a:cs typeface="Arial" panose="020B0604020202020204" pitchFamily="34" charset="0"/>
              </a:rPr>
              <a:t> </a:t>
            </a:r>
            <a:endParaRPr lang="en-GB" dirty="0" smtClean="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dirty="0" smtClean="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dirty="0">
                <a:latin typeface="Arial" panose="020B0604020202020204" pitchFamily="34" charset="0"/>
                <a:ea typeface="Calibri" panose="020F0502020204030204" pitchFamily="34" charset="0"/>
                <a:cs typeface="Arial" panose="020B0604020202020204" pitchFamily="34" charset="0"/>
                <a:hlinkClick r:id="rId4"/>
              </a:rPr>
              <a:t>https://</a:t>
            </a:r>
            <a:r>
              <a:rPr lang="en-GB" dirty="0" smtClean="0">
                <a:latin typeface="Arial" panose="020B0604020202020204" pitchFamily="34" charset="0"/>
                <a:ea typeface="Calibri" panose="020F0502020204030204" pitchFamily="34" charset="0"/>
                <a:cs typeface="Arial" panose="020B0604020202020204" pitchFamily="34" charset="0"/>
                <a:hlinkClick r:id="rId4"/>
              </a:rPr>
              <a:t>www.csp.org.uk/frontline/article/physio-burnout</a:t>
            </a:r>
            <a:r>
              <a:rPr lang="en-GB" dirty="0" smtClean="0">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dirty="0" smtClean="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dirty="0" smtClean="0">
                <a:latin typeface="Arial" panose="020B0604020202020204" pitchFamily="34" charset="0"/>
                <a:ea typeface="Times New Roman" panose="02020603050405020304" pitchFamily="18" charset="0"/>
                <a:cs typeface="Arial" panose="020B0604020202020204" pitchFamily="34" charset="0"/>
                <a:hlinkClick r:id="rId5"/>
              </a:rPr>
              <a:t>https</a:t>
            </a:r>
            <a:r>
              <a:rPr lang="en-GB" dirty="0">
                <a:latin typeface="Arial" panose="020B0604020202020204" pitchFamily="34" charset="0"/>
                <a:ea typeface="Times New Roman" panose="02020603050405020304" pitchFamily="18" charset="0"/>
                <a:cs typeface="Arial" panose="020B0604020202020204" pitchFamily="34" charset="0"/>
                <a:hlinkClick r:id="rId5"/>
              </a:rPr>
              <a:t>://</a:t>
            </a:r>
            <a:r>
              <a:rPr lang="en-GB" dirty="0" smtClean="0">
                <a:latin typeface="Arial" panose="020B0604020202020204" pitchFamily="34" charset="0"/>
                <a:ea typeface="Times New Roman" panose="02020603050405020304" pitchFamily="18" charset="0"/>
                <a:cs typeface="Arial" panose="020B0604020202020204" pitchFamily="34" charset="0"/>
                <a:hlinkClick r:id="rId5"/>
              </a:rPr>
              <a:t>www.hse.gov.uk/stress/assets/docs/stress-talking-toolkit.pdf</a:t>
            </a:r>
            <a:endParaRPr lang="en-GB" dirty="0" smtClean="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dirty="0" smtClean="0">
              <a:latin typeface="Arial" panose="020B0604020202020204" pitchFamily="34" charset="0"/>
              <a:ea typeface="Times New Roman" panose="02020603050405020304" pitchFamily="18" charset="0"/>
              <a:cs typeface="Arial" panose="020B0604020202020204" pitchFamily="34" charset="0"/>
            </a:endParaRPr>
          </a:p>
          <a:p>
            <a:r>
              <a:rPr lang="en-GB"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6"/>
              </a:rPr>
              <a:t>https://www.nhsemployers.org/news/2020/03/free-access-to-wellbeing-apps-for-all-nhs-staff</a:t>
            </a:r>
            <a:endParaRPr lang="en-GB" dirty="0" smtClean="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dirty="0" smtClean="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dirty="0" smtClean="0">
                <a:latin typeface="Arial" panose="020B0604020202020204" pitchFamily="34" charset="0"/>
                <a:ea typeface="Times New Roman" panose="02020603050405020304" pitchFamily="18" charset="0"/>
                <a:cs typeface="Arial" panose="020B0604020202020204" pitchFamily="34" charset="0"/>
              </a:rPr>
              <a:t>Headspace </a:t>
            </a:r>
            <a:r>
              <a:rPr lang="en-GB" dirty="0">
                <a:latin typeface="Arial" panose="020B0604020202020204" pitchFamily="34" charset="0"/>
                <a:ea typeface="Times New Roman" panose="02020603050405020304" pitchFamily="18" charset="0"/>
                <a:cs typeface="Arial" panose="020B0604020202020204" pitchFamily="34" charset="0"/>
              </a:rPr>
              <a:t>app</a:t>
            </a: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dirty="0">
                <a:latin typeface="Arial" panose="020B0604020202020204" pitchFamily="34" charset="0"/>
                <a:ea typeface="Times New Roman" panose="02020603050405020304" pitchFamily="18"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7"/>
              </a:rPr>
              <a:t>https://www.practitionerhealth.nhs.uk/wellbeing-app</a:t>
            </a: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dirty="0">
                <a:latin typeface="Arial" panose="020B0604020202020204" pitchFamily="34" charset="0"/>
                <a:ea typeface="Times New Roman" panose="02020603050405020304" pitchFamily="18"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1200"/>
              </a:spcAft>
            </a:pPr>
            <a:r>
              <a:rPr lang="en-GB" dirty="0" smtClean="0">
                <a:latin typeface="Arial" panose="020B0604020202020204" pitchFamily="34" charset="0"/>
                <a:ea typeface="Times New Roman" panose="02020603050405020304" pitchFamily="18" charset="0"/>
                <a:cs typeface="Arial" panose="020B0604020202020204" pitchFamily="34" charset="0"/>
                <a:hlinkClick r:id="rId8"/>
              </a:rPr>
              <a:t>https://www.psychppe.org</a:t>
            </a:r>
          </a:p>
          <a:p>
            <a:pPr>
              <a:spcAft>
                <a:spcPts val="1200"/>
              </a:spcAft>
            </a:pPr>
            <a:r>
              <a:rPr lang="en-GB" dirty="0" smtClean="0">
                <a:latin typeface="Arial" panose="020B0604020202020204" pitchFamily="34" charset="0"/>
                <a:ea typeface="Times New Roman" panose="02020603050405020304" pitchFamily="18" charset="0"/>
                <a:cs typeface="Arial" panose="020B0604020202020204" pitchFamily="34" charset="0"/>
                <a:hlinkClick r:id="rId8"/>
              </a:rPr>
              <a:t>https://resilientpractice.co.uk</a:t>
            </a:r>
            <a:r>
              <a:rPr lang="en-GB" dirty="0" smtClean="0">
                <a:latin typeface="Arial" panose="020B0604020202020204" pitchFamily="34" charset="0"/>
                <a:ea typeface="Times New Roman" panose="02020603050405020304" pitchFamily="18" charset="0"/>
                <a:cs typeface="Arial" panose="020B0604020202020204" pitchFamily="34" charset="0"/>
              </a:rPr>
              <a:t> </a:t>
            </a:r>
          </a:p>
          <a:p>
            <a:pPr>
              <a:spcAft>
                <a:spcPts val="1200"/>
              </a:spcAft>
            </a:pPr>
            <a:endParaRPr lang="en-GB" dirty="0">
              <a:latin typeface="Arial" panose="020B0604020202020204" pitchFamily="34" charset="0"/>
              <a:ea typeface="Calibri" panose="020F0502020204030204" pitchFamily="34" charset="0"/>
              <a:cs typeface="Arial" panose="020B0604020202020204" pitchFamily="34" charset="0"/>
            </a:endParaRPr>
          </a:p>
          <a:p>
            <a:pPr>
              <a:spcAft>
                <a:spcPts val="1200"/>
              </a:spcAft>
            </a:pPr>
            <a:r>
              <a:rPr lang="en-GB" sz="1200" dirty="0" smtClean="0">
                <a:latin typeface="Arial" panose="020B0604020202020204" pitchFamily="34" charset="0"/>
                <a:ea typeface="Calibri" panose="020F0502020204030204" pitchFamily="34" charset="0"/>
                <a:cs typeface="Arial" panose="020B0604020202020204" pitchFamily="34" charset="0"/>
              </a:rPr>
              <a:t>*Please note these resources are not endorsed by Chartered Society of Physiotherapy</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p:cNvSpPr txBox="1"/>
          <p:nvPr/>
        </p:nvSpPr>
        <p:spPr>
          <a:xfrm>
            <a:off x="3047999" y="642939"/>
            <a:ext cx="4108817"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Useful resources*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40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7800"/>
            <a:ext cx="10515600" cy="6527800"/>
          </a:xfrm>
        </p:spPr>
        <p:txBody>
          <a:bodyPr>
            <a:normAutofit fontScale="92500" lnSpcReduction="20000"/>
          </a:bodyPr>
          <a:lstStyle/>
          <a:p>
            <a:pPr marL="0" indent="0">
              <a:buNone/>
            </a:pPr>
            <a:r>
              <a:rPr lang="en-GB" b="1" dirty="0"/>
              <a:t>Blog</a:t>
            </a:r>
            <a:endParaRPr lang="en-GB" dirty="0"/>
          </a:p>
          <a:p>
            <a:r>
              <a:rPr lang="en-GB" dirty="0"/>
              <a:t>For a recap of what was covered in the 24</a:t>
            </a:r>
            <a:r>
              <a:rPr lang="en-GB" baseline="30000" dirty="0"/>
              <a:t>th</a:t>
            </a:r>
            <a:r>
              <a:rPr lang="en-GB" dirty="0"/>
              <a:t> November event, check out my blog: </a:t>
            </a:r>
            <a:r>
              <a:rPr lang="en-GB" u="sng" dirty="0">
                <a:hlinkClick r:id="rId2"/>
              </a:rPr>
              <a:t>https://www.miriamfine.com/blog-1</a:t>
            </a:r>
            <a:r>
              <a:rPr lang="en-GB" dirty="0"/>
              <a:t> </a:t>
            </a:r>
          </a:p>
          <a:p>
            <a:pPr marL="0" indent="0">
              <a:buNone/>
            </a:pPr>
            <a:r>
              <a:rPr lang="en-GB" b="1" dirty="0"/>
              <a:t> </a:t>
            </a:r>
            <a:endParaRPr lang="en-GB" dirty="0"/>
          </a:p>
          <a:p>
            <a:pPr marL="0" indent="0">
              <a:buNone/>
            </a:pPr>
            <a:r>
              <a:rPr lang="en-GB" b="1" dirty="0"/>
              <a:t>Podcasts</a:t>
            </a:r>
            <a:endParaRPr lang="en-GB" dirty="0"/>
          </a:p>
          <a:p>
            <a:pPr lvl="0"/>
            <a:r>
              <a:rPr lang="en-GB" dirty="0"/>
              <a:t>By The Book – This a comedy podcast where 2 friends choose one self-help book each episode, live by it for 2 weeks, and weigh in on whether it actually changed their lives.  It’s a </a:t>
            </a:r>
            <a:r>
              <a:rPr lang="en-GB" dirty="0" smtClean="0"/>
              <a:t>light-hearted </a:t>
            </a:r>
            <a:r>
              <a:rPr lang="en-GB" dirty="0"/>
              <a:t>way to start hearing about various ideas – this episode explores the idea of getting to know your inner narrator (‘What to say when you talk to yourself’):</a:t>
            </a:r>
          </a:p>
          <a:p>
            <a:r>
              <a:rPr lang="en-GB" u="sng" dirty="0">
                <a:hlinkClick r:id="rId3"/>
              </a:rPr>
              <a:t>https://www.stitcher.com/show/by-the-book/episode/what-to-say-when-you-talk-to-yourself-200144613</a:t>
            </a:r>
            <a:endParaRPr lang="en-GB" dirty="0"/>
          </a:p>
          <a:p>
            <a:pPr lvl="0"/>
            <a:endParaRPr lang="en-GB" dirty="0" smtClean="0"/>
          </a:p>
          <a:p>
            <a:pPr lvl="0"/>
            <a:r>
              <a:rPr lang="en-GB" dirty="0" smtClean="0"/>
              <a:t>Unlocking </a:t>
            </a:r>
            <a:r>
              <a:rPr lang="en-GB" dirty="0"/>
              <a:t>Us with </a:t>
            </a:r>
            <a:r>
              <a:rPr lang="en-GB" dirty="0" err="1"/>
              <a:t>Brené</a:t>
            </a:r>
            <a:r>
              <a:rPr lang="en-GB" dirty="0"/>
              <a:t> Brown – Shame researcher </a:t>
            </a:r>
            <a:r>
              <a:rPr lang="en-GB" dirty="0" err="1"/>
              <a:t>Brené</a:t>
            </a:r>
            <a:r>
              <a:rPr lang="en-GB" dirty="0"/>
              <a:t> Brown hosts different guests for interesting discussions about different elements of the human experience.  Highly recommend this episode: </a:t>
            </a:r>
            <a:r>
              <a:rPr lang="en-GB" dirty="0" err="1"/>
              <a:t>Brené</a:t>
            </a:r>
            <a:r>
              <a:rPr lang="en-GB" dirty="0"/>
              <a:t> with Emily and Amelia </a:t>
            </a:r>
            <a:r>
              <a:rPr lang="en-GB" dirty="0" err="1"/>
              <a:t>Nagoski</a:t>
            </a:r>
            <a:r>
              <a:rPr lang="en-GB" dirty="0"/>
              <a:t> on Burnout and How to Complete the Stress Cycle  </a:t>
            </a:r>
            <a:r>
              <a:rPr lang="en-GB" u="sng" dirty="0">
                <a:hlinkClick r:id="rId4"/>
              </a:rPr>
              <a:t>https://www.stitcher.com/show/unlocking-us-with-brene-brown/episode/brene-with-emily-and-amelia-nagoski-on-burnout-and-how-to-complete-the-stress-cycle-78571329</a:t>
            </a:r>
            <a:r>
              <a:rPr lang="en-GB" dirty="0"/>
              <a:t> </a:t>
            </a:r>
          </a:p>
        </p:txBody>
      </p:sp>
    </p:spTree>
    <p:extLst>
      <p:ext uri="{BB962C8B-B14F-4D97-AF65-F5344CB8AC3E}">
        <p14:creationId xmlns:p14="http://schemas.microsoft.com/office/powerpoint/2010/main" val="191808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1023600" cy="5897563"/>
          </a:xfrm>
        </p:spPr>
        <p:txBody>
          <a:bodyPr>
            <a:normAutofit fontScale="92500"/>
          </a:bodyPr>
          <a:lstStyle/>
          <a:p>
            <a:pPr marL="0" indent="0">
              <a:buNone/>
            </a:pPr>
            <a:r>
              <a:rPr lang="en-GB" b="1" dirty="0"/>
              <a:t>Mindfulness &amp; Self-Compassion</a:t>
            </a:r>
            <a:endParaRPr lang="en-GB" dirty="0"/>
          </a:p>
          <a:p>
            <a:pPr lvl="0"/>
            <a:r>
              <a:rPr lang="en-GB" dirty="0"/>
              <a:t>Insight Timer App (free</a:t>
            </a:r>
            <a:r>
              <a:rPr lang="en-GB" dirty="0" smtClean="0"/>
              <a:t>): This </a:t>
            </a:r>
            <a:r>
              <a:rPr lang="en-GB" dirty="0"/>
              <a:t>app has loads of recorded meditations you can listen to – you can search by length or by theme – and also has a timer with a nice bell if you want to just quietly meditate for a set time.  You can also be friends with people over it and encourage each other to keep going.</a:t>
            </a:r>
          </a:p>
          <a:p>
            <a:pPr lvl="0"/>
            <a:r>
              <a:rPr lang="en-GB" dirty="0"/>
              <a:t>RAIN (mindful self-compassion) </a:t>
            </a:r>
            <a:r>
              <a:rPr lang="en-GB" dirty="0" smtClean="0"/>
              <a:t>resources. </a:t>
            </a:r>
            <a:r>
              <a:rPr lang="en-GB" dirty="0"/>
              <a:t>The website also has lots of other resources including guided </a:t>
            </a:r>
            <a:r>
              <a:rPr lang="en-GB" dirty="0" smtClean="0"/>
              <a:t>meditations: </a:t>
            </a:r>
            <a:r>
              <a:rPr lang="en-GB" u="sng" dirty="0" smtClean="0">
                <a:hlinkClick r:id="rId2"/>
              </a:rPr>
              <a:t>https</a:t>
            </a:r>
            <a:r>
              <a:rPr lang="en-GB" u="sng" dirty="0">
                <a:hlinkClick r:id="rId2"/>
              </a:rPr>
              <a:t>://www.tarabrach.com/rain</a:t>
            </a:r>
            <a:r>
              <a:rPr lang="en-GB" u="sng" dirty="0" smtClean="0">
                <a:hlinkClick r:id="rId2"/>
              </a:rPr>
              <a:t>/</a:t>
            </a:r>
            <a:r>
              <a:rPr lang="en-GB" u="sng" dirty="0" smtClean="0"/>
              <a:t>     </a:t>
            </a:r>
            <a:endParaRPr lang="en-GB" dirty="0" smtClean="0"/>
          </a:p>
          <a:p>
            <a:pPr lvl="0"/>
            <a:r>
              <a:rPr lang="en-GB" u="sng" dirty="0" smtClean="0">
                <a:hlinkClick r:id="rId3"/>
              </a:rPr>
              <a:t>https</a:t>
            </a:r>
            <a:r>
              <a:rPr lang="en-GB" u="sng" dirty="0">
                <a:hlinkClick r:id="rId3"/>
              </a:rPr>
              <a:t>://self-compassion.org/</a:t>
            </a:r>
            <a:r>
              <a:rPr lang="en-GB" dirty="0"/>
              <a:t> - loads of free resources to support and explain the practice of self-compassion.</a:t>
            </a:r>
          </a:p>
          <a:p>
            <a:r>
              <a:rPr lang="en-GB" dirty="0" err="1" smtClean="0"/>
              <a:t>Hedderman</a:t>
            </a:r>
            <a:r>
              <a:rPr lang="en-GB" dirty="0"/>
              <a:t>, E. &amp; </a:t>
            </a:r>
            <a:r>
              <a:rPr lang="en-GB" dirty="0" err="1"/>
              <a:t>O'Doherty</a:t>
            </a:r>
            <a:r>
              <a:rPr lang="en-GB" dirty="0"/>
              <a:t>, Veronica &amp; O’Connor, S.. (2020). Mindfulness moments for clinicians in the midst of a pandemic. Irish Journal of Psychological Medicine. 1-14. 10.1017/ipm.2020.59.  Available from: </a:t>
            </a:r>
            <a:r>
              <a:rPr lang="en-GB" u="sng" dirty="0">
                <a:hlinkClick r:id="rId4"/>
              </a:rPr>
              <a:t>https://www.researchgate.net/publication/341552307_Mindfulness_moments_for_clinicians_in_the_midst_of_a_pandemic</a:t>
            </a:r>
            <a:r>
              <a:rPr lang="en-GB" dirty="0"/>
              <a:t> </a:t>
            </a:r>
          </a:p>
          <a:p>
            <a:endParaRPr lang="en-GB" dirty="0"/>
          </a:p>
        </p:txBody>
      </p:sp>
    </p:spTree>
    <p:extLst>
      <p:ext uri="{BB962C8B-B14F-4D97-AF65-F5344CB8AC3E}">
        <p14:creationId xmlns:p14="http://schemas.microsoft.com/office/powerpoint/2010/main" val="402186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FFBD103EA03C46973D8D6CA31F278B" ma:contentTypeVersion="13" ma:contentTypeDescription="Create a new document." ma:contentTypeScope="" ma:versionID="f3b7ae46a6f9eb927271d4b3774be64c">
  <xsd:schema xmlns:xsd="http://www.w3.org/2001/XMLSchema" xmlns:xs="http://www.w3.org/2001/XMLSchema" xmlns:p="http://schemas.microsoft.com/office/2006/metadata/properties" xmlns:ns3="6d51bda3-90e0-4025-bbed-3a2622ddc311" xmlns:ns4="782d0ee6-a16a-452d-8c22-16372cb5379b" targetNamespace="http://schemas.microsoft.com/office/2006/metadata/properties" ma:root="true" ma:fieldsID="e89c007f3a9dcc5b73f046bd236f6f22" ns3:_="" ns4:_="">
    <xsd:import namespace="6d51bda3-90e0-4025-bbed-3a2622ddc311"/>
    <xsd:import namespace="782d0ee6-a16a-452d-8c22-16372cb5379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51bda3-90e0-4025-bbed-3a2622ddc3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2d0ee6-a16a-452d-8c22-16372cb5379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02729C-BDB1-4D17-9E86-C4E74320F147}">
  <ds:schemaRefs>
    <ds:schemaRef ds:uri="http://schemas.microsoft.com/office/infopath/2007/PartnerControls"/>
    <ds:schemaRef ds:uri="782d0ee6-a16a-452d-8c22-16372cb5379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6d51bda3-90e0-4025-bbed-3a2622ddc311"/>
    <ds:schemaRef ds:uri="http://www.w3.org/XML/1998/namespace"/>
    <ds:schemaRef ds:uri="http://purl.org/dc/dcmitype/"/>
  </ds:schemaRefs>
</ds:datastoreItem>
</file>

<file path=customXml/itemProps2.xml><?xml version="1.0" encoding="utf-8"?>
<ds:datastoreItem xmlns:ds="http://schemas.openxmlformats.org/officeDocument/2006/customXml" ds:itemID="{5B79D03F-D45B-433D-B55C-7782897CCC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51bda3-90e0-4025-bbed-3a2622ddc311"/>
    <ds:schemaRef ds:uri="782d0ee6-a16a-452d-8c22-16372cb537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7BE57F-716F-4575-8219-AEE5943961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3358</TotalTime>
  <Words>649</Words>
  <Application>Microsoft Office PowerPoint</Application>
  <PresentationFormat>Widescreen</PresentationFormat>
  <Paragraphs>80</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맑은 고딕</vt:lpstr>
      <vt:lpstr>Arial</vt:lpstr>
      <vt:lpstr>Calibri</vt:lpstr>
      <vt:lpstr>Calibri Light</vt:lpstr>
      <vt:lpstr>Times New Roman</vt:lpstr>
      <vt:lpstr>Office Theme</vt:lpstr>
      <vt:lpstr>Self-care, resilience and preventing burnout</vt:lpstr>
      <vt:lpstr>PowerPoint Presentation</vt:lpstr>
      <vt:lpstr>Aims of the session</vt:lpstr>
      <vt:lpstr>Before we start … how are you feeling?</vt:lpstr>
      <vt:lpstr>Welcome to our speakers</vt:lpstr>
      <vt:lpstr>Top Tips from speakers</vt:lpstr>
      <vt:lpstr>PowerPoint Presentation</vt:lpstr>
      <vt:lpstr>PowerPoint Presentation</vt:lpstr>
      <vt:lpstr>PowerPoint Presentation</vt:lpstr>
      <vt:lpstr>Before we finish …</vt:lpstr>
    </vt:vector>
  </TitlesOfParts>
  <Company>Plymouth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Logan</dc:creator>
  <cp:lastModifiedBy>Haroon Atif</cp:lastModifiedBy>
  <cp:revision>29</cp:revision>
  <dcterms:created xsi:type="dcterms:W3CDTF">2020-11-23T08:01:34Z</dcterms:created>
  <dcterms:modified xsi:type="dcterms:W3CDTF">2020-11-27T09:53:51Z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0x01010020FFBD103EA03C46973D8D6CA31F278B</vt:lpwstr>
  </property>
</Properties>
</file>