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7" r:id="rId9"/>
    <p:sldId id="269" r:id="rId10"/>
    <p:sldId id="268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64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846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407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765886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419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5668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9598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7352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374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2098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497495-0637-405E-AE64-5CC7506D51F5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8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434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1915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7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1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617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0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136/bmjspcare-2015-00098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F1C256-2F11-4A02-95F5-6AF1309D4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DD6C0-F290-4F98-AFD7-FF5F3837A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91" t="30420" b="13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8DF76B-DED5-42E0-858C-715D29C8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B274C-2710-4178-96F7-5B9CB1298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85F70-9FF7-4269-9D14-C98D0CDC5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014139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Dementia, Carers &amp; Couple Coping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6BE2C-2B7D-43A4-BE26-A5FB4BB2A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42934"/>
            <a:ext cx="9448800" cy="1038101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Kelly Warwicker</a:t>
            </a:r>
          </a:p>
          <a:p>
            <a:r>
              <a:rPr lang="en-GB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Wolverhampton</a:t>
            </a:r>
          </a:p>
        </p:txBody>
      </p:sp>
    </p:spTree>
    <p:extLst>
      <p:ext uri="{BB962C8B-B14F-4D97-AF65-F5344CB8AC3E}">
        <p14:creationId xmlns:p14="http://schemas.microsoft.com/office/powerpoint/2010/main" val="1973932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B606DC21-B3AA-4AE9-844F-E667E844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A48AC-B3A2-4F80-AE08-380E11027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4346" r="1" b="48826"/>
          <a:stretch/>
        </p:blipFill>
        <p:spPr>
          <a:xfrm>
            <a:off x="20" y="-1219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2C26C0-92C0-44FE-9193-9AAE1A2EF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14139"/>
            <a:ext cx="944880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 dirty="0"/>
              <a:t>Over to </a:t>
            </a:r>
            <a:r>
              <a:rPr lang="en-US" sz="6000" dirty="0" err="1"/>
              <a:t>chris</a:t>
            </a:r>
            <a:r>
              <a:rPr lang="en-US" sz="6000" dirty="0"/>
              <a:t> &amp; </a:t>
            </a:r>
            <a:r>
              <a:rPr lang="en-US" sz="6000" dirty="0" err="1"/>
              <a:t>simon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09759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B666-BB29-4544-85CF-7222D150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7646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F7FF-8242-43BD-8FC3-8CF3CBFC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11166"/>
            <a:ext cx="10820400" cy="4859188"/>
          </a:xfrm>
        </p:spPr>
        <p:txBody>
          <a:bodyPr>
            <a:normAutofit lnSpcReduction="10000"/>
          </a:bodyPr>
          <a:lstStyle/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Bodenmann, G. (2005). Dyadic Coping and Its Significance for Marital Functioning. Couples Coping with Stress: Emerging Perspectives On Dyadic Coping., 33-49. doi: 10.1037/11031-002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Carers.org,. (2014). Carers Trust. Retrieved 29 February 2016, from https://www.carers.org/sites/default/files/care_act_briefing_june_2014.pdf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Coffman, T. L. (2001). Relocation/relocation stress. In G. L. Maddox (Ed.), The encyclopedia of aging (3rd ed., pp. 871-873). New York: Springer.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Corry, M., Smith, V., Neenan, K., &amp; Brabyn, S. (2017). Telephone interventions, delivered by healthcare professionals, for educating and psychosocially supporting informal caregivers of adults with diagnosed illnesses. Cochrane Database Of Systematic Reviews. doi: 10.1002/14651858.cd012533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Fry, P. (2001). Predictors of Health-Related Quality of Life Perspectives, Self-Esteem, and Life Satisfactions of Older Adults Following Spousal Loss: An 18-Month Follow-up Study of Widows and Widowers. The Gerontologist, 41(6), 787-798. http://dx.doi.org/10.1093/geront/41.6.787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George, L. K. (2001). Life events. In G. L. Maddox (Ed.), The Encyclopedia of aging (3rd ed., pp. 596-598). New York: Springer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Karapliagou, A., &amp; Kellehear, A. (2016). The forgotten people in British public health: a national neglect of the dying, bereaved and caregivers. BMJ Supportive &amp; Palliative Care, bmjspcare-2015-000981. </a:t>
            </a:r>
            <a:r>
              <a:rPr lang="en-US" sz="1400" kern="0" dirty="0">
                <a:solidFill>
                  <a:srgbClr val="000000"/>
                </a:solidFill>
                <a:latin typeface="Helvetica"/>
                <a:hlinkClick r:id="rId2"/>
              </a:rPr>
              <a:t>http://dx.doi.org/10.1136/bmjspcare-2015-000981</a:t>
            </a:r>
            <a:endParaRPr lang="en-US" sz="1400" kern="0" dirty="0">
              <a:solidFill>
                <a:srgbClr val="000000"/>
              </a:solidFill>
              <a:latin typeface="Helvetica"/>
            </a:endParaRP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Meier, C., Bodenmann, Moergeli, &amp; Jenewein. (2011). Dyadic coping, quality of life, and psychological distress among chronic obstructive pulmonary disease patients and their partners. International Journal of Chronic Obstructive Pulmonary Disease, 583. doi: 10.2147/copd.s24508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Traa, M., De Vries, J., Bodenmann, G., &amp; Den Oudsten, B. (2015). Dyadic coping and relationship functioning in couples coping with cancer: A systematic review. British Journal of Health Psychology, 20(1), 85-114. doi: 10.1111/bjhp.12094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Whitlatch, C. J. &amp; Orsulic-Jeras, S. (2018). Meeting the informational, educational, and psychosocial support needs of persons living with dementia and their family caregivers. The Gerontologist, 58, S58–S63. doi:10.1093/</a:t>
            </a:r>
            <a:r>
              <a:rPr lang="en-US" sz="1400" kern="0" dirty="0" err="1">
                <a:solidFill>
                  <a:srgbClr val="000000"/>
                </a:solidFill>
                <a:latin typeface="Helvetica"/>
              </a:rPr>
              <a:t>geront</a:t>
            </a:r>
            <a:r>
              <a:rPr lang="en-US" sz="1400" kern="0" dirty="0">
                <a:solidFill>
                  <a:srgbClr val="000000"/>
                </a:solidFill>
                <a:latin typeface="Helvetica"/>
              </a:rPr>
              <a:t>/gnx162</a:t>
            </a:r>
          </a:p>
          <a:p>
            <a:pPr marL="342884" lvl="0" indent="-342884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kern="0" dirty="0">
              <a:solidFill>
                <a:srgbClr val="000000"/>
              </a:solidFill>
              <a:latin typeface="Helvetica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81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C7B7-0513-4D81-8BBB-CFFD9404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1467017"/>
            <a:ext cx="6257291" cy="1293028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Tackling Dementia Sports Cafe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13ACBA-9325-4F6B-A845-75DCC08C9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1" y="2985854"/>
            <a:ext cx="6257290" cy="339848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Spousal Carers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Informal Carer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Dementia Diagnosis</a:t>
            </a: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Intervention Development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8AAFC201-3DB0-4429-B891-36F6826A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97"/>
          <a:stretch/>
        </p:blipFill>
        <p:spPr>
          <a:xfrm>
            <a:off x="7519416" y="10"/>
            <a:ext cx="467258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817BFA-9939-42FC-97E6-1DDD23A38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4F977-CDDE-402E-B4F0-84B5572E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85FD60-767B-4E44-96DD-03469155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764373"/>
            <a:ext cx="4892487" cy="1600200"/>
          </a:xfrm>
        </p:spPr>
        <p:txBody>
          <a:bodyPr anchor="b">
            <a:normAutofit/>
          </a:bodyPr>
          <a:lstStyle/>
          <a:p>
            <a:pPr algn="ctr"/>
            <a:r>
              <a:rPr lang="en-GB" sz="3600" kern="0" cap="none" dirty="0">
                <a:latin typeface="Helvetica"/>
              </a:rPr>
              <a:t>ROLE OF THE CARER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BF57C-11A9-4688-B51C-6225989B0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7" y="2676559"/>
            <a:ext cx="4892487" cy="2732839"/>
          </a:xfrm>
        </p:spPr>
        <p:txBody>
          <a:bodyPr>
            <a:normAutofit/>
          </a:bodyPr>
          <a:lstStyle/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/>
              </a:rPr>
              <a:t>1 in 8 adults (6.5 million people) are carers in the UK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/>
              </a:rPr>
              <a:t>Carers save UK economy £132 billion per year (Av. £19,336 per carer)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/>
              </a:rPr>
              <a:t>By 2037 anticipated increase to 9 million.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/>
              </a:rPr>
              <a:t>Psychological outcomes - Poor</a:t>
            </a:r>
            <a:endParaRPr lang="en-GB" sz="2400" dirty="0">
              <a:latin typeface="Helvetica"/>
            </a:endParaRPr>
          </a:p>
          <a:p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93C15-3890-4031-8B10-2541B385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1" r="8368"/>
          <a:stretch/>
        </p:blipFill>
        <p:spPr>
          <a:xfrm>
            <a:off x="5701452" y="764373"/>
            <a:ext cx="4864239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04480-9A30-438B-B37E-030545FB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75" y="448514"/>
            <a:ext cx="10513447" cy="15342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Caring Transition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283D42-DF13-468F-A919-DF1FCE5C9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40" y="4352351"/>
            <a:ext cx="9798518" cy="1903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D829F-C5B1-4558-80E8-5CD3E5C87694}"/>
              </a:ext>
            </a:extLst>
          </p:cNvPr>
          <p:cNvSpPr txBox="1"/>
          <p:nvPr/>
        </p:nvSpPr>
        <p:spPr>
          <a:xfrm>
            <a:off x="735277" y="1756105"/>
            <a:ext cx="10721445" cy="2498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182880" defTabSz="9144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Pre caring to caring - life and emotional changes (Corry, Smith, Neenan, &amp; Brabyn, 2017)  </a:t>
            </a:r>
          </a:p>
          <a:p>
            <a:pPr marL="342900" lvl="0" indent="-182880" defTabSz="9144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Carers are neglected in comparison to other public health issues (Karapliagou and Kellehear, 2016).</a:t>
            </a:r>
          </a:p>
          <a:p>
            <a:pPr marL="342900" lvl="0" indent="-182880" defTabSz="9144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cessation of the role of caregiver is regarded as a significant ‘life transition’ (Coffman, 2001; Fry, 2001; George, 2001) </a:t>
            </a:r>
          </a:p>
        </p:txBody>
      </p:sp>
    </p:spTree>
    <p:extLst>
      <p:ext uri="{BB962C8B-B14F-4D97-AF65-F5344CB8AC3E}">
        <p14:creationId xmlns:p14="http://schemas.microsoft.com/office/powerpoint/2010/main" val="15863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1F9C01-F3FE-4975-94E9-7AFA9B6C13BF}"/>
              </a:ext>
            </a:extLst>
          </p:cNvPr>
          <p:cNvSpPr txBox="1"/>
          <p:nvPr/>
        </p:nvSpPr>
        <p:spPr>
          <a:xfrm>
            <a:off x="1869440" y="1382289"/>
            <a:ext cx="8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Dyadic Coping (Couple Coping)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76449-9037-405D-921F-B5E0DF51C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ea typeface="Arial" panose="020B0604020202020204" pitchFamily="34" charset="0"/>
              </a:rPr>
              <a:t>Partner and dyadic coping are important resources within the relationship (Bodenmann, 2005).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Dyadic coping interventions are reported as being beneficial to couples contributing to improved relationship function (Meier, Bodenmann, Moergeli &amp; Jenewein, 2011; Traa, De Vries, Bodenmann &amp; Den Oudsten, 2015). </a:t>
            </a:r>
          </a:p>
          <a:p>
            <a:r>
              <a:rPr lang="en-GB" sz="2400" dirty="0">
                <a:latin typeface="Arial" panose="020B0604020202020204" pitchFamily="34" charset="0"/>
                <a:ea typeface="Arial" panose="020B0604020202020204" pitchFamily="34" charset="0"/>
              </a:rPr>
              <a:t>Social support and particularly the support of significant others contributes to coping with a chronic disease</a:t>
            </a:r>
            <a:r>
              <a:rPr lang="en-GB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Arial" panose="020B0604020202020204" pitchFamily="34" charset="0"/>
              </a:rPr>
              <a:t>(Meier, Bodenmann, Moergeli &amp; Jenewein, 2011).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826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817BFA-9939-42FC-97E6-1DDD23A38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C4F977-CDDE-402E-B4F0-84B5572E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0B5DC-D2F4-4A16-8203-AFE88B55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47537"/>
            <a:ext cx="3977639" cy="718652"/>
          </a:xfrm>
        </p:spPr>
        <p:txBody>
          <a:bodyPr anchor="b">
            <a:normAutofit/>
          </a:bodyPr>
          <a:lstStyle/>
          <a:p>
            <a:pPr algn="ctr"/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support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42CF02-29BB-4EB0-A7E9-69AA034B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78355"/>
            <a:ext cx="3977639" cy="3854112"/>
          </a:xfrm>
        </p:spPr>
        <p:txBody>
          <a:bodyPr>
            <a:normAutofit/>
          </a:bodyPr>
          <a:lstStyle/>
          <a:p>
            <a:endParaRPr lang="en-GB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24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Need for Interventions</a:t>
            </a:r>
          </a:p>
          <a:p>
            <a:r>
              <a:rPr lang="en-GB" sz="24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Carers are unique</a:t>
            </a:r>
          </a:p>
          <a:p>
            <a:r>
              <a:rPr lang="en-GB" sz="24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Coping with changing, challenging, unpredictable circumstances (Whitlatch &amp; Orsulic – Jeras, 2018) 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D21047-5877-4452-829C-94C47931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99" y="1032342"/>
            <a:ext cx="6533501" cy="49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5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093C-C3BC-4347-9BDC-7CDB4057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43506"/>
            <a:ext cx="10820400" cy="1293028"/>
          </a:xfrm>
        </p:spPr>
        <p:txBody>
          <a:bodyPr/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en-GB" sz="3600" cap="none" dirty="0">
                <a:solidFill>
                  <a:srgbClr val="1A001A"/>
                </a:solidFill>
                <a:latin typeface="Helvetica"/>
                <a:ea typeface="+mn-ea"/>
                <a:cs typeface="+mn-cs"/>
              </a:rPr>
              <a:t>Existing Interventions for Spousal Carers</a:t>
            </a:r>
            <a:br>
              <a:rPr lang="en-GB" sz="3600" cap="none" dirty="0">
                <a:solidFill>
                  <a:srgbClr val="1A001A"/>
                </a:solidFill>
                <a:latin typeface="Helvetica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E33BF-F412-40E5-8E53-607DACAF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0369"/>
            <a:ext cx="10820400" cy="4024125"/>
          </a:xfrm>
        </p:spPr>
        <p:txBody>
          <a:bodyPr>
            <a:normAutofit lnSpcReduction="10000"/>
          </a:bodyPr>
          <a:lstStyle/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GB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Emotionally Focused Therapy (EFT)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GB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Partners in Coping Program (PICP)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GB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Coping Skills Training (CST)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GB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Homebased/Coach Led/Self Directed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GB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Supportive Expressive Therapy (SET)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Preliminary Live with Love Conceptual Framework (P-LLCF)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Coping Together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Mindfulness Based Stress Reduction (MBSR)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Patient Dignity Inventory – Clinical Interview (PDI – CI)</a:t>
            </a:r>
          </a:p>
          <a:p>
            <a:pPr marL="342900" lvl="0" indent="-342900" defTabSz="914355">
              <a:lnSpc>
                <a:spcPct val="115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Calibri"/>
                <a:cs typeface="Times New Roman"/>
              </a:rPr>
              <a:t>Assisted Vacations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63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8AAF-372C-409D-B62E-678B6BC6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0861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Thriving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67294A-F6FA-4182-828D-B0F266302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697" y="1410887"/>
            <a:ext cx="2643336" cy="2718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2F01C-3125-4E1E-861F-109373D5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327" y="3733033"/>
            <a:ext cx="3054193" cy="2572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A1580C-FD53-4311-81AC-FC4ED8919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075" y="2703914"/>
            <a:ext cx="2987040" cy="271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1948D-54AE-415F-A5D3-1CC99AA40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320" y="3674496"/>
            <a:ext cx="2643336" cy="2842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F79DE-0EB7-413A-AC6C-900DA2C86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197" y="4556999"/>
            <a:ext cx="2508384" cy="2040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C191B-6589-4960-9CE5-DBB838C42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62" y="347671"/>
            <a:ext cx="3939941" cy="2572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7940-F07E-4412-86BE-3E568EA1E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484" y="1372386"/>
            <a:ext cx="2987040" cy="1780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5474C-BCE6-494A-96AF-DAE5814314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01" r="20552"/>
          <a:stretch/>
        </p:blipFill>
        <p:spPr>
          <a:xfrm>
            <a:off x="274581" y="3725813"/>
            <a:ext cx="1690435" cy="2791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CC1A6-0531-4BF1-BB4F-736D9FF044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0149" y="1410887"/>
            <a:ext cx="2439735" cy="2225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2D9AE8-3FC4-4C5D-9157-03C2EF7DB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3687" y="4817393"/>
            <a:ext cx="1852863" cy="1780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469CD-C229-4019-8FA4-358E034739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9624" y="2718249"/>
            <a:ext cx="2059806" cy="13426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EDFDA7-9C16-4E1E-95BA-D6690662E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8654" y="2541767"/>
            <a:ext cx="1524325" cy="1587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F03FC3-3014-44B2-B60E-52E96D3C6E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1040" y="3923525"/>
            <a:ext cx="1826767" cy="13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74DB-A5DC-46EA-A5B0-4A3B69F3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Social networks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1F639C-6A74-4064-B4DA-A0AD35A07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320" y="2057401"/>
            <a:ext cx="4099560" cy="2209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6D061-54B0-4FB2-A3F0-6F6412951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2057401"/>
            <a:ext cx="4099560" cy="2209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EDB29-A5D4-49CD-A8F1-45C827AF2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20" y="4485641"/>
            <a:ext cx="4099560" cy="2209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1AEDD-79C5-4DD3-ABF3-EEF61016D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120" y="4485641"/>
            <a:ext cx="4099560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257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791</Words>
  <Application>Microsoft Office PowerPoint</Application>
  <PresentationFormat>Widescreen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Helvetica</vt:lpstr>
      <vt:lpstr>Wingdings</vt:lpstr>
      <vt:lpstr>Vapor Trail</vt:lpstr>
      <vt:lpstr>Dementia, Carers &amp; Couple Coping</vt:lpstr>
      <vt:lpstr>Tackling Dementia Sports Cafe</vt:lpstr>
      <vt:lpstr>ROLE OF THE CARER</vt:lpstr>
      <vt:lpstr>The Caring Transition </vt:lpstr>
      <vt:lpstr>PowerPoint Presentation</vt:lpstr>
      <vt:lpstr>support</vt:lpstr>
      <vt:lpstr>Existing Interventions for Spousal Carers </vt:lpstr>
      <vt:lpstr>Thriving</vt:lpstr>
      <vt:lpstr>Social networks</vt:lpstr>
      <vt:lpstr>Over to chris &amp; simon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Dementia, Carers &amp; Couple Coping</dc:title>
  <dc:creator>Kelly Warwicker</dc:creator>
  <cp:lastModifiedBy>Kelly Warwicker</cp:lastModifiedBy>
  <cp:revision>6</cp:revision>
  <dcterms:created xsi:type="dcterms:W3CDTF">2019-12-01T20:30:50Z</dcterms:created>
  <dcterms:modified xsi:type="dcterms:W3CDTF">2019-12-01T21:23:27Z</dcterms:modified>
</cp:coreProperties>
</file>