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9"/>
  </p:notesMasterIdLst>
  <p:sldIdLst>
    <p:sldId id="261" r:id="rId2"/>
    <p:sldId id="276" r:id="rId3"/>
    <p:sldId id="262" r:id="rId4"/>
    <p:sldId id="263" r:id="rId5"/>
    <p:sldId id="277" r:id="rId6"/>
    <p:sldId id="265" r:id="rId7"/>
    <p:sldId id="267" r:id="rId8"/>
    <p:sldId id="278" r:id="rId9"/>
    <p:sldId id="271" r:id="rId10"/>
    <p:sldId id="272" r:id="rId11"/>
    <p:sldId id="300" r:id="rId12"/>
    <p:sldId id="283" r:id="rId13"/>
    <p:sldId id="282" r:id="rId14"/>
    <p:sldId id="281" r:id="rId15"/>
    <p:sldId id="299" r:id="rId16"/>
    <p:sldId id="279" r:id="rId17"/>
    <p:sldId id="298" r:id="rId18"/>
    <p:sldId id="280" r:id="rId19"/>
    <p:sldId id="293" r:id="rId20"/>
    <p:sldId id="294" r:id="rId21"/>
    <p:sldId id="285" r:id="rId22"/>
    <p:sldId id="286" r:id="rId23"/>
    <p:sldId id="287" r:id="rId24"/>
    <p:sldId id="290" r:id="rId25"/>
    <p:sldId id="291" r:id="rId26"/>
    <p:sldId id="264" r:id="rId27"/>
    <p:sldId id="275" r:id="rId28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2FF"/>
    <a:srgbClr val="B3EBFF"/>
    <a:srgbClr val="003893"/>
    <a:srgbClr val="66CC33"/>
    <a:srgbClr val="DCF3D1"/>
    <a:srgbClr val="948FFB"/>
    <a:srgbClr val="CAEDB9"/>
    <a:srgbClr val="5BBF21"/>
    <a:srgbClr val="F4EDC4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4762" autoAdjust="0"/>
  </p:normalViewPr>
  <p:slideViewPr>
    <p:cSldViewPr>
      <p:cViewPr>
        <p:scale>
          <a:sx n="100" d="100"/>
          <a:sy n="100" d="100"/>
        </p:scale>
        <p:origin x="-65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282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70D94-7DCC-4AE0-88E8-474A4B73FB8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B9C8DE-7CAE-489E-8CC9-4F68641B3E8F}">
      <dgm:prSet phldrT="[Text]" custT="1"/>
      <dgm:spPr>
        <a:solidFill>
          <a:srgbClr val="CAEDB9"/>
        </a:solidFill>
      </dgm:spPr>
      <dgm:t>
        <a:bodyPr/>
        <a:lstStyle/>
        <a:p>
          <a:r>
            <a:rPr lang="en-GB" sz="3200" dirty="0" smtClean="0">
              <a:solidFill>
                <a:schemeClr val="tx1"/>
              </a:solidFill>
            </a:rPr>
            <a:t>Tina</a:t>
          </a:r>
        </a:p>
        <a:p>
          <a:r>
            <a:rPr lang="en-GB" sz="2400" dirty="0" smtClean="0">
              <a:solidFill>
                <a:schemeClr val="tx1"/>
              </a:solidFill>
            </a:rPr>
            <a:t>(B4)</a:t>
          </a:r>
          <a:endParaRPr lang="en-GB" sz="2400" dirty="0">
            <a:solidFill>
              <a:schemeClr val="tx1"/>
            </a:solidFill>
          </a:endParaRPr>
        </a:p>
      </dgm:t>
    </dgm:pt>
    <dgm:pt modelId="{42215A10-D420-4819-9AAE-104262DC2424}" type="parTrans" cxnId="{840D1821-5F8F-4BE2-ADD0-A5B906C7D410}">
      <dgm:prSet/>
      <dgm:spPr/>
      <dgm:t>
        <a:bodyPr/>
        <a:lstStyle/>
        <a:p>
          <a:endParaRPr lang="en-GB"/>
        </a:p>
      </dgm:t>
    </dgm:pt>
    <dgm:pt modelId="{F6D07554-6A7B-471B-9C2E-CCB43E7F37A6}" type="sibTrans" cxnId="{840D1821-5F8F-4BE2-ADD0-A5B906C7D410}">
      <dgm:prSet/>
      <dgm:spPr/>
      <dgm:t>
        <a:bodyPr/>
        <a:lstStyle/>
        <a:p>
          <a:endParaRPr lang="en-GB"/>
        </a:p>
      </dgm:t>
    </dgm:pt>
    <dgm:pt modelId="{E6CFDC0B-1F8B-4FD8-99E8-A6085ADDF6E4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Pilates</a:t>
          </a:r>
        </a:p>
      </dgm:t>
    </dgm:pt>
    <dgm:pt modelId="{BDC1FE8E-6711-4EC3-9B1C-7037A0B3419A}" type="parTrans" cxnId="{9F497704-0141-4727-8F48-CD77C2CFE787}">
      <dgm:prSet/>
      <dgm:spPr>
        <a:solidFill>
          <a:srgbClr val="8FE2FF"/>
        </a:solidFill>
      </dgm:spPr>
      <dgm:t>
        <a:bodyPr/>
        <a:lstStyle/>
        <a:p>
          <a:endParaRPr lang="en-GB"/>
        </a:p>
      </dgm:t>
    </dgm:pt>
    <dgm:pt modelId="{88E6CB36-5711-4CB9-965E-CDFABFD9DF40}" type="sibTrans" cxnId="{9F497704-0141-4727-8F48-CD77C2CFE787}">
      <dgm:prSet/>
      <dgm:spPr/>
      <dgm:t>
        <a:bodyPr/>
        <a:lstStyle/>
        <a:p>
          <a:endParaRPr lang="en-GB"/>
        </a:p>
      </dgm:t>
    </dgm:pt>
    <dgm:pt modelId="{B45A6C07-F1A8-42E9-8D8A-4551B1AC9024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Aqua</a:t>
          </a:r>
          <a:endParaRPr lang="en-GB" dirty="0">
            <a:solidFill>
              <a:schemeClr val="tx1"/>
            </a:solidFill>
          </a:endParaRPr>
        </a:p>
      </dgm:t>
    </dgm:pt>
    <dgm:pt modelId="{60F759F5-AFCF-44F1-9648-2EDCDEB2B589}" type="parTrans" cxnId="{DC9BDAA9-A3FB-47A5-811C-A2EE21F1B8BD}">
      <dgm:prSet/>
      <dgm:spPr>
        <a:solidFill>
          <a:srgbClr val="8FE2FF"/>
        </a:solidFill>
      </dgm:spPr>
      <dgm:t>
        <a:bodyPr/>
        <a:lstStyle/>
        <a:p>
          <a:endParaRPr lang="en-GB"/>
        </a:p>
      </dgm:t>
    </dgm:pt>
    <dgm:pt modelId="{D2DA9332-DE9D-4D53-85A7-0CC003AA8F84}" type="sibTrans" cxnId="{DC9BDAA9-A3FB-47A5-811C-A2EE21F1B8BD}">
      <dgm:prSet/>
      <dgm:spPr/>
      <dgm:t>
        <a:bodyPr/>
        <a:lstStyle/>
        <a:p>
          <a:endParaRPr lang="en-GB"/>
        </a:p>
      </dgm:t>
    </dgm:pt>
    <dgm:pt modelId="{1F8C02C9-890A-4F45-A60C-B476F007FD2F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Talks</a:t>
          </a:r>
          <a:endParaRPr lang="en-GB" dirty="0">
            <a:solidFill>
              <a:schemeClr val="tx1"/>
            </a:solidFill>
          </a:endParaRPr>
        </a:p>
      </dgm:t>
    </dgm:pt>
    <dgm:pt modelId="{D358C818-111C-4CE8-8672-07BAEBBABDE0}" type="parTrans" cxnId="{AFFA7050-7EFE-4FEB-9DFB-5E992A28E877}">
      <dgm:prSet/>
      <dgm:spPr>
        <a:solidFill>
          <a:srgbClr val="8FE2FF"/>
        </a:solidFill>
      </dgm:spPr>
      <dgm:t>
        <a:bodyPr/>
        <a:lstStyle/>
        <a:p>
          <a:endParaRPr lang="en-GB"/>
        </a:p>
      </dgm:t>
    </dgm:pt>
    <dgm:pt modelId="{84948710-3A9E-4A11-8724-A631809E0E20}" type="sibTrans" cxnId="{AFFA7050-7EFE-4FEB-9DFB-5E992A28E877}">
      <dgm:prSet/>
      <dgm:spPr/>
      <dgm:t>
        <a:bodyPr/>
        <a:lstStyle/>
        <a:p>
          <a:endParaRPr lang="en-GB"/>
        </a:p>
      </dgm:t>
    </dgm:pt>
    <dgm:pt modelId="{38E5967E-C4F8-4F88-9AAC-F0D90D082BB3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JRC</a:t>
          </a:r>
        </a:p>
      </dgm:t>
    </dgm:pt>
    <dgm:pt modelId="{3DFF8BE4-B2C7-43F6-AEE2-BE41D9EAB86D}" type="parTrans" cxnId="{DEC489C1-62C7-4645-9FBE-ADBA7CD4951B}">
      <dgm:prSet/>
      <dgm:spPr>
        <a:solidFill>
          <a:srgbClr val="8FE2FF"/>
        </a:solidFill>
      </dgm:spPr>
      <dgm:t>
        <a:bodyPr/>
        <a:lstStyle/>
        <a:p>
          <a:endParaRPr lang="en-GB"/>
        </a:p>
      </dgm:t>
    </dgm:pt>
    <dgm:pt modelId="{BADD455C-A9C6-4DC8-AF43-881F410ACAC0}" type="sibTrans" cxnId="{DEC489C1-62C7-4645-9FBE-ADBA7CD4951B}">
      <dgm:prSet/>
      <dgm:spPr/>
      <dgm:t>
        <a:bodyPr/>
        <a:lstStyle/>
        <a:p>
          <a:endParaRPr lang="en-GB"/>
        </a:p>
      </dgm:t>
    </dgm:pt>
    <dgm:pt modelId="{7CFFBDB2-D76E-4BC1-98EC-57DCFD2E80C6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Mentor</a:t>
          </a:r>
          <a:endParaRPr lang="en-GB" dirty="0">
            <a:solidFill>
              <a:schemeClr val="tx1"/>
            </a:solidFill>
          </a:endParaRPr>
        </a:p>
      </dgm:t>
    </dgm:pt>
    <dgm:pt modelId="{F6A03977-BDF8-4F76-B824-6236D8859936}" type="parTrans" cxnId="{1C1329EB-1B56-4947-AE3A-6A9D9F09177E}">
      <dgm:prSet/>
      <dgm:spPr>
        <a:solidFill>
          <a:srgbClr val="8FE2FF"/>
        </a:solidFill>
      </dgm:spPr>
      <dgm:t>
        <a:bodyPr/>
        <a:lstStyle/>
        <a:p>
          <a:endParaRPr lang="en-GB"/>
        </a:p>
      </dgm:t>
    </dgm:pt>
    <dgm:pt modelId="{1CDC0F92-0477-4F10-A52A-9C354DAB3FBD}" type="sibTrans" cxnId="{1C1329EB-1B56-4947-AE3A-6A9D9F09177E}">
      <dgm:prSet/>
      <dgm:spPr/>
      <dgm:t>
        <a:bodyPr/>
        <a:lstStyle/>
        <a:p>
          <a:endParaRPr lang="en-GB"/>
        </a:p>
      </dgm:t>
    </dgm:pt>
    <dgm:pt modelId="{C46318B0-4B82-44BF-A9ED-1D263C03EEF9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NP/FU</a:t>
          </a:r>
          <a:endParaRPr lang="en-GB" dirty="0">
            <a:solidFill>
              <a:schemeClr val="tx1"/>
            </a:solidFill>
          </a:endParaRPr>
        </a:p>
      </dgm:t>
    </dgm:pt>
    <dgm:pt modelId="{3093339A-ED0C-4C04-858E-2CAC05B67FF1}" type="parTrans" cxnId="{1CB9CAE6-22CC-478B-AA22-66E55D939BF1}">
      <dgm:prSet/>
      <dgm:spPr>
        <a:solidFill>
          <a:srgbClr val="8FE2FF"/>
        </a:solidFill>
      </dgm:spPr>
      <dgm:t>
        <a:bodyPr/>
        <a:lstStyle/>
        <a:p>
          <a:endParaRPr lang="en-GB"/>
        </a:p>
      </dgm:t>
    </dgm:pt>
    <dgm:pt modelId="{F90181ED-41BA-448A-A9F4-3E6FBC7A36FD}" type="sibTrans" cxnId="{1CB9CAE6-22CC-478B-AA22-66E55D939BF1}">
      <dgm:prSet/>
      <dgm:spPr/>
      <dgm:t>
        <a:bodyPr/>
        <a:lstStyle/>
        <a:p>
          <a:endParaRPr lang="en-GB"/>
        </a:p>
      </dgm:t>
    </dgm:pt>
    <dgm:pt modelId="{9F5D6A2F-4E51-4731-A1E7-B9D8BD0510A8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Audit</a:t>
          </a:r>
          <a:endParaRPr lang="en-GB" dirty="0">
            <a:solidFill>
              <a:schemeClr val="tx1"/>
            </a:solidFill>
          </a:endParaRPr>
        </a:p>
      </dgm:t>
    </dgm:pt>
    <dgm:pt modelId="{A05E44FC-A896-4FA7-BC25-34472A42C89D}" type="parTrans" cxnId="{397E291E-FFFA-49A9-8CD2-F886DC3F3CCC}">
      <dgm:prSet/>
      <dgm:spPr>
        <a:solidFill>
          <a:srgbClr val="8FE2FF"/>
        </a:solidFill>
      </dgm:spPr>
      <dgm:t>
        <a:bodyPr/>
        <a:lstStyle/>
        <a:p>
          <a:endParaRPr lang="en-GB"/>
        </a:p>
      </dgm:t>
    </dgm:pt>
    <dgm:pt modelId="{FC687D8F-2A6B-43EA-8F36-A2F339624262}" type="sibTrans" cxnId="{397E291E-FFFA-49A9-8CD2-F886DC3F3CCC}">
      <dgm:prSet/>
      <dgm:spPr/>
      <dgm:t>
        <a:bodyPr/>
        <a:lstStyle/>
        <a:p>
          <a:endParaRPr lang="en-GB"/>
        </a:p>
      </dgm:t>
    </dgm:pt>
    <dgm:pt modelId="{2727A5C1-5352-42F5-BD28-8017CAA74086}" type="pres">
      <dgm:prSet presAssocID="{B7670D94-7DCC-4AE0-88E8-474A4B73FB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18C888-2C2D-47CE-B301-B08DD4D245F1}" type="pres">
      <dgm:prSet presAssocID="{13B9C8DE-7CAE-489E-8CC9-4F68641B3E8F}" presName="centerShape" presStyleLbl="node0" presStyleIdx="0" presStyleCnt="1"/>
      <dgm:spPr/>
      <dgm:t>
        <a:bodyPr/>
        <a:lstStyle/>
        <a:p>
          <a:endParaRPr lang="en-GB"/>
        </a:p>
      </dgm:t>
    </dgm:pt>
    <dgm:pt modelId="{864B7124-5BF8-474F-AC07-4FE80754177D}" type="pres">
      <dgm:prSet presAssocID="{BDC1FE8E-6711-4EC3-9B1C-7037A0B3419A}" presName="parTrans" presStyleLbl="sibTrans2D1" presStyleIdx="0" presStyleCnt="7"/>
      <dgm:spPr/>
      <dgm:t>
        <a:bodyPr/>
        <a:lstStyle/>
        <a:p>
          <a:endParaRPr lang="en-GB"/>
        </a:p>
      </dgm:t>
    </dgm:pt>
    <dgm:pt modelId="{D60A603C-367C-4308-8E1F-9284E64EE838}" type="pres">
      <dgm:prSet presAssocID="{BDC1FE8E-6711-4EC3-9B1C-7037A0B3419A}" presName="connectorText" presStyleLbl="sibTrans2D1" presStyleIdx="0" presStyleCnt="7"/>
      <dgm:spPr/>
      <dgm:t>
        <a:bodyPr/>
        <a:lstStyle/>
        <a:p>
          <a:endParaRPr lang="en-GB"/>
        </a:p>
      </dgm:t>
    </dgm:pt>
    <dgm:pt modelId="{A671756A-C6D4-4C7C-9CF3-E40D46A256CE}" type="pres">
      <dgm:prSet presAssocID="{E6CFDC0B-1F8B-4FD8-99E8-A6085ADDF6E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CB4731-1E93-4195-B1DA-0EAA491347D6}" type="pres">
      <dgm:prSet presAssocID="{60F759F5-AFCF-44F1-9648-2EDCDEB2B589}" presName="parTrans" presStyleLbl="sibTrans2D1" presStyleIdx="1" presStyleCnt="7"/>
      <dgm:spPr/>
      <dgm:t>
        <a:bodyPr/>
        <a:lstStyle/>
        <a:p>
          <a:endParaRPr lang="en-GB"/>
        </a:p>
      </dgm:t>
    </dgm:pt>
    <dgm:pt modelId="{072DD4D3-4319-4B3C-AA56-3112ECA9E1BE}" type="pres">
      <dgm:prSet presAssocID="{60F759F5-AFCF-44F1-9648-2EDCDEB2B589}" presName="connectorText" presStyleLbl="sibTrans2D1" presStyleIdx="1" presStyleCnt="7"/>
      <dgm:spPr/>
      <dgm:t>
        <a:bodyPr/>
        <a:lstStyle/>
        <a:p>
          <a:endParaRPr lang="en-GB"/>
        </a:p>
      </dgm:t>
    </dgm:pt>
    <dgm:pt modelId="{785126E8-72EA-4615-9A1D-86BF7E8E01D6}" type="pres">
      <dgm:prSet presAssocID="{B45A6C07-F1A8-42E9-8D8A-4551B1AC902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155230-5A92-47B1-A639-D3DD06DF510E}" type="pres">
      <dgm:prSet presAssocID="{F6A03977-BDF8-4F76-B824-6236D8859936}" presName="parTrans" presStyleLbl="sibTrans2D1" presStyleIdx="2" presStyleCnt="7"/>
      <dgm:spPr/>
      <dgm:t>
        <a:bodyPr/>
        <a:lstStyle/>
        <a:p>
          <a:endParaRPr lang="en-GB"/>
        </a:p>
      </dgm:t>
    </dgm:pt>
    <dgm:pt modelId="{FD2D2145-D7C2-4A1E-BF78-1F686A7AA18B}" type="pres">
      <dgm:prSet presAssocID="{F6A03977-BDF8-4F76-B824-6236D8859936}" presName="connectorText" presStyleLbl="sibTrans2D1" presStyleIdx="2" presStyleCnt="7"/>
      <dgm:spPr/>
      <dgm:t>
        <a:bodyPr/>
        <a:lstStyle/>
        <a:p>
          <a:endParaRPr lang="en-GB"/>
        </a:p>
      </dgm:t>
    </dgm:pt>
    <dgm:pt modelId="{AC9DE972-0F6E-4726-8B9A-FEF937DA90A3}" type="pres">
      <dgm:prSet presAssocID="{7CFFBDB2-D76E-4BC1-98EC-57DCFD2E80C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DB214F-647E-46C1-BB24-41D33F8AA66B}" type="pres">
      <dgm:prSet presAssocID="{A05E44FC-A896-4FA7-BC25-34472A42C89D}" presName="parTrans" presStyleLbl="sibTrans2D1" presStyleIdx="3" presStyleCnt="7"/>
      <dgm:spPr/>
      <dgm:t>
        <a:bodyPr/>
        <a:lstStyle/>
        <a:p>
          <a:endParaRPr lang="en-GB"/>
        </a:p>
      </dgm:t>
    </dgm:pt>
    <dgm:pt modelId="{D596EC07-914B-460C-89A7-FAAA119FC6B5}" type="pres">
      <dgm:prSet presAssocID="{A05E44FC-A896-4FA7-BC25-34472A42C89D}" presName="connectorText" presStyleLbl="sibTrans2D1" presStyleIdx="3" presStyleCnt="7"/>
      <dgm:spPr/>
      <dgm:t>
        <a:bodyPr/>
        <a:lstStyle/>
        <a:p>
          <a:endParaRPr lang="en-GB"/>
        </a:p>
      </dgm:t>
    </dgm:pt>
    <dgm:pt modelId="{B8A2C901-5F07-466D-A20A-AF79E234310A}" type="pres">
      <dgm:prSet presAssocID="{9F5D6A2F-4E51-4731-A1E7-B9D8BD0510A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BC888C-F45D-4253-AB7D-04E3E673C9D8}" type="pres">
      <dgm:prSet presAssocID="{3093339A-ED0C-4C04-858E-2CAC05B67FF1}" presName="parTrans" presStyleLbl="sibTrans2D1" presStyleIdx="4" presStyleCnt="7"/>
      <dgm:spPr/>
      <dgm:t>
        <a:bodyPr/>
        <a:lstStyle/>
        <a:p>
          <a:endParaRPr lang="en-GB"/>
        </a:p>
      </dgm:t>
    </dgm:pt>
    <dgm:pt modelId="{8F32FD76-A79D-4816-96E0-27B18F4F3E36}" type="pres">
      <dgm:prSet presAssocID="{3093339A-ED0C-4C04-858E-2CAC05B67FF1}" presName="connectorText" presStyleLbl="sibTrans2D1" presStyleIdx="4" presStyleCnt="7"/>
      <dgm:spPr/>
      <dgm:t>
        <a:bodyPr/>
        <a:lstStyle/>
        <a:p>
          <a:endParaRPr lang="en-GB"/>
        </a:p>
      </dgm:t>
    </dgm:pt>
    <dgm:pt modelId="{A417902F-287E-4DDF-A864-134AF607D69C}" type="pres">
      <dgm:prSet presAssocID="{C46318B0-4B82-44BF-A9ED-1D263C03EEF9}" presName="node" presStyleLbl="node1" presStyleIdx="4" presStyleCnt="7" custRadScaleRad="101948" custRadScaleInc="-24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AD5267-4EB2-4AAD-B137-74EA21E3EC22}" type="pres">
      <dgm:prSet presAssocID="{D358C818-111C-4CE8-8672-07BAEBBABDE0}" presName="parTrans" presStyleLbl="sibTrans2D1" presStyleIdx="5" presStyleCnt="7"/>
      <dgm:spPr/>
      <dgm:t>
        <a:bodyPr/>
        <a:lstStyle/>
        <a:p>
          <a:endParaRPr lang="en-GB"/>
        </a:p>
      </dgm:t>
    </dgm:pt>
    <dgm:pt modelId="{0A28D6D7-81A6-4485-80AE-860AECA2001D}" type="pres">
      <dgm:prSet presAssocID="{D358C818-111C-4CE8-8672-07BAEBBABDE0}" presName="connectorText" presStyleLbl="sibTrans2D1" presStyleIdx="5" presStyleCnt="7"/>
      <dgm:spPr/>
      <dgm:t>
        <a:bodyPr/>
        <a:lstStyle/>
        <a:p>
          <a:endParaRPr lang="en-GB"/>
        </a:p>
      </dgm:t>
    </dgm:pt>
    <dgm:pt modelId="{942F9760-A2BA-4A4A-870E-478B4BA456F1}" type="pres">
      <dgm:prSet presAssocID="{1F8C02C9-890A-4F45-A60C-B476F007FD2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9E54FE-6C28-4A9E-BBA5-926DC5CA9D40}" type="pres">
      <dgm:prSet presAssocID="{3DFF8BE4-B2C7-43F6-AEE2-BE41D9EAB86D}" presName="parTrans" presStyleLbl="sibTrans2D1" presStyleIdx="6" presStyleCnt="7"/>
      <dgm:spPr/>
      <dgm:t>
        <a:bodyPr/>
        <a:lstStyle/>
        <a:p>
          <a:endParaRPr lang="en-GB"/>
        </a:p>
      </dgm:t>
    </dgm:pt>
    <dgm:pt modelId="{2BF4CD36-D2A1-43E1-8BDC-1C923F67B7D7}" type="pres">
      <dgm:prSet presAssocID="{3DFF8BE4-B2C7-43F6-AEE2-BE41D9EAB86D}" presName="connectorText" presStyleLbl="sibTrans2D1" presStyleIdx="6" presStyleCnt="7"/>
      <dgm:spPr/>
      <dgm:t>
        <a:bodyPr/>
        <a:lstStyle/>
        <a:p>
          <a:endParaRPr lang="en-GB"/>
        </a:p>
      </dgm:t>
    </dgm:pt>
    <dgm:pt modelId="{97408E6A-6E90-47E3-9C87-8707F025153F}" type="pres">
      <dgm:prSet presAssocID="{38E5967E-C4F8-4F88-9AAC-F0D90D082BB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188ACA7-F618-452A-ADF5-B17ABEFEE8A0}" type="presOf" srcId="{13B9C8DE-7CAE-489E-8CC9-4F68641B3E8F}" destId="{AC18C888-2C2D-47CE-B301-B08DD4D245F1}" srcOrd="0" destOrd="0" presId="urn:microsoft.com/office/officeart/2005/8/layout/radial5"/>
    <dgm:cxn modelId="{436EEBEB-4AF3-4E9E-A8FF-9E41C98979A6}" type="presOf" srcId="{A05E44FC-A896-4FA7-BC25-34472A42C89D}" destId="{57DB214F-647E-46C1-BB24-41D33F8AA66B}" srcOrd="0" destOrd="0" presId="urn:microsoft.com/office/officeart/2005/8/layout/radial5"/>
    <dgm:cxn modelId="{9F497704-0141-4727-8F48-CD77C2CFE787}" srcId="{13B9C8DE-7CAE-489E-8CC9-4F68641B3E8F}" destId="{E6CFDC0B-1F8B-4FD8-99E8-A6085ADDF6E4}" srcOrd="0" destOrd="0" parTransId="{BDC1FE8E-6711-4EC3-9B1C-7037A0B3419A}" sibTransId="{88E6CB36-5711-4CB9-965E-CDFABFD9DF40}"/>
    <dgm:cxn modelId="{397E291E-FFFA-49A9-8CD2-F886DC3F3CCC}" srcId="{13B9C8DE-7CAE-489E-8CC9-4F68641B3E8F}" destId="{9F5D6A2F-4E51-4731-A1E7-B9D8BD0510A8}" srcOrd="3" destOrd="0" parTransId="{A05E44FC-A896-4FA7-BC25-34472A42C89D}" sibTransId="{FC687D8F-2A6B-43EA-8F36-A2F339624262}"/>
    <dgm:cxn modelId="{0FEECD31-FA7A-4FA6-8193-0296D76F86BC}" type="presOf" srcId="{BDC1FE8E-6711-4EC3-9B1C-7037A0B3419A}" destId="{D60A603C-367C-4308-8E1F-9284E64EE838}" srcOrd="1" destOrd="0" presId="urn:microsoft.com/office/officeart/2005/8/layout/radial5"/>
    <dgm:cxn modelId="{1E0C8149-9A6D-4DEC-95BF-0E137865A518}" type="presOf" srcId="{60F759F5-AFCF-44F1-9648-2EDCDEB2B589}" destId="{072DD4D3-4319-4B3C-AA56-3112ECA9E1BE}" srcOrd="1" destOrd="0" presId="urn:microsoft.com/office/officeart/2005/8/layout/radial5"/>
    <dgm:cxn modelId="{5D1975A2-371B-4B73-A42E-98980DC4B296}" type="presOf" srcId="{3093339A-ED0C-4C04-858E-2CAC05B67FF1}" destId="{09BC888C-F45D-4253-AB7D-04E3E673C9D8}" srcOrd="0" destOrd="0" presId="urn:microsoft.com/office/officeart/2005/8/layout/radial5"/>
    <dgm:cxn modelId="{B7A3777B-FFC8-467B-9922-30982E2ACFCF}" type="presOf" srcId="{E6CFDC0B-1F8B-4FD8-99E8-A6085ADDF6E4}" destId="{A671756A-C6D4-4C7C-9CF3-E40D46A256CE}" srcOrd="0" destOrd="0" presId="urn:microsoft.com/office/officeart/2005/8/layout/radial5"/>
    <dgm:cxn modelId="{B040D19C-16E0-4B34-8D68-62ADDFC434DA}" type="presOf" srcId="{3DFF8BE4-B2C7-43F6-AEE2-BE41D9EAB86D}" destId="{1C9E54FE-6C28-4A9E-BBA5-926DC5CA9D40}" srcOrd="0" destOrd="0" presId="urn:microsoft.com/office/officeart/2005/8/layout/radial5"/>
    <dgm:cxn modelId="{1CB9CAE6-22CC-478B-AA22-66E55D939BF1}" srcId="{13B9C8DE-7CAE-489E-8CC9-4F68641B3E8F}" destId="{C46318B0-4B82-44BF-A9ED-1D263C03EEF9}" srcOrd="4" destOrd="0" parTransId="{3093339A-ED0C-4C04-858E-2CAC05B67FF1}" sibTransId="{F90181ED-41BA-448A-A9F4-3E6FBC7A36FD}"/>
    <dgm:cxn modelId="{39EF7F32-29C2-46DB-9B04-4CCE2EC01D20}" type="presOf" srcId="{B45A6C07-F1A8-42E9-8D8A-4551B1AC9024}" destId="{785126E8-72EA-4615-9A1D-86BF7E8E01D6}" srcOrd="0" destOrd="0" presId="urn:microsoft.com/office/officeart/2005/8/layout/radial5"/>
    <dgm:cxn modelId="{026DC345-CB9E-47EE-826F-C3476B5B336C}" type="presOf" srcId="{F6A03977-BDF8-4F76-B824-6236D8859936}" destId="{66155230-5A92-47B1-A639-D3DD06DF510E}" srcOrd="0" destOrd="0" presId="urn:microsoft.com/office/officeart/2005/8/layout/radial5"/>
    <dgm:cxn modelId="{DEC489C1-62C7-4645-9FBE-ADBA7CD4951B}" srcId="{13B9C8DE-7CAE-489E-8CC9-4F68641B3E8F}" destId="{38E5967E-C4F8-4F88-9AAC-F0D90D082BB3}" srcOrd="6" destOrd="0" parTransId="{3DFF8BE4-B2C7-43F6-AEE2-BE41D9EAB86D}" sibTransId="{BADD455C-A9C6-4DC8-AF43-881F410ACAC0}"/>
    <dgm:cxn modelId="{1C216A40-746F-48A0-95FE-C32C2E3E83BA}" type="presOf" srcId="{C46318B0-4B82-44BF-A9ED-1D263C03EEF9}" destId="{A417902F-287E-4DDF-A864-134AF607D69C}" srcOrd="0" destOrd="0" presId="urn:microsoft.com/office/officeart/2005/8/layout/radial5"/>
    <dgm:cxn modelId="{840D1821-5F8F-4BE2-ADD0-A5B906C7D410}" srcId="{B7670D94-7DCC-4AE0-88E8-474A4B73FB8F}" destId="{13B9C8DE-7CAE-489E-8CC9-4F68641B3E8F}" srcOrd="0" destOrd="0" parTransId="{42215A10-D420-4819-9AAE-104262DC2424}" sibTransId="{F6D07554-6A7B-471B-9C2E-CCB43E7F37A6}"/>
    <dgm:cxn modelId="{E0FBB7D5-F467-4D29-B7D4-C27CF76D9BB4}" type="presOf" srcId="{B7670D94-7DCC-4AE0-88E8-474A4B73FB8F}" destId="{2727A5C1-5352-42F5-BD28-8017CAA74086}" srcOrd="0" destOrd="0" presId="urn:microsoft.com/office/officeart/2005/8/layout/radial5"/>
    <dgm:cxn modelId="{9E00D5F0-2AAA-4E67-863B-041201032550}" type="presOf" srcId="{D358C818-111C-4CE8-8672-07BAEBBABDE0}" destId="{0A28D6D7-81A6-4485-80AE-860AECA2001D}" srcOrd="1" destOrd="0" presId="urn:microsoft.com/office/officeart/2005/8/layout/radial5"/>
    <dgm:cxn modelId="{AFFA7050-7EFE-4FEB-9DFB-5E992A28E877}" srcId="{13B9C8DE-7CAE-489E-8CC9-4F68641B3E8F}" destId="{1F8C02C9-890A-4F45-A60C-B476F007FD2F}" srcOrd="5" destOrd="0" parTransId="{D358C818-111C-4CE8-8672-07BAEBBABDE0}" sibTransId="{84948710-3A9E-4A11-8724-A631809E0E20}"/>
    <dgm:cxn modelId="{E2C5E7BB-92B9-4270-9621-2BBAF0E67BCD}" type="presOf" srcId="{BDC1FE8E-6711-4EC3-9B1C-7037A0B3419A}" destId="{864B7124-5BF8-474F-AC07-4FE80754177D}" srcOrd="0" destOrd="0" presId="urn:microsoft.com/office/officeart/2005/8/layout/radial5"/>
    <dgm:cxn modelId="{8D9C9A6C-BC86-4238-BBFC-C041656C20CD}" type="presOf" srcId="{7CFFBDB2-D76E-4BC1-98EC-57DCFD2E80C6}" destId="{AC9DE972-0F6E-4726-8B9A-FEF937DA90A3}" srcOrd="0" destOrd="0" presId="urn:microsoft.com/office/officeart/2005/8/layout/radial5"/>
    <dgm:cxn modelId="{56A7CACF-EC86-4405-A839-E3C3EC4F1F69}" type="presOf" srcId="{60F759F5-AFCF-44F1-9648-2EDCDEB2B589}" destId="{BACB4731-1E93-4195-B1DA-0EAA491347D6}" srcOrd="0" destOrd="0" presId="urn:microsoft.com/office/officeart/2005/8/layout/radial5"/>
    <dgm:cxn modelId="{DC9BDAA9-A3FB-47A5-811C-A2EE21F1B8BD}" srcId="{13B9C8DE-7CAE-489E-8CC9-4F68641B3E8F}" destId="{B45A6C07-F1A8-42E9-8D8A-4551B1AC9024}" srcOrd="1" destOrd="0" parTransId="{60F759F5-AFCF-44F1-9648-2EDCDEB2B589}" sibTransId="{D2DA9332-DE9D-4D53-85A7-0CC003AA8F84}"/>
    <dgm:cxn modelId="{4046D716-0876-468D-AB3E-C171AF61F39F}" type="presOf" srcId="{F6A03977-BDF8-4F76-B824-6236D8859936}" destId="{FD2D2145-D7C2-4A1E-BF78-1F686A7AA18B}" srcOrd="1" destOrd="0" presId="urn:microsoft.com/office/officeart/2005/8/layout/radial5"/>
    <dgm:cxn modelId="{2F00F6AB-524F-40C5-A584-AC708115A7F1}" type="presOf" srcId="{3093339A-ED0C-4C04-858E-2CAC05B67FF1}" destId="{8F32FD76-A79D-4816-96E0-27B18F4F3E36}" srcOrd="1" destOrd="0" presId="urn:microsoft.com/office/officeart/2005/8/layout/radial5"/>
    <dgm:cxn modelId="{B6108B5A-5AC2-4E26-BFFB-63853213FE19}" type="presOf" srcId="{A05E44FC-A896-4FA7-BC25-34472A42C89D}" destId="{D596EC07-914B-460C-89A7-FAAA119FC6B5}" srcOrd="1" destOrd="0" presId="urn:microsoft.com/office/officeart/2005/8/layout/radial5"/>
    <dgm:cxn modelId="{1C1329EB-1B56-4947-AE3A-6A9D9F09177E}" srcId="{13B9C8DE-7CAE-489E-8CC9-4F68641B3E8F}" destId="{7CFFBDB2-D76E-4BC1-98EC-57DCFD2E80C6}" srcOrd="2" destOrd="0" parTransId="{F6A03977-BDF8-4F76-B824-6236D8859936}" sibTransId="{1CDC0F92-0477-4F10-A52A-9C354DAB3FBD}"/>
    <dgm:cxn modelId="{09677677-9A98-4AAA-A682-FE4544157A60}" type="presOf" srcId="{38E5967E-C4F8-4F88-9AAC-F0D90D082BB3}" destId="{97408E6A-6E90-47E3-9C87-8707F025153F}" srcOrd="0" destOrd="0" presId="urn:microsoft.com/office/officeart/2005/8/layout/radial5"/>
    <dgm:cxn modelId="{DA5A7B23-F4CF-404B-B06B-44F838435E2D}" type="presOf" srcId="{9F5D6A2F-4E51-4731-A1E7-B9D8BD0510A8}" destId="{B8A2C901-5F07-466D-A20A-AF79E234310A}" srcOrd="0" destOrd="0" presId="urn:microsoft.com/office/officeart/2005/8/layout/radial5"/>
    <dgm:cxn modelId="{14392DCE-DE17-4C8A-B9CE-7952FEC38DBD}" type="presOf" srcId="{3DFF8BE4-B2C7-43F6-AEE2-BE41D9EAB86D}" destId="{2BF4CD36-D2A1-43E1-8BDC-1C923F67B7D7}" srcOrd="1" destOrd="0" presId="urn:microsoft.com/office/officeart/2005/8/layout/radial5"/>
    <dgm:cxn modelId="{56A32F5D-0AD6-4759-B775-896F7B965B9E}" type="presOf" srcId="{1F8C02C9-890A-4F45-A60C-B476F007FD2F}" destId="{942F9760-A2BA-4A4A-870E-478B4BA456F1}" srcOrd="0" destOrd="0" presId="urn:microsoft.com/office/officeart/2005/8/layout/radial5"/>
    <dgm:cxn modelId="{A2E6C2EF-9FE8-4C01-B36D-AB5DBE18C773}" type="presOf" srcId="{D358C818-111C-4CE8-8672-07BAEBBABDE0}" destId="{FDAD5267-4EB2-4AAD-B137-74EA21E3EC22}" srcOrd="0" destOrd="0" presId="urn:microsoft.com/office/officeart/2005/8/layout/radial5"/>
    <dgm:cxn modelId="{E5E43369-B643-4EA7-9CBE-37C9C45A5392}" type="presParOf" srcId="{2727A5C1-5352-42F5-BD28-8017CAA74086}" destId="{AC18C888-2C2D-47CE-B301-B08DD4D245F1}" srcOrd="0" destOrd="0" presId="urn:microsoft.com/office/officeart/2005/8/layout/radial5"/>
    <dgm:cxn modelId="{7C9D569D-6295-4360-A746-811A6BE8D025}" type="presParOf" srcId="{2727A5C1-5352-42F5-BD28-8017CAA74086}" destId="{864B7124-5BF8-474F-AC07-4FE80754177D}" srcOrd="1" destOrd="0" presId="urn:microsoft.com/office/officeart/2005/8/layout/radial5"/>
    <dgm:cxn modelId="{65CEECBE-3C47-454A-9101-AFA51169061E}" type="presParOf" srcId="{864B7124-5BF8-474F-AC07-4FE80754177D}" destId="{D60A603C-367C-4308-8E1F-9284E64EE838}" srcOrd="0" destOrd="0" presId="urn:microsoft.com/office/officeart/2005/8/layout/radial5"/>
    <dgm:cxn modelId="{D3CD990E-9617-4ADD-9C9B-FC3B3B913DEA}" type="presParOf" srcId="{2727A5C1-5352-42F5-BD28-8017CAA74086}" destId="{A671756A-C6D4-4C7C-9CF3-E40D46A256CE}" srcOrd="2" destOrd="0" presId="urn:microsoft.com/office/officeart/2005/8/layout/radial5"/>
    <dgm:cxn modelId="{7B6042B2-AA56-4616-9C61-2D82ED699F66}" type="presParOf" srcId="{2727A5C1-5352-42F5-BD28-8017CAA74086}" destId="{BACB4731-1E93-4195-B1DA-0EAA491347D6}" srcOrd="3" destOrd="0" presId="urn:microsoft.com/office/officeart/2005/8/layout/radial5"/>
    <dgm:cxn modelId="{C44ED6A4-923F-413E-AC47-0BCEE9A7C353}" type="presParOf" srcId="{BACB4731-1E93-4195-B1DA-0EAA491347D6}" destId="{072DD4D3-4319-4B3C-AA56-3112ECA9E1BE}" srcOrd="0" destOrd="0" presId="urn:microsoft.com/office/officeart/2005/8/layout/radial5"/>
    <dgm:cxn modelId="{DF32C951-094D-4FD4-BCA2-7BF4A68A3702}" type="presParOf" srcId="{2727A5C1-5352-42F5-BD28-8017CAA74086}" destId="{785126E8-72EA-4615-9A1D-86BF7E8E01D6}" srcOrd="4" destOrd="0" presId="urn:microsoft.com/office/officeart/2005/8/layout/radial5"/>
    <dgm:cxn modelId="{4F642A99-56F0-486C-B386-0F05B1D02C99}" type="presParOf" srcId="{2727A5C1-5352-42F5-BD28-8017CAA74086}" destId="{66155230-5A92-47B1-A639-D3DD06DF510E}" srcOrd="5" destOrd="0" presId="urn:microsoft.com/office/officeart/2005/8/layout/radial5"/>
    <dgm:cxn modelId="{920D9068-F42E-47A8-B904-196DBACFDC56}" type="presParOf" srcId="{66155230-5A92-47B1-A639-D3DD06DF510E}" destId="{FD2D2145-D7C2-4A1E-BF78-1F686A7AA18B}" srcOrd="0" destOrd="0" presId="urn:microsoft.com/office/officeart/2005/8/layout/radial5"/>
    <dgm:cxn modelId="{5505D3F0-2058-49AA-8333-8B8ACEA450EC}" type="presParOf" srcId="{2727A5C1-5352-42F5-BD28-8017CAA74086}" destId="{AC9DE972-0F6E-4726-8B9A-FEF937DA90A3}" srcOrd="6" destOrd="0" presId="urn:microsoft.com/office/officeart/2005/8/layout/radial5"/>
    <dgm:cxn modelId="{8706F834-3BB2-497D-A4A9-17D29360323F}" type="presParOf" srcId="{2727A5C1-5352-42F5-BD28-8017CAA74086}" destId="{57DB214F-647E-46C1-BB24-41D33F8AA66B}" srcOrd="7" destOrd="0" presId="urn:microsoft.com/office/officeart/2005/8/layout/radial5"/>
    <dgm:cxn modelId="{E9867B37-B052-45D8-B6D9-26043703EE1E}" type="presParOf" srcId="{57DB214F-647E-46C1-BB24-41D33F8AA66B}" destId="{D596EC07-914B-460C-89A7-FAAA119FC6B5}" srcOrd="0" destOrd="0" presId="urn:microsoft.com/office/officeart/2005/8/layout/radial5"/>
    <dgm:cxn modelId="{77988468-78D0-47F0-969C-2C6BFD011AD3}" type="presParOf" srcId="{2727A5C1-5352-42F5-BD28-8017CAA74086}" destId="{B8A2C901-5F07-466D-A20A-AF79E234310A}" srcOrd="8" destOrd="0" presId="urn:microsoft.com/office/officeart/2005/8/layout/radial5"/>
    <dgm:cxn modelId="{DD50E83F-6838-4DE9-A6F6-DF7C4DD006CA}" type="presParOf" srcId="{2727A5C1-5352-42F5-BD28-8017CAA74086}" destId="{09BC888C-F45D-4253-AB7D-04E3E673C9D8}" srcOrd="9" destOrd="0" presId="urn:microsoft.com/office/officeart/2005/8/layout/radial5"/>
    <dgm:cxn modelId="{35F7B1A8-0F8B-4B3C-9FDE-2A4BDE0058D8}" type="presParOf" srcId="{09BC888C-F45D-4253-AB7D-04E3E673C9D8}" destId="{8F32FD76-A79D-4816-96E0-27B18F4F3E36}" srcOrd="0" destOrd="0" presId="urn:microsoft.com/office/officeart/2005/8/layout/radial5"/>
    <dgm:cxn modelId="{0F8188BC-887E-4604-8D78-811828237F26}" type="presParOf" srcId="{2727A5C1-5352-42F5-BD28-8017CAA74086}" destId="{A417902F-287E-4DDF-A864-134AF607D69C}" srcOrd="10" destOrd="0" presId="urn:microsoft.com/office/officeart/2005/8/layout/radial5"/>
    <dgm:cxn modelId="{FB926559-8304-4CAC-A02D-E505C63C416E}" type="presParOf" srcId="{2727A5C1-5352-42F5-BD28-8017CAA74086}" destId="{FDAD5267-4EB2-4AAD-B137-74EA21E3EC22}" srcOrd="11" destOrd="0" presId="urn:microsoft.com/office/officeart/2005/8/layout/radial5"/>
    <dgm:cxn modelId="{D96BA618-323C-4FF4-A729-8E5514303E56}" type="presParOf" srcId="{FDAD5267-4EB2-4AAD-B137-74EA21E3EC22}" destId="{0A28D6D7-81A6-4485-80AE-860AECA2001D}" srcOrd="0" destOrd="0" presId="urn:microsoft.com/office/officeart/2005/8/layout/radial5"/>
    <dgm:cxn modelId="{F46B283B-759C-415D-A5FC-8757290D8F94}" type="presParOf" srcId="{2727A5C1-5352-42F5-BD28-8017CAA74086}" destId="{942F9760-A2BA-4A4A-870E-478B4BA456F1}" srcOrd="12" destOrd="0" presId="urn:microsoft.com/office/officeart/2005/8/layout/radial5"/>
    <dgm:cxn modelId="{4B0CD3FF-0C7E-4F59-87FF-B71EA3D7FA8C}" type="presParOf" srcId="{2727A5C1-5352-42F5-BD28-8017CAA74086}" destId="{1C9E54FE-6C28-4A9E-BBA5-926DC5CA9D40}" srcOrd="13" destOrd="0" presId="urn:microsoft.com/office/officeart/2005/8/layout/radial5"/>
    <dgm:cxn modelId="{374B5BB7-DC52-4E94-B6D5-BB1F4F4B62B5}" type="presParOf" srcId="{1C9E54FE-6C28-4A9E-BBA5-926DC5CA9D40}" destId="{2BF4CD36-D2A1-43E1-8BDC-1C923F67B7D7}" srcOrd="0" destOrd="0" presId="urn:microsoft.com/office/officeart/2005/8/layout/radial5"/>
    <dgm:cxn modelId="{E33F1670-D4D0-4A56-B44A-517973630326}" type="presParOf" srcId="{2727A5C1-5352-42F5-BD28-8017CAA74086}" destId="{97408E6A-6E90-47E3-9C87-8707F025153F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8C888-2C2D-47CE-B301-B08DD4D245F1}">
      <dsp:nvSpPr>
        <dsp:cNvPr id="0" name=""/>
        <dsp:cNvSpPr/>
      </dsp:nvSpPr>
      <dsp:spPr>
        <a:xfrm>
          <a:off x="3524161" y="2215988"/>
          <a:ext cx="1700140" cy="1700140"/>
        </a:xfrm>
        <a:prstGeom prst="ellipse">
          <a:avLst/>
        </a:prstGeom>
        <a:solidFill>
          <a:srgbClr val="CAED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chemeClr val="tx1"/>
              </a:solidFill>
            </a:rPr>
            <a:t>Tina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</a:rPr>
            <a:t>(B4)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3773141" y="2464968"/>
        <a:ext cx="1202180" cy="1202180"/>
      </dsp:txXfrm>
    </dsp:sp>
    <dsp:sp modelId="{864B7124-5BF8-474F-AC07-4FE80754177D}">
      <dsp:nvSpPr>
        <dsp:cNvPr id="0" name=""/>
        <dsp:cNvSpPr/>
      </dsp:nvSpPr>
      <dsp:spPr>
        <a:xfrm rot="16200000">
          <a:off x="4193572" y="1596323"/>
          <a:ext cx="361318" cy="578047"/>
        </a:xfrm>
        <a:prstGeom prst="rightArrow">
          <a:avLst>
            <a:gd name="adj1" fmla="val 60000"/>
            <a:gd name="adj2" fmla="val 50000"/>
          </a:avLst>
        </a:prstGeom>
        <a:solidFill>
          <a:srgbClr val="8FE2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4247770" y="1766130"/>
        <a:ext cx="252923" cy="346829"/>
      </dsp:txXfrm>
    </dsp:sp>
    <dsp:sp modelId="{A671756A-C6D4-4C7C-9CF3-E40D46A256CE}">
      <dsp:nvSpPr>
        <dsp:cNvPr id="0" name=""/>
        <dsp:cNvSpPr/>
      </dsp:nvSpPr>
      <dsp:spPr>
        <a:xfrm>
          <a:off x="3609168" y="4128"/>
          <a:ext cx="1530126" cy="1530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chemeClr val="tx1"/>
              </a:solidFill>
            </a:rPr>
            <a:t>Pilates</a:t>
          </a:r>
        </a:p>
      </dsp:txBody>
      <dsp:txXfrm>
        <a:off x="3833250" y="228210"/>
        <a:ext cx="1081962" cy="1081962"/>
      </dsp:txXfrm>
    </dsp:sp>
    <dsp:sp modelId="{BACB4731-1E93-4195-B1DA-0EAA491347D6}">
      <dsp:nvSpPr>
        <dsp:cNvPr id="0" name=""/>
        <dsp:cNvSpPr/>
      </dsp:nvSpPr>
      <dsp:spPr>
        <a:xfrm rot="19285714">
          <a:off x="5116689" y="2040873"/>
          <a:ext cx="361318" cy="578047"/>
        </a:xfrm>
        <a:prstGeom prst="rightArrow">
          <a:avLst>
            <a:gd name="adj1" fmla="val 60000"/>
            <a:gd name="adj2" fmla="val 50000"/>
          </a:avLst>
        </a:prstGeom>
        <a:solidFill>
          <a:srgbClr val="8FE2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5128513" y="2190274"/>
        <a:ext cx="252923" cy="346829"/>
      </dsp:txXfrm>
    </dsp:sp>
    <dsp:sp modelId="{785126E8-72EA-4615-9A1D-86BF7E8E01D6}">
      <dsp:nvSpPr>
        <dsp:cNvPr id="0" name=""/>
        <dsp:cNvSpPr/>
      </dsp:nvSpPr>
      <dsp:spPr>
        <a:xfrm>
          <a:off x="5404931" y="868921"/>
          <a:ext cx="1530126" cy="1530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chemeClr val="tx1"/>
              </a:solidFill>
            </a:rPr>
            <a:t>Aqua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5629013" y="1093003"/>
        <a:ext cx="1081962" cy="1081962"/>
      </dsp:txXfrm>
    </dsp:sp>
    <dsp:sp modelId="{66155230-5A92-47B1-A639-D3DD06DF510E}">
      <dsp:nvSpPr>
        <dsp:cNvPr id="0" name=""/>
        <dsp:cNvSpPr/>
      </dsp:nvSpPr>
      <dsp:spPr>
        <a:xfrm rot="771429">
          <a:off x="5344680" y="3039767"/>
          <a:ext cx="361318" cy="578047"/>
        </a:xfrm>
        <a:prstGeom prst="rightArrow">
          <a:avLst>
            <a:gd name="adj1" fmla="val 60000"/>
            <a:gd name="adj2" fmla="val 50000"/>
          </a:avLst>
        </a:prstGeom>
        <a:solidFill>
          <a:srgbClr val="8FE2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5346039" y="3143316"/>
        <a:ext cx="252923" cy="346829"/>
      </dsp:txXfrm>
    </dsp:sp>
    <dsp:sp modelId="{AC9DE972-0F6E-4726-8B9A-FEF937DA90A3}">
      <dsp:nvSpPr>
        <dsp:cNvPr id="0" name=""/>
        <dsp:cNvSpPr/>
      </dsp:nvSpPr>
      <dsp:spPr>
        <a:xfrm>
          <a:off x="5848448" y="2812096"/>
          <a:ext cx="1530126" cy="1530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chemeClr val="tx1"/>
              </a:solidFill>
            </a:rPr>
            <a:t>Mentor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6072530" y="3036178"/>
        <a:ext cx="1081962" cy="1081962"/>
      </dsp:txXfrm>
    </dsp:sp>
    <dsp:sp modelId="{57DB214F-647E-46C1-BB24-41D33F8AA66B}">
      <dsp:nvSpPr>
        <dsp:cNvPr id="0" name=""/>
        <dsp:cNvSpPr/>
      </dsp:nvSpPr>
      <dsp:spPr>
        <a:xfrm rot="3857143">
          <a:off x="4705864" y="3840818"/>
          <a:ext cx="361318" cy="578047"/>
        </a:xfrm>
        <a:prstGeom prst="rightArrow">
          <a:avLst>
            <a:gd name="adj1" fmla="val 60000"/>
            <a:gd name="adj2" fmla="val 50000"/>
          </a:avLst>
        </a:prstGeom>
        <a:solidFill>
          <a:srgbClr val="8FE2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4736546" y="3907597"/>
        <a:ext cx="252923" cy="346829"/>
      </dsp:txXfrm>
    </dsp:sp>
    <dsp:sp modelId="{B8A2C901-5F07-466D-A20A-AF79E234310A}">
      <dsp:nvSpPr>
        <dsp:cNvPr id="0" name=""/>
        <dsp:cNvSpPr/>
      </dsp:nvSpPr>
      <dsp:spPr>
        <a:xfrm>
          <a:off x="4605741" y="4370401"/>
          <a:ext cx="1530126" cy="1530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chemeClr val="tx1"/>
              </a:solidFill>
            </a:rPr>
            <a:t>Audit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4829823" y="4594483"/>
        <a:ext cx="1081962" cy="1081962"/>
      </dsp:txXfrm>
    </dsp:sp>
    <dsp:sp modelId="{09BC888C-F45D-4253-AB7D-04E3E673C9D8}">
      <dsp:nvSpPr>
        <dsp:cNvPr id="0" name=""/>
        <dsp:cNvSpPr/>
      </dsp:nvSpPr>
      <dsp:spPr>
        <a:xfrm rot="6934408">
          <a:off x="3683011" y="3842891"/>
          <a:ext cx="362308" cy="578047"/>
        </a:xfrm>
        <a:prstGeom prst="rightArrow">
          <a:avLst>
            <a:gd name="adj1" fmla="val 60000"/>
            <a:gd name="adj2" fmla="val 50000"/>
          </a:avLst>
        </a:prstGeom>
        <a:solidFill>
          <a:srgbClr val="8FE2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 rot="10800000">
        <a:off x="3760816" y="3909478"/>
        <a:ext cx="253616" cy="346829"/>
      </dsp:txXfrm>
    </dsp:sp>
    <dsp:sp modelId="{A417902F-287E-4DDF-A864-134AF607D69C}">
      <dsp:nvSpPr>
        <dsp:cNvPr id="0" name=""/>
        <dsp:cNvSpPr/>
      </dsp:nvSpPr>
      <dsp:spPr>
        <a:xfrm>
          <a:off x="2616878" y="4374529"/>
          <a:ext cx="1530126" cy="1530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chemeClr val="tx1"/>
              </a:solidFill>
            </a:rPr>
            <a:t>NP/FU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2840960" y="4598611"/>
        <a:ext cx="1081962" cy="1081962"/>
      </dsp:txXfrm>
    </dsp:sp>
    <dsp:sp modelId="{FDAD5267-4EB2-4AAD-B137-74EA21E3EC22}">
      <dsp:nvSpPr>
        <dsp:cNvPr id="0" name=""/>
        <dsp:cNvSpPr/>
      </dsp:nvSpPr>
      <dsp:spPr>
        <a:xfrm rot="10028571">
          <a:off x="3042464" y="3039767"/>
          <a:ext cx="361318" cy="578047"/>
        </a:xfrm>
        <a:prstGeom prst="rightArrow">
          <a:avLst>
            <a:gd name="adj1" fmla="val 60000"/>
            <a:gd name="adj2" fmla="val 50000"/>
          </a:avLst>
        </a:prstGeom>
        <a:solidFill>
          <a:srgbClr val="8FE2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 rot="10800000">
        <a:off x="3149500" y="3143316"/>
        <a:ext cx="252923" cy="346829"/>
      </dsp:txXfrm>
    </dsp:sp>
    <dsp:sp modelId="{942F9760-A2BA-4A4A-870E-478B4BA456F1}">
      <dsp:nvSpPr>
        <dsp:cNvPr id="0" name=""/>
        <dsp:cNvSpPr/>
      </dsp:nvSpPr>
      <dsp:spPr>
        <a:xfrm>
          <a:off x="1369888" y="2812096"/>
          <a:ext cx="1530126" cy="1530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chemeClr val="tx1"/>
              </a:solidFill>
            </a:rPr>
            <a:t>Talks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1593970" y="3036178"/>
        <a:ext cx="1081962" cy="1081962"/>
      </dsp:txXfrm>
    </dsp:sp>
    <dsp:sp modelId="{1C9E54FE-6C28-4A9E-BBA5-926DC5CA9D40}">
      <dsp:nvSpPr>
        <dsp:cNvPr id="0" name=""/>
        <dsp:cNvSpPr/>
      </dsp:nvSpPr>
      <dsp:spPr>
        <a:xfrm rot="13114286">
          <a:off x="3270455" y="2040873"/>
          <a:ext cx="361318" cy="578047"/>
        </a:xfrm>
        <a:prstGeom prst="rightArrow">
          <a:avLst>
            <a:gd name="adj1" fmla="val 60000"/>
            <a:gd name="adj2" fmla="val 50000"/>
          </a:avLst>
        </a:prstGeom>
        <a:solidFill>
          <a:srgbClr val="8FE2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 rot="10800000">
        <a:off x="3367026" y="2190274"/>
        <a:ext cx="252923" cy="346829"/>
      </dsp:txXfrm>
    </dsp:sp>
    <dsp:sp modelId="{97408E6A-6E90-47E3-9C87-8707F025153F}">
      <dsp:nvSpPr>
        <dsp:cNvPr id="0" name=""/>
        <dsp:cNvSpPr/>
      </dsp:nvSpPr>
      <dsp:spPr>
        <a:xfrm>
          <a:off x="1813405" y="868921"/>
          <a:ext cx="1530126" cy="1530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chemeClr val="tx1"/>
              </a:solidFill>
            </a:rPr>
            <a:t>JRC</a:t>
          </a:r>
        </a:p>
      </dsp:txBody>
      <dsp:txXfrm>
        <a:off x="2037487" y="1093003"/>
        <a:ext cx="1081962" cy="1081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84DFE0-CEA1-4B6C-AA71-99453CAF28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71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Hello….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DA175C-25EF-4FDF-9F13-F48A147E29A6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 typeface="Arial" charset="0"/>
              <a:buChar char="•"/>
            </a:pPr>
            <a:r>
              <a:rPr lang="en-GB" altLang="en-US" sz="1400" dirty="0" smtClean="0"/>
              <a:t>Completed Level 3 diploma in Teaching Pilates – self funded cost and time!</a:t>
            </a:r>
          </a:p>
          <a:p>
            <a:pPr marL="171450" indent="-171450" eaLnBrk="1" hangingPunct="1">
              <a:buFont typeface="Arial" charset="0"/>
              <a:buChar char="•"/>
            </a:pPr>
            <a:r>
              <a:rPr lang="en-GB" altLang="en-US" sz="1400" dirty="0" smtClean="0"/>
              <a:t>Mentoring of apprentices, bands 3, 4’s &amp; sports therapy students.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1400" dirty="0" smtClean="0"/>
              <a:t>Pass over to Sarah.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8E6787-54EE-480E-9C8B-63C7E77B5B6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Heard about Tina’s journey from being a shepherdess to a band 5 – I’m here to give an idea</a:t>
            </a:r>
            <a:r>
              <a:rPr lang="en-GB" baseline="0" dirty="0" smtClean="0"/>
              <a:t> of how we achieved that from a management perspective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715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Joint</a:t>
            </a:r>
            <a:r>
              <a:rPr lang="en-GB" baseline="0" dirty="0" smtClean="0"/>
              <a:t> effort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8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376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</a:t>
            </a:r>
            <a:r>
              <a:rPr lang="en-GB" baseline="0" dirty="0" smtClean="0"/>
              <a:t> funded everything – would love to have endless supply of money but unfortunately we don’t.  Match learning with appraisal and PDP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048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Very driven,</a:t>
            </a:r>
            <a:r>
              <a:rPr lang="en-GB" baseline="0" dirty="0" smtClean="0"/>
              <a:t> working at a high level, adding value, asset to the department.  £1,000 a month on </a:t>
            </a:r>
            <a:r>
              <a:rPr lang="en-GB" baseline="0" dirty="0" err="1" smtClean="0"/>
              <a:t>pilates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362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Exactly the same as physiotherapists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011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When you </a:t>
            </a:r>
            <a:r>
              <a:rPr lang="en-GB" dirty="0" err="1" smtClean="0"/>
              <a:t>google</a:t>
            </a:r>
            <a:r>
              <a:rPr lang="en-GB" baseline="0" dirty="0" smtClean="0"/>
              <a:t> what band is a physiotherapy assistant? Start at 2-4, with further training can become band 4.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57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what she does deliver is quality from</a:t>
            </a:r>
            <a:r>
              <a:rPr lang="en-GB" baseline="0" dirty="0" smtClean="0"/>
              <a:t> years of experience and patient miles, never has an empty diary.  Raises </a:t>
            </a:r>
            <a:r>
              <a:rPr lang="en-GB" baseline="0" dirty="0" err="1" smtClean="0"/>
              <a:t>approx</a:t>
            </a:r>
            <a:r>
              <a:rPr lang="en-GB" baseline="0" dirty="0" smtClean="0"/>
              <a:t> £1,000 a month.  Flexibility to invest in staff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698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83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819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Very important for us to show no favouritism, to ensure equality</a:t>
            </a:r>
            <a:r>
              <a:rPr lang="en-GB" baseline="0" dirty="0" smtClean="0"/>
              <a:t> throughout the organisation</a:t>
            </a:r>
          </a:p>
          <a:p>
            <a:r>
              <a:rPr lang="en-GB" baseline="0" dirty="0" smtClean="0"/>
              <a:t>Very important for Tina, it wasn’t just handed to her, she deserved it.</a:t>
            </a:r>
          </a:p>
          <a:p>
            <a:r>
              <a:rPr lang="en-GB" baseline="0" dirty="0" smtClean="0"/>
              <a:t>Not one member of staff has ever questioned her becoming a band 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427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833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805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have to move with the times and use our assets which are our valuable workforce.  Symbiotic relationship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959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Leave you with a quote that I feel is very applicable to our clinical and managerial work as well as our thought processes on support workers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793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315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 typeface="Arial" charset="0"/>
              <a:buChar char="•"/>
            </a:pPr>
            <a:r>
              <a:rPr lang="en-GB" altLang="en-US" dirty="0" smtClean="0"/>
              <a:t>All band 2’s offered NVQ – hands on qualification in house</a:t>
            </a:r>
          </a:p>
          <a:p>
            <a:pPr lvl="1" eaLnBrk="1" hangingPunct="1"/>
            <a:r>
              <a:rPr lang="en-GB" altLang="en-US" dirty="0" smtClean="0"/>
              <a:t>1/12 a month in class for 1yr, took 2yrs to 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E9D22D-62B8-4663-A8D6-CE630FBC40C8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GB" dirty="0" smtClean="0"/>
              <a:t>Nationally recognised qualification</a:t>
            </a:r>
          </a:p>
          <a:p>
            <a:pPr marL="171450" indent="-171450">
              <a:buFont typeface="Arial" charset="0"/>
              <a:buChar char="•"/>
            </a:pPr>
            <a:r>
              <a:rPr lang="en-GB" dirty="0" smtClean="0"/>
              <a:t>Wasn’t mandatory as already band 4 but I asked to complete the qualification to underpin my current knowledge and skill base and to prove to myself and others that I deserved my band 4 position.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164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 typeface="Arial" charset="0"/>
              <a:buChar char="•"/>
            </a:pPr>
            <a:r>
              <a:rPr lang="en-GB" altLang="en-US" sz="1400" dirty="0" smtClean="0"/>
              <a:t>As far away from people as possible outside in the open!</a:t>
            </a:r>
          </a:p>
          <a:p>
            <a:pPr lvl="1" eaLnBrk="1" hangingPunct="1"/>
            <a:r>
              <a:rPr lang="en-GB" altLang="en-US" sz="1400" dirty="0" smtClean="0"/>
              <a:t>Chosen career ended due to BSC and foot &amp; mouth</a:t>
            </a:r>
          </a:p>
          <a:p>
            <a:pPr marL="171450" indent="-171450" eaLnBrk="1" hangingPunct="1">
              <a:buFont typeface="Arial" charset="0"/>
              <a:buChar char="•"/>
            </a:pPr>
            <a:r>
              <a:rPr lang="en-GB" altLang="en-US" sz="1400" dirty="0" smtClean="0"/>
              <a:t>Theatre hobby – something to do.</a:t>
            </a:r>
          </a:p>
          <a:p>
            <a:pPr lvl="1" eaLnBrk="1" hangingPunct="1"/>
            <a:r>
              <a:rPr lang="en-GB" altLang="en-US" sz="1400" dirty="0" smtClean="0"/>
              <a:t>Colleague suggested </a:t>
            </a:r>
            <a:r>
              <a:rPr lang="en-GB" altLang="en-US" sz="1400" dirty="0" err="1" smtClean="0"/>
              <a:t>physio</a:t>
            </a:r>
            <a:r>
              <a:rPr lang="en-GB" altLang="en-US" sz="1400" dirty="0" smtClean="0"/>
              <a:t> assistant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BB06A-C5B1-4B8F-953F-0A9C1B5B447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 typeface="Arial" charset="0"/>
              <a:buChar char="•"/>
            </a:pPr>
            <a:r>
              <a:rPr lang="en-GB" altLang="en-US" sz="1400" dirty="0" smtClean="0"/>
              <a:t>Applied for post successfully</a:t>
            </a:r>
          </a:p>
          <a:p>
            <a:pPr lvl="1" eaLnBrk="1" hangingPunct="1"/>
            <a:r>
              <a:rPr lang="en-GB" altLang="en-US" sz="1400" dirty="0" smtClean="0"/>
              <a:t>Thought I would do for a couple of years until I found something else.</a:t>
            </a:r>
          </a:p>
          <a:p>
            <a:pPr lvl="1" eaLnBrk="1" hangingPunct="1"/>
            <a:r>
              <a:rPr lang="en-GB" altLang="en-US" sz="1400" dirty="0" smtClean="0"/>
              <a:t>“Not a </a:t>
            </a:r>
            <a:r>
              <a:rPr lang="en-GB" altLang="en-US" sz="1400" dirty="0" err="1" smtClean="0"/>
              <a:t>huggy</a:t>
            </a:r>
            <a:r>
              <a:rPr lang="en-GB" altLang="en-US" sz="1400" dirty="0" smtClean="0"/>
              <a:t> kind of girl”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Learning was on the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17433-0463-4BA7-A349-1089BCA8CA7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charset="0"/>
              <a:buChar char="•"/>
            </a:pPr>
            <a:r>
              <a:rPr lang="en-GB" altLang="en-US" sz="1400" dirty="0" smtClean="0"/>
              <a:t>All band 2’s offered NVQ – hands on qualification in house</a:t>
            </a:r>
          </a:p>
          <a:p>
            <a:pPr lvl="1" eaLnBrk="1" hangingPunct="1"/>
            <a:r>
              <a:rPr lang="en-GB" altLang="en-US" sz="1400" dirty="0" smtClean="0"/>
              <a:t>1/12 a month in class for 1yr, took 2yrs to complete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Trust physiotherapists trained as NVQ assessors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Case studies for course 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2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1400" dirty="0" smtClean="0"/>
              <a:t>One to one mobility assessments on wards and follow ups in out patients.</a:t>
            </a:r>
          </a:p>
          <a:p>
            <a:pPr marL="171450" indent="-171450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1400" dirty="0" smtClean="0"/>
              <a:t>Able to progress treatment programmes without direct supervision of physiotherapist within scope of practice.</a:t>
            </a:r>
          </a:p>
          <a:p>
            <a:pPr marL="171450" indent="-171450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1400" dirty="0" smtClean="0"/>
              <a:t>One to one training and IST started in outpatients due to variety of conditions being treated – long term, trauma, post op.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150C1-5222-40D2-9E79-B96E50CA9DF6}" type="slidenum">
              <a:rPr lang="en-GB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 typeface="Arial" charset="0"/>
              <a:buChar char="•"/>
            </a:pPr>
            <a:r>
              <a:rPr lang="en-GB" altLang="en-US" sz="1400" dirty="0" smtClean="0"/>
              <a:t>Started </a:t>
            </a:r>
            <a:r>
              <a:rPr lang="en-GB" altLang="en-US" sz="1400" dirty="0" err="1" smtClean="0"/>
              <a:t>Np</a:t>
            </a:r>
            <a:r>
              <a:rPr lang="en-GB" altLang="en-US" sz="1400" dirty="0" smtClean="0"/>
              <a:t> assessments, lead for JR classes – initial just TKR but then for THR as well.</a:t>
            </a:r>
          </a:p>
          <a:p>
            <a:pPr marL="171450" indent="-171450" eaLnBrk="1" hangingPunct="1">
              <a:buFont typeface="Arial" charset="0"/>
              <a:buChar char="•"/>
            </a:pPr>
            <a:r>
              <a:rPr lang="en-GB" altLang="en-US" sz="1400" dirty="0" smtClean="0"/>
              <a:t>Colleagues retired and became lead for hydro with a new band 2 to assist running of department.</a:t>
            </a:r>
          </a:p>
          <a:p>
            <a:pPr marL="171450" indent="-171450" eaLnBrk="1" hangingPunct="1">
              <a:buFont typeface="Arial" charset="0"/>
              <a:buChar char="•"/>
            </a:pPr>
            <a:r>
              <a:rPr lang="en-GB" altLang="en-US" sz="1400" dirty="0" smtClean="0"/>
              <a:t>Pool shutdown due to issues with the foundations, transferred into outpatients full time.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APPI self funded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Learning – action learning sets and </a:t>
            </a:r>
            <a:r>
              <a:rPr lang="en-GB" altLang="en-US" sz="1400" dirty="0" err="1" smtClean="0"/>
              <a:t>WhatsApp</a:t>
            </a:r>
            <a:r>
              <a:rPr lang="en-GB" altLang="en-US" sz="1400" dirty="0" smtClean="0"/>
              <a:t>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E12514-AC79-41EB-AE65-C513BA58DDE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GB" sz="1400" dirty="0" smtClean="0"/>
              <a:t>Nationally recognised qualification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400" dirty="0" smtClean="0"/>
              <a:t>Wasn’t mandatory as already band 4 but I asked to complete the qualification to underpin my current knowledge and skill base and to prove to myself and others that I deserved my band 4 position.</a:t>
            </a:r>
          </a:p>
          <a:p>
            <a:endParaRPr lang="en-GB" sz="1400" dirty="0" smtClean="0"/>
          </a:p>
          <a:p>
            <a:pPr marL="171450" indent="-171450">
              <a:buFont typeface="Arial" charset="0"/>
              <a:buChar char="•"/>
            </a:pPr>
            <a:r>
              <a:rPr lang="en-GB" sz="1400" dirty="0" smtClean="0"/>
              <a:t>Workplace evidence tool – competencies given by </a:t>
            </a:r>
            <a:r>
              <a:rPr lang="en-GB" sz="1400" dirty="0" err="1" smtClean="0"/>
              <a:t>uni</a:t>
            </a:r>
            <a:r>
              <a:rPr lang="en-GB" sz="1400" dirty="0" smtClean="0"/>
              <a:t>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400" dirty="0" smtClean="0"/>
              <a:t>Negotiated module – JR class.</a:t>
            </a:r>
          </a:p>
          <a:p>
            <a:endParaRPr lang="en-GB" sz="1400" dirty="0" smtClean="0"/>
          </a:p>
          <a:p>
            <a:pPr marL="171450" indent="-171450">
              <a:buFont typeface="Arial" charset="0"/>
              <a:buChar char="•"/>
            </a:pPr>
            <a:r>
              <a:rPr lang="en-GB" sz="1400" dirty="0"/>
              <a:t>Our department moved out of hospital setting and became a Social Enterprise.</a:t>
            </a:r>
          </a:p>
          <a:p>
            <a:pPr marL="171450" indent="-171450">
              <a:buFont typeface="Arial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4DFE0-CEA1-4B6C-AA71-99453CAF28C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216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 typeface="Arial" charset="0"/>
              <a:buChar char="•"/>
            </a:pPr>
            <a:r>
              <a:rPr lang="en-GB" altLang="en-US" sz="1400" dirty="0" smtClean="0"/>
              <a:t>Given the opportunity to work towards full degree, asked employer as I was doing well on foundation degree and they agreed study time but I funded myself.</a:t>
            </a:r>
          </a:p>
          <a:p>
            <a:pPr marL="171450" indent="-171450" eaLnBrk="1" hangingPunct="1">
              <a:buFont typeface="Arial" charset="0"/>
              <a:buChar char="•"/>
            </a:pPr>
            <a:r>
              <a:rPr lang="en-GB" altLang="en-US" sz="1400" dirty="0" smtClean="0"/>
              <a:t>Again to prove to myself that I could achieve a BSc </a:t>
            </a:r>
            <a:r>
              <a:rPr lang="en-GB" altLang="en-US" sz="1400" dirty="0" err="1" smtClean="0"/>
              <a:t>hons</a:t>
            </a:r>
            <a:r>
              <a:rPr lang="en-GB" altLang="en-US" sz="1400" dirty="0" smtClean="0"/>
              <a:t> degree.</a:t>
            </a:r>
          </a:p>
          <a:p>
            <a:pPr eaLnBrk="1" hangingPunct="1"/>
            <a:endParaRPr lang="en-GB" altLang="en-US" sz="1400" dirty="0" smtClean="0"/>
          </a:p>
          <a:p>
            <a:pPr marL="171450" indent="-171450" eaLnBrk="1" hangingPunct="1">
              <a:buFont typeface="Arial" charset="0"/>
              <a:buChar char="•"/>
            </a:pPr>
            <a:r>
              <a:rPr lang="en-GB" altLang="en-US" sz="1400" dirty="0" smtClean="0"/>
              <a:t>Negotiated module – anterior knee pain</a:t>
            </a:r>
          </a:p>
          <a:p>
            <a:pPr marL="171450" indent="-171450" eaLnBrk="1" hangingPunct="1">
              <a:buFont typeface="Arial" charset="0"/>
              <a:buChar char="•"/>
            </a:pPr>
            <a:r>
              <a:rPr lang="en-GB" altLang="en-US" sz="1400" dirty="0" smtClean="0"/>
              <a:t>Transforming practice – wrist class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C64C8A-3D79-457E-94F7-F0B24FAEAD6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7272808" cy="1008112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5BBF2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5688632" cy="11521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389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60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6552728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66CC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320480"/>
          </a:xfrm>
          <a:prstGeom prst="rect">
            <a:avLst/>
          </a:prstGeom>
        </p:spPr>
        <p:txBody>
          <a:bodyPr/>
          <a:lstStyle>
            <a:lvl1pPr>
              <a:buClr>
                <a:srgbClr val="5BBF21"/>
              </a:buClr>
              <a:defRPr sz="2800" baseline="0">
                <a:solidFill>
                  <a:srgbClr val="003893"/>
                </a:solidFill>
              </a:defRPr>
            </a:lvl1pPr>
            <a:lvl2pPr>
              <a:buClr>
                <a:srgbClr val="003893"/>
              </a:buClr>
              <a:defRPr sz="2400"/>
            </a:lvl2pPr>
            <a:lvl3pPr>
              <a:buClr>
                <a:srgbClr val="5BBF21"/>
              </a:buClr>
              <a:defRPr sz="2000"/>
            </a:lvl3pPr>
            <a:lvl4pPr>
              <a:buClr>
                <a:srgbClr val="003893"/>
              </a:buClr>
              <a:defRPr/>
            </a:lvl4pPr>
            <a:lvl5pPr marL="2286000" indent="-457200">
              <a:buClr>
                <a:srgbClr val="5BBF21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78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4316288" cy="4281339"/>
          </a:xfrm>
          <a:prstGeom prst="rect">
            <a:avLst/>
          </a:prstGeom>
        </p:spPr>
        <p:txBody>
          <a:bodyPr/>
          <a:lstStyle>
            <a:lvl1pPr>
              <a:buClr>
                <a:srgbClr val="5BBF21"/>
              </a:buClr>
              <a:defRPr sz="2800" baseline="0">
                <a:solidFill>
                  <a:srgbClr val="003893"/>
                </a:solidFill>
              </a:defRPr>
            </a:lvl1pPr>
            <a:lvl2pPr>
              <a:buClr>
                <a:srgbClr val="003893"/>
              </a:buClr>
              <a:defRPr sz="2400"/>
            </a:lvl2pPr>
            <a:lvl3pPr>
              <a:buClr>
                <a:srgbClr val="5BBF21"/>
              </a:buClr>
              <a:defRPr sz="2000"/>
            </a:lvl3pPr>
            <a:lvl4pPr>
              <a:buClr>
                <a:srgbClr val="003893"/>
              </a:buClr>
              <a:defRPr sz="1800"/>
            </a:lvl4pPr>
            <a:lvl5pPr>
              <a:buClr>
                <a:srgbClr val="5BBF2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320480" cy="4281339"/>
          </a:xfrm>
          <a:prstGeom prst="rect">
            <a:avLst/>
          </a:prstGeom>
        </p:spPr>
        <p:txBody>
          <a:bodyPr/>
          <a:lstStyle>
            <a:lvl1pPr>
              <a:buClr>
                <a:srgbClr val="5BBF21"/>
              </a:buClr>
              <a:defRPr sz="2800" baseline="0">
                <a:solidFill>
                  <a:srgbClr val="003893"/>
                </a:solidFill>
              </a:defRPr>
            </a:lvl1pPr>
            <a:lvl2pPr>
              <a:buClr>
                <a:srgbClr val="003893"/>
              </a:buClr>
              <a:defRPr sz="2400"/>
            </a:lvl2pPr>
            <a:lvl3pPr>
              <a:buClr>
                <a:srgbClr val="5BBF21"/>
              </a:buClr>
              <a:defRPr sz="2000"/>
            </a:lvl3pPr>
            <a:lvl4pPr>
              <a:buClr>
                <a:srgbClr val="003893"/>
              </a:buClr>
              <a:defRPr sz="1800"/>
            </a:lvl4pPr>
            <a:lvl5pPr>
              <a:buClr>
                <a:srgbClr val="5BBF2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6552728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66CC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27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780" y="1844824"/>
            <a:ext cx="4256212" cy="4020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038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780" y="2276871"/>
            <a:ext cx="4256212" cy="3849291"/>
          </a:xfrm>
          <a:prstGeom prst="rect">
            <a:avLst/>
          </a:prstGeom>
        </p:spPr>
        <p:txBody>
          <a:bodyPr/>
          <a:lstStyle>
            <a:lvl1pPr>
              <a:buClr>
                <a:srgbClr val="66CC33"/>
              </a:buClr>
              <a:defRPr sz="2000"/>
            </a:lvl1pPr>
            <a:lvl2pPr>
              <a:buClr>
                <a:srgbClr val="003893"/>
              </a:buClr>
              <a:defRPr sz="2000"/>
            </a:lvl2pPr>
            <a:lvl3pPr>
              <a:buClr>
                <a:srgbClr val="5BBF21"/>
              </a:buClr>
              <a:defRPr sz="1800"/>
            </a:lvl3pPr>
            <a:lvl4pPr>
              <a:buClr>
                <a:srgbClr val="003893"/>
              </a:buClr>
              <a:defRPr sz="1600"/>
            </a:lvl4pPr>
            <a:lvl5pPr>
              <a:buClr>
                <a:srgbClr val="5BBF2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44824"/>
            <a:ext cx="4320480" cy="4020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038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76871"/>
            <a:ext cx="4320480" cy="3849291"/>
          </a:xfrm>
          <a:prstGeom prst="rect">
            <a:avLst/>
          </a:prstGeom>
        </p:spPr>
        <p:txBody>
          <a:bodyPr/>
          <a:lstStyle>
            <a:lvl1pPr>
              <a:buClr>
                <a:srgbClr val="5BBF21"/>
              </a:buClr>
              <a:defRPr sz="2000"/>
            </a:lvl1pPr>
            <a:lvl2pPr>
              <a:buClr>
                <a:srgbClr val="003893"/>
              </a:buClr>
              <a:defRPr sz="2000"/>
            </a:lvl2pPr>
            <a:lvl3pPr>
              <a:buClr>
                <a:srgbClr val="5BBF21"/>
              </a:buClr>
              <a:defRPr sz="1800"/>
            </a:lvl3pPr>
            <a:lvl4pPr>
              <a:buClr>
                <a:srgbClr val="003893"/>
              </a:buClr>
              <a:defRPr sz="1600"/>
            </a:lvl4pPr>
            <a:lvl5pPr>
              <a:buClr>
                <a:srgbClr val="66CC3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6480720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66CC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26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6480720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66CC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16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7128792" cy="576064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38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50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67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640960" cy="422722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5BBF2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1052736"/>
            <a:ext cx="864096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5733256"/>
            <a:ext cx="8640960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389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21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5BBF21"/>
          </a:solidFill>
          <a:ln>
            <a:noFill/>
          </a:ln>
        </p:spPr>
        <p:txBody>
          <a:bodyPr wrap="none" anchor="ctr"/>
          <a:lstStyle/>
          <a:p>
            <a:pPr algn="r"/>
            <a:r>
              <a:rPr lang="en-GB" sz="1200" b="1" dirty="0">
                <a:solidFill>
                  <a:schemeClr val="bg1"/>
                </a:solidFill>
              </a:rPr>
              <a:t>…we are caring and compassionate 		…we deliver quality and value		…we work in partnership</a:t>
            </a:r>
          </a:p>
        </p:txBody>
      </p:sp>
      <p:pic>
        <p:nvPicPr>
          <p:cNvPr id="1027" name="Picture 4" descr="NHS logo - colou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3" y="391840"/>
            <a:ext cx="10001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70" y="5877272"/>
            <a:ext cx="1835018" cy="5107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341"/>
            <a:ext cx="1524000" cy="7741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ved=2ahUKEwj0w5nf1PbkAhWK3eAKHfh1AeUQjRx6BAgBEAQ&amp;url=https://commons.wikimedia.org/wiki/File:Working_Together_Teamwork_Puzzle_Concept.jpg&amp;psig=AOvVaw0wWrGcltw9mavcFRnH9YP_&amp;ust=156986811275921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video/clip-27173719-tree-lawn-on-background-clear-sky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3384376" cy="232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085184"/>
            <a:ext cx="8136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66CC33"/>
                </a:solidFill>
              </a:rPr>
              <a:t>Medway Community Healthcare – Musculoskeletal Physiotherapy Department</a:t>
            </a:r>
            <a:endParaRPr lang="en-GB" sz="2000" dirty="0" smtClean="0">
              <a:solidFill>
                <a:srgbClr val="00B050"/>
              </a:solidFill>
            </a:endParaRPr>
          </a:p>
          <a:p>
            <a:r>
              <a:rPr lang="en-GB" sz="2000" dirty="0" smtClean="0">
                <a:solidFill>
                  <a:srgbClr val="003893"/>
                </a:solidFill>
              </a:rPr>
              <a:t>Tina Bale - Advanced Technical Instructor</a:t>
            </a:r>
          </a:p>
          <a:p>
            <a:r>
              <a:rPr lang="en-GB" sz="2000" dirty="0" smtClean="0">
                <a:solidFill>
                  <a:srgbClr val="003893"/>
                </a:solidFill>
              </a:rPr>
              <a:t>Sarah Spice - Adult Therapy Operational Lead</a:t>
            </a:r>
            <a:endParaRPr lang="en-GB" sz="1200" dirty="0" smtClean="0">
              <a:solidFill>
                <a:srgbClr val="003893"/>
              </a:solidFill>
            </a:endParaRP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35696" y="1052736"/>
            <a:ext cx="5472608" cy="648072"/>
          </a:xfrm>
        </p:spPr>
        <p:txBody>
          <a:bodyPr/>
          <a:lstStyle/>
          <a:p>
            <a:r>
              <a:rPr lang="en-GB" sz="3600" dirty="0" smtClean="0"/>
              <a:t>Shepherdess to Band 5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865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64" y="1268760"/>
            <a:ext cx="7704856" cy="6480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dirty="0">
                <a:ea typeface="Gulim" panose="020B0600000101010101" pitchFamily="34" charset="-127"/>
              </a:rPr>
              <a:t>Advanced Technical </a:t>
            </a:r>
            <a:r>
              <a:rPr lang="en-GB" sz="2800" dirty="0" smtClean="0">
                <a:ea typeface="Gulim" panose="020B0600000101010101" pitchFamily="34" charset="-127"/>
              </a:rPr>
              <a:t>Instructor - </a:t>
            </a:r>
            <a:r>
              <a:rPr lang="en-GB" sz="2800" dirty="0">
                <a:ea typeface="Gulim" panose="020B0600000101010101" pitchFamily="34" charset="-127"/>
              </a:rPr>
              <a:t>Band 5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3590855" cy="246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24511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2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552728" cy="1872208"/>
          </a:xfrm>
        </p:spPr>
        <p:txBody>
          <a:bodyPr/>
          <a:lstStyle/>
          <a:p>
            <a:pPr algn="ctr"/>
            <a:r>
              <a:rPr lang="en-GB" sz="4800" dirty="0" smtClean="0"/>
              <a:t>Developing support workers at MCH</a:t>
            </a:r>
            <a:endParaRPr lang="en-GB" sz="4800" dirty="0"/>
          </a:p>
        </p:txBody>
      </p:sp>
      <p:pic>
        <p:nvPicPr>
          <p:cNvPr id="1026" name="Picture 2" descr="Image result for togeth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7704" y="836712"/>
            <a:ext cx="5328592" cy="648072"/>
          </a:xfrm>
        </p:spPr>
        <p:txBody>
          <a:bodyPr/>
          <a:lstStyle/>
          <a:p>
            <a:pPr algn="ctr"/>
            <a:r>
              <a:rPr lang="en-GB" dirty="0" smtClean="0"/>
              <a:t>Creating an environment for growth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8225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5392204" y="2132856"/>
            <a:ext cx="2708188" cy="2664533"/>
          </a:xfrm>
          <a:prstGeom prst="ellipse">
            <a:avLst/>
          </a:prstGeom>
          <a:solidFill>
            <a:srgbClr val="B8EEB8">
              <a:alpha val="6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8751" y="314096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3893"/>
                </a:solidFill>
              </a:rPr>
              <a:t>Individual</a:t>
            </a:r>
            <a:endParaRPr lang="en-GB" sz="3200" dirty="0">
              <a:solidFill>
                <a:srgbClr val="00389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299695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3893"/>
                </a:solidFill>
              </a:rPr>
              <a:t>Management</a:t>
            </a:r>
          </a:p>
          <a:p>
            <a:r>
              <a:rPr lang="en-GB" sz="3000" dirty="0" smtClean="0">
                <a:solidFill>
                  <a:srgbClr val="003893"/>
                </a:solidFill>
              </a:rPr>
              <a:t>   Support</a:t>
            </a:r>
            <a:endParaRPr lang="en-GB" sz="3000" dirty="0">
              <a:solidFill>
                <a:srgbClr val="003893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275856" y="4004827"/>
            <a:ext cx="2592288" cy="2520517"/>
          </a:xfrm>
          <a:prstGeom prst="ellipse">
            <a:avLst/>
          </a:prstGeom>
          <a:solidFill>
            <a:srgbClr val="F4EDC4">
              <a:alpha val="6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4957911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3893"/>
                </a:solidFill>
              </a:rPr>
              <a:t>Team</a:t>
            </a:r>
            <a:endParaRPr lang="en-GB" sz="3200" dirty="0">
              <a:solidFill>
                <a:srgbClr val="003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11181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-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11337 -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10642 -0.000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-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1337 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9" grpId="1" animBg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6552728" cy="648072"/>
          </a:xfrm>
        </p:spPr>
        <p:txBody>
          <a:bodyPr/>
          <a:lstStyle/>
          <a:p>
            <a:r>
              <a:rPr lang="en-GB" dirty="0" smtClean="0"/>
              <a:t>The Individual - Tina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8784976" cy="4320480"/>
          </a:xfrm>
        </p:spPr>
        <p:txBody>
          <a:bodyPr/>
          <a:lstStyle/>
          <a:p>
            <a:r>
              <a:rPr lang="en-GB" dirty="0" smtClean="0"/>
              <a:t>Drive, passion and determination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dirty="0" smtClean="0"/>
              <a:t>Proactive - Increasing skills and knowledge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dirty="0" smtClean="0"/>
              <a:t>Understanding scope of practice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dirty="0" smtClean="0"/>
              <a:t>Recognising two-way commitment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6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6552728" cy="648072"/>
          </a:xfrm>
        </p:spPr>
        <p:txBody>
          <a:bodyPr/>
          <a:lstStyle/>
          <a:p>
            <a:r>
              <a:rPr lang="en-GB" dirty="0" smtClean="0"/>
              <a:t>Management Support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2132856"/>
            <a:ext cx="9036496" cy="2808312"/>
          </a:xfrm>
        </p:spPr>
        <p:txBody>
          <a:bodyPr/>
          <a:lstStyle/>
          <a:p>
            <a:r>
              <a:rPr lang="en-GB" dirty="0" smtClean="0"/>
              <a:t>Supported development and provided funding</a:t>
            </a:r>
          </a:p>
          <a:p>
            <a:endParaRPr lang="en-GB" dirty="0"/>
          </a:p>
          <a:p>
            <a:r>
              <a:rPr lang="en-GB" dirty="0" smtClean="0"/>
              <a:t>IST, 1:1s, action learning sets, study leave, reflections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Recognised value and importance within team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Aim – to retain staff and ‘grow our own’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9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7312607"/>
              </p:ext>
            </p:extLst>
          </p:nvPr>
        </p:nvGraphicFramePr>
        <p:xfrm>
          <a:off x="179512" y="404664"/>
          <a:ext cx="87484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37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79490" y="4077072"/>
            <a:ext cx="2100622" cy="1938992"/>
          </a:xfrm>
          <a:prstGeom prst="rect">
            <a:avLst/>
          </a:prstGeom>
          <a:solidFill>
            <a:srgbClr val="DCF3D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3893"/>
                </a:solidFill>
              </a:rPr>
              <a:t>Band 4</a:t>
            </a:r>
          </a:p>
          <a:p>
            <a:pPr algn="ctr"/>
            <a:endParaRPr lang="en-GB" dirty="0">
              <a:solidFill>
                <a:srgbClr val="003893"/>
              </a:solidFill>
            </a:endParaRPr>
          </a:p>
          <a:p>
            <a:pPr algn="ctr"/>
            <a:r>
              <a:rPr lang="en-GB" dirty="0" smtClean="0">
                <a:solidFill>
                  <a:srgbClr val="003893"/>
                </a:solidFill>
              </a:rPr>
              <a:t>Band 3</a:t>
            </a:r>
          </a:p>
          <a:p>
            <a:pPr algn="ctr"/>
            <a:endParaRPr lang="en-GB" dirty="0">
              <a:solidFill>
                <a:srgbClr val="003893"/>
              </a:solidFill>
            </a:endParaRPr>
          </a:p>
          <a:p>
            <a:pPr algn="ctr"/>
            <a:r>
              <a:rPr lang="en-GB" dirty="0" smtClean="0">
                <a:solidFill>
                  <a:srgbClr val="003893"/>
                </a:solidFill>
              </a:rPr>
              <a:t>Band 2</a:t>
            </a:r>
            <a:endParaRPr lang="en-GB" dirty="0">
              <a:solidFill>
                <a:srgbClr val="003893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580112" y="4077072"/>
            <a:ext cx="0" cy="19389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3491880" y="6021288"/>
            <a:ext cx="20882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491880" y="4077073"/>
            <a:ext cx="0" cy="19389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rot="10800000">
            <a:off x="3491880" y="4077072"/>
            <a:ext cx="2088232" cy="12700"/>
          </a:xfrm>
          <a:prstGeom prst="curvedConnector3">
            <a:avLst>
              <a:gd name="adj1" fmla="val 9971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2843808" y="4005064"/>
            <a:ext cx="331236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515494" y="1268760"/>
            <a:ext cx="2088232" cy="2677656"/>
          </a:xfrm>
          <a:prstGeom prst="rect">
            <a:avLst/>
          </a:prstGeom>
          <a:solidFill>
            <a:srgbClr val="B3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3893"/>
                </a:solidFill>
              </a:rPr>
              <a:t>Band 8</a:t>
            </a:r>
          </a:p>
          <a:p>
            <a:pPr algn="ctr"/>
            <a:endParaRPr lang="en-GB" dirty="0">
              <a:solidFill>
                <a:srgbClr val="003893"/>
              </a:solidFill>
            </a:endParaRPr>
          </a:p>
          <a:p>
            <a:pPr algn="ctr"/>
            <a:r>
              <a:rPr lang="en-GB" dirty="0" smtClean="0">
                <a:solidFill>
                  <a:srgbClr val="003893"/>
                </a:solidFill>
              </a:rPr>
              <a:t>Band 7</a:t>
            </a:r>
          </a:p>
          <a:p>
            <a:pPr algn="ctr"/>
            <a:endParaRPr lang="en-GB" dirty="0">
              <a:solidFill>
                <a:srgbClr val="003893"/>
              </a:solidFill>
            </a:endParaRPr>
          </a:p>
          <a:p>
            <a:pPr algn="ctr"/>
            <a:r>
              <a:rPr lang="en-GB" dirty="0" smtClean="0">
                <a:solidFill>
                  <a:srgbClr val="003893"/>
                </a:solidFill>
              </a:rPr>
              <a:t>Band 6</a:t>
            </a:r>
          </a:p>
          <a:p>
            <a:pPr algn="ctr"/>
            <a:endParaRPr lang="en-GB" dirty="0">
              <a:solidFill>
                <a:srgbClr val="003893"/>
              </a:solidFill>
            </a:endParaRPr>
          </a:p>
          <a:p>
            <a:pPr algn="ctr"/>
            <a:r>
              <a:rPr lang="en-GB" dirty="0" smtClean="0">
                <a:solidFill>
                  <a:srgbClr val="003893"/>
                </a:solidFill>
              </a:rPr>
              <a:t>Band 5</a:t>
            </a:r>
            <a:endParaRPr lang="en-GB" dirty="0">
              <a:solidFill>
                <a:srgbClr val="00389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9681" y="3041084"/>
            <a:ext cx="2088232" cy="1107996"/>
          </a:xfrm>
          <a:prstGeom prst="rect">
            <a:avLst/>
          </a:prstGeom>
          <a:solidFill>
            <a:srgbClr val="DCF3D1"/>
          </a:solidFill>
        </p:spPr>
        <p:txBody>
          <a:bodyPr wrap="square" rtlCol="0">
            <a:spAutoFit/>
          </a:bodyPr>
          <a:lstStyle/>
          <a:p>
            <a:pPr algn="ctr"/>
            <a:endParaRPr lang="en-GB" dirty="0" smtClean="0">
              <a:solidFill>
                <a:srgbClr val="003893"/>
              </a:solidFill>
            </a:endParaRPr>
          </a:p>
          <a:p>
            <a:pPr algn="ctr"/>
            <a:r>
              <a:rPr lang="en-GB" dirty="0" smtClean="0">
                <a:solidFill>
                  <a:srgbClr val="003893"/>
                </a:solidFill>
              </a:rPr>
              <a:t>Band 5</a:t>
            </a:r>
          </a:p>
          <a:p>
            <a:pPr algn="ctr"/>
            <a:endParaRPr lang="en-GB" sz="1800" dirty="0" smtClean="0">
              <a:solidFill>
                <a:srgbClr val="003893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491880" y="3041084"/>
            <a:ext cx="0" cy="11079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5580112" y="3068960"/>
            <a:ext cx="10504" cy="12520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3131840" y="4149080"/>
            <a:ext cx="0" cy="1872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503548" y="1599476"/>
            <a:ext cx="7596844" cy="1008112"/>
          </a:xfrm>
        </p:spPr>
        <p:txBody>
          <a:bodyPr/>
          <a:lstStyle/>
          <a:p>
            <a:pPr algn="ctr"/>
            <a:r>
              <a:rPr lang="en-GB" dirty="0" smtClean="0"/>
              <a:t>How do we reward and progress beyond a band 4 role?</a:t>
            </a:r>
            <a:endParaRPr lang="en-GB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223628" y="1284412"/>
            <a:ext cx="6552728" cy="10801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CC3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How do we break the mould and increase scope for progression?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57563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0399 -0.6307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4.72222E-6 -0.073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6" grpId="0" animBg="1"/>
      <p:bldP spid="16" grpId="1" animBg="1"/>
      <p:bldP spid="16" grpId="2" animBg="1"/>
      <p:bldP spid="22" grpId="0" animBg="1"/>
      <p:bldP spid="22" grpId="1" animBg="1"/>
      <p:bldP spid="22" grpId="2" animBg="1"/>
      <p:bldP spid="33" grpId="0"/>
      <p:bldP spid="29" grpId="0"/>
      <p:bldP spid="2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3888432"/>
          </a:xfrm>
        </p:spPr>
        <p:txBody>
          <a:bodyPr/>
          <a:lstStyle/>
          <a:p>
            <a:r>
              <a:rPr lang="en-GB" dirty="0"/>
              <a:t>Challenging conscious and unconscious </a:t>
            </a:r>
            <a:r>
              <a:rPr lang="en-GB" dirty="0" smtClean="0"/>
              <a:t>biases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dirty="0" smtClean="0"/>
              <a:t>Challenging language </a:t>
            </a:r>
            <a:r>
              <a:rPr lang="en-GB" dirty="0"/>
              <a:t>used. Qualified/unqualified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dirty="0" smtClean="0"/>
              <a:t>Look at skill </a:t>
            </a:r>
            <a:r>
              <a:rPr lang="en-GB" dirty="0"/>
              <a:t>sets not job </a:t>
            </a:r>
            <a:r>
              <a:rPr lang="en-GB" dirty="0" smtClean="0"/>
              <a:t>titles</a:t>
            </a:r>
          </a:p>
          <a:p>
            <a:endParaRPr lang="en-GB" sz="3600" dirty="0"/>
          </a:p>
          <a:p>
            <a:r>
              <a:rPr lang="en-GB" dirty="0"/>
              <a:t>Creative skill mixing within the team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49080"/>
            <a:ext cx="1224136" cy="114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3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64488" cy="554461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Variety </a:t>
            </a:r>
            <a:r>
              <a:rPr lang="en-GB" dirty="0" err="1"/>
              <a:t>Vs</a:t>
            </a:r>
            <a:r>
              <a:rPr lang="en-GB" dirty="0"/>
              <a:t> </a:t>
            </a:r>
            <a:r>
              <a:rPr lang="en-GB" dirty="0" smtClean="0"/>
              <a:t>Quality</a:t>
            </a:r>
          </a:p>
          <a:p>
            <a:endParaRPr lang="en-GB" dirty="0"/>
          </a:p>
          <a:p>
            <a:r>
              <a:rPr lang="en-GB" dirty="0" smtClean="0"/>
              <a:t>Adding value – Quality care, waiting times, income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</a:t>
            </a:r>
            <a:r>
              <a:rPr lang="en-GB" dirty="0" smtClean="0"/>
              <a:t>udget management - flexibility</a:t>
            </a:r>
          </a:p>
          <a:p>
            <a:endParaRPr lang="en-GB" sz="2400" dirty="0"/>
          </a:p>
          <a:p>
            <a:r>
              <a:rPr lang="en-GB" dirty="0" err="1" smtClean="0"/>
              <a:t>Physio</a:t>
            </a:r>
            <a:r>
              <a:rPr lang="en-GB" dirty="0" smtClean="0"/>
              <a:t> within executive team – championing new ways of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6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741" y="1628800"/>
            <a:ext cx="8568952" cy="4752528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/>
          </a:p>
          <a:p>
            <a:r>
              <a:rPr lang="en-GB" dirty="0" smtClean="0"/>
              <a:t>Reviewed JD</a:t>
            </a:r>
          </a:p>
          <a:p>
            <a:pPr marL="0" indent="0">
              <a:buNone/>
            </a:pPr>
            <a:endParaRPr lang="en-GB" sz="3600" dirty="0" smtClean="0"/>
          </a:p>
          <a:p>
            <a:r>
              <a:rPr lang="en-GB" dirty="0" smtClean="0"/>
              <a:t>Reviewed similar JDs across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the organisation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dirty="0" smtClean="0"/>
              <a:t>Rewrote JD – to reflect current roles and responsibilities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600400" cy="648072"/>
          </a:xfrm>
        </p:spPr>
        <p:txBody>
          <a:bodyPr/>
          <a:lstStyle/>
          <a:p>
            <a:r>
              <a:rPr lang="en-GB" dirty="0" smtClean="0"/>
              <a:t>Job Descriptions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2954262" cy="217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5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Shepherdess to Band 5 journey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dirty="0" smtClean="0"/>
              <a:t>Appropriate training and qualifications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dirty="0" smtClean="0"/>
              <a:t>Management support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dirty="0" smtClean="0"/>
              <a:t>Progression from Band 4 to 5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dirty="0" smtClean="0"/>
              <a:t>Key reflections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7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Human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1728192"/>
          </a:xfrm>
        </p:spPr>
        <p:txBody>
          <a:bodyPr/>
          <a:lstStyle/>
          <a:p>
            <a:r>
              <a:rPr lang="en-GB" dirty="0"/>
              <a:t>Application for job banding </a:t>
            </a:r>
            <a:r>
              <a:rPr lang="en-GB" dirty="0" smtClean="0"/>
              <a:t>review</a:t>
            </a:r>
          </a:p>
          <a:p>
            <a:endParaRPr lang="en-GB" dirty="0"/>
          </a:p>
          <a:p>
            <a:r>
              <a:rPr lang="en-GB" dirty="0" smtClean="0"/>
              <a:t>Validated against AFC criteria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Consistency checked and matched as a Band </a:t>
            </a:r>
            <a:r>
              <a:rPr lang="en-GB" dirty="0" smtClean="0"/>
              <a:t>5 role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4869160"/>
            <a:ext cx="115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5BBF21"/>
                </a:solidFill>
                <a:sym typeface="Wingdings"/>
              </a:rPr>
              <a:t></a:t>
            </a:r>
            <a:endParaRPr lang="en-GB" sz="8800" dirty="0">
              <a:solidFill>
                <a:srgbClr val="5BBF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1512168" cy="648072"/>
          </a:xfrm>
        </p:spPr>
        <p:txBody>
          <a:bodyPr/>
          <a:lstStyle/>
          <a:p>
            <a:r>
              <a:rPr lang="en-GB" dirty="0" smtClean="0"/>
              <a:t>Anna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65348" y="764704"/>
            <a:ext cx="15267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893"/>
                </a:solidFill>
              </a:rPr>
              <a:t>Volunteer</a:t>
            </a:r>
            <a:endParaRPr lang="en-GB" dirty="0">
              <a:solidFill>
                <a:srgbClr val="003893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485428" y="1268760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451941" y="1628800"/>
            <a:ext cx="20882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893"/>
                </a:solidFill>
              </a:rPr>
              <a:t>Administrator</a:t>
            </a:r>
            <a:endParaRPr lang="en-GB" dirty="0">
              <a:solidFill>
                <a:srgbClr val="00389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7805" y="2463279"/>
            <a:ext cx="45365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893"/>
                </a:solidFill>
              </a:rPr>
              <a:t>Band 2 physiotherapy assistant</a:t>
            </a:r>
            <a:endParaRPr lang="en-GB" dirty="0">
              <a:solidFill>
                <a:srgbClr val="00389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485428" y="2132856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217176" y="3356992"/>
            <a:ext cx="45365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893"/>
                </a:solidFill>
              </a:rPr>
              <a:t>Band 3 physiotherapy assistant</a:t>
            </a:r>
            <a:endParaRPr lang="en-GB" dirty="0">
              <a:solidFill>
                <a:srgbClr val="003893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479693" y="2996952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339752" y="5589240"/>
            <a:ext cx="42484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893"/>
                </a:solidFill>
              </a:rPr>
              <a:t>Physiotherapy Apprenticeship</a:t>
            </a:r>
            <a:endParaRPr lang="en-GB" dirty="0">
              <a:solidFill>
                <a:srgbClr val="003893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485427" y="3933056"/>
            <a:ext cx="0" cy="1512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845467" y="4227475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5BBF21"/>
                </a:solidFill>
              </a:rPr>
              <a:t>English and Maths course</a:t>
            </a:r>
            <a:endParaRPr lang="en-GB" sz="2000" dirty="0">
              <a:solidFill>
                <a:srgbClr val="5BBF2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4762" y="486916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5BBF21"/>
                </a:solidFill>
              </a:rPr>
              <a:t>Access course</a:t>
            </a:r>
            <a:endParaRPr lang="en-GB" sz="2000" dirty="0">
              <a:solidFill>
                <a:srgbClr val="5BBF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1368152" cy="648072"/>
          </a:xfrm>
        </p:spPr>
        <p:txBody>
          <a:bodyPr/>
          <a:lstStyle/>
          <a:p>
            <a:r>
              <a:rPr lang="en-GB" dirty="0" smtClean="0"/>
              <a:t>Sarah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1397259"/>
            <a:ext cx="25202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893"/>
                </a:solidFill>
              </a:rPr>
              <a:t>Work Experience</a:t>
            </a:r>
            <a:endParaRPr lang="en-GB" dirty="0">
              <a:solidFill>
                <a:srgbClr val="003893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427984" y="1916832"/>
            <a:ext cx="0" cy="4854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408083" y="2492896"/>
            <a:ext cx="403980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893"/>
                </a:solidFill>
              </a:rPr>
              <a:t>Flexi staff – admin/reception</a:t>
            </a:r>
            <a:endParaRPr lang="en-GB" dirty="0">
              <a:solidFill>
                <a:srgbClr val="003893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427984" y="3068960"/>
            <a:ext cx="0" cy="4854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699792" y="3702223"/>
            <a:ext cx="34563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893"/>
                </a:solidFill>
              </a:rPr>
              <a:t>Sports Therapy Student</a:t>
            </a:r>
            <a:endParaRPr lang="en-GB" dirty="0">
              <a:solidFill>
                <a:srgbClr val="003893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427984" y="4293096"/>
            <a:ext cx="0" cy="4854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687914" y="5001871"/>
            <a:ext cx="54801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893"/>
                </a:solidFill>
              </a:rPr>
              <a:t>Sports Therapist within the Department</a:t>
            </a:r>
            <a:endParaRPr lang="en-GB" dirty="0">
              <a:solidFill>
                <a:srgbClr val="003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reflections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320480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r>
              <a:rPr lang="en-GB" dirty="0" smtClean="0"/>
              <a:t>Look at skill sets not job titles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dirty="0" smtClean="0"/>
              <a:t>Creative skill mixing within the team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dirty="0" smtClean="0"/>
              <a:t>Two-way commitment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dirty="0" smtClean="0"/>
              <a:t>Challenging </a:t>
            </a:r>
            <a:r>
              <a:rPr lang="en-GB" dirty="0"/>
              <a:t>the bias, unconscious bias &amp; language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8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58" y="1124744"/>
            <a:ext cx="8082490" cy="45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880" y="1347152"/>
            <a:ext cx="40321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Book Antiqua" panose="02040602050305030304" pitchFamily="18" charset="0"/>
              </a:rPr>
              <a:t>‘The illiterate of the 21</a:t>
            </a:r>
            <a:r>
              <a:rPr lang="en-GB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st</a:t>
            </a:r>
            <a:r>
              <a:rPr lang="en-GB" dirty="0">
                <a:solidFill>
                  <a:schemeClr val="bg1"/>
                </a:solidFill>
                <a:latin typeface="Book Antiqua" panose="02040602050305030304" pitchFamily="18" charset="0"/>
              </a:rPr>
              <a:t> century are not those who cannot read and write, but those who cannot learn, unlearn and relearn’ </a:t>
            </a:r>
            <a:endParaRPr lang="en-GB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GB" sz="12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</a:t>
            </a:r>
            <a:r>
              <a:rPr lang="en-GB" sz="1600" dirty="0">
                <a:solidFill>
                  <a:schemeClr val="bg1"/>
                </a:solidFill>
                <a:latin typeface="Book Antiqua" panose="02040602050305030304" pitchFamily="18" charset="0"/>
              </a:rPr>
              <a:t>Alvin Toffler)</a:t>
            </a:r>
          </a:p>
        </p:txBody>
      </p:sp>
    </p:spTree>
    <p:extLst>
      <p:ext uri="{BB962C8B-B14F-4D97-AF65-F5344CB8AC3E}">
        <p14:creationId xmlns:p14="http://schemas.microsoft.com/office/powerpoint/2010/main" val="3396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556792"/>
            <a:ext cx="3744416" cy="648072"/>
          </a:xfrm>
        </p:spPr>
        <p:txBody>
          <a:bodyPr/>
          <a:lstStyle/>
          <a:p>
            <a:r>
              <a:rPr lang="en-GB" sz="4800" dirty="0" smtClean="0"/>
              <a:t>Thank you</a:t>
            </a:r>
            <a:endParaRPr lang="en-GB" sz="4800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96664" y="3429000"/>
            <a:ext cx="87644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en-US" sz="2000" dirty="0" smtClean="0">
                <a:solidFill>
                  <a:srgbClr val="66CC33"/>
                </a:solidFill>
              </a:rPr>
              <a:t>Tina Bale</a:t>
            </a:r>
          </a:p>
          <a:p>
            <a:r>
              <a:rPr lang="en-GB" altLang="en-US" sz="2000" u="sng" dirty="0" smtClean="0">
                <a:solidFill>
                  <a:srgbClr val="003893"/>
                </a:solidFill>
              </a:rPr>
              <a:t>tina.bale@nhs.net</a:t>
            </a:r>
          </a:p>
          <a:p>
            <a:endParaRPr lang="en-GB" altLang="en-US" sz="2000" dirty="0">
              <a:solidFill>
                <a:srgbClr val="66CC33"/>
              </a:solidFill>
            </a:endParaRPr>
          </a:p>
          <a:p>
            <a:r>
              <a:rPr lang="en-GB" altLang="en-US" sz="2000" dirty="0" smtClean="0">
                <a:solidFill>
                  <a:srgbClr val="66CC33"/>
                </a:solidFill>
              </a:rPr>
              <a:t>Sarah </a:t>
            </a:r>
            <a:r>
              <a:rPr lang="en-GB" altLang="en-US" sz="2000" dirty="0">
                <a:solidFill>
                  <a:srgbClr val="66CC33"/>
                </a:solidFill>
              </a:rPr>
              <a:t>Spice</a:t>
            </a:r>
          </a:p>
          <a:p>
            <a:r>
              <a:rPr lang="en-GB" altLang="en-US" sz="2000" u="sng" dirty="0" smtClean="0">
                <a:solidFill>
                  <a:srgbClr val="003893"/>
                </a:solidFill>
              </a:rPr>
              <a:t>sarah-jane.spice@nhs.net</a:t>
            </a:r>
            <a:endParaRPr lang="en-GB" altLang="en-US" sz="2000" u="sng" dirty="0">
              <a:solidFill>
                <a:srgbClr val="003893"/>
              </a:solidFill>
            </a:endParaRPr>
          </a:p>
          <a:p>
            <a:endParaRPr lang="en-GB" altLang="en-US" sz="2000" dirty="0" smtClean="0">
              <a:solidFill>
                <a:srgbClr val="003893"/>
              </a:solidFill>
            </a:endParaRPr>
          </a:p>
          <a:p>
            <a:r>
              <a:rPr lang="en-GB" altLang="en-US" sz="2000" dirty="0" smtClean="0">
                <a:solidFill>
                  <a:srgbClr val="003893"/>
                </a:solidFill>
              </a:rPr>
              <a:t>Medway Community Healthcare - 01634 334605</a:t>
            </a:r>
            <a:endParaRPr lang="en-GB" altLang="en-US" sz="2000" dirty="0">
              <a:solidFill>
                <a:srgbClr val="003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552728" cy="6480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dirty="0">
                <a:ea typeface="Gulim" panose="020B0600000101010101" pitchFamily="34" charset="-127"/>
              </a:rPr>
              <a:t>NVQ Level 3 in Diagnostic and Therapeutic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>
                <a:latin typeface="+mj-lt"/>
                <a:ea typeface="Gulim" panose="020B0600000101010101" pitchFamily="34" charset="-127"/>
              </a:rPr>
              <a:t>Bexley College: </a:t>
            </a:r>
            <a:r>
              <a:rPr lang="en-GB" sz="1600" dirty="0" smtClean="0">
                <a:latin typeface="+mj-lt"/>
                <a:ea typeface="Gulim" panose="020B0600000101010101" pitchFamily="34" charset="-127"/>
              </a:rPr>
              <a:t>May 2003</a:t>
            </a:r>
            <a:endParaRPr lang="en-GB" sz="1600" dirty="0">
              <a:latin typeface="+mj-lt"/>
              <a:ea typeface="Gulim" panose="020B0600000101010101" pitchFamily="34" charset="-127"/>
            </a:endParaRPr>
          </a:p>
          <a:p>
            <a:endParaRPr lang="en-GB" sz="1000" dirty="0">
              <a:latin typeface="+mj-lt"/>
              <a:ea typeface="Gulim" panose="020B0600000101010101" pitchFamily="34" charset="-127"/>
            </a:endParaRPr>
          </a:p>
          <a:p>
            <a:pPr marL="400050" lvl="1" indent="0">
              <a:buNone/>
            </a:pPr>
            <a:r>
              <a:rPr lang="en-GB" sz="14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</a:t>
            </a:r>
            <a:r>
              <a:rPr lang="en-GB" sz="1400" b="1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Promote </a:t>
            </a:r>
            <a:r>
              <a:rPr lang="en-GB" sz="1400" b="1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peoples equality, diversity and rights</a:t>
            </a:r>
          </a:p>
          <a:p>
            <a:pPr marL="400050" lvl="1" indent="0">
              <a:buNone/>
            </a:pPr>
            <a:r>
              <a:rPr lang="en-GB" sz="1400" b="1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Promote</a:t>
            </a:r>
            <a:r>
              <a:rPr lang="en-GB" sz="1400" b="1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, monitor and maintain H&amp;S in the workplace</a:t>
            </a:r>
          </a:p>
          <a:p>
            <a:pPr marL="400050" lvl="1" indent="0">
              <a:buNone/>
            </a:pPr>
            <a:r>
              <a:rPr lang="en-GB" sz="1400" b="1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Develop </a:t>
            </a:r>
            <a:r>
              <a:rPr lang="en-GB" sz="1400" b="1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one’s own knowledge and practice</a:t>
            </a:r>
          </a:p>
          <a:p>
            <a:pPr marL="400050" lvl="1" indent="0">
              <a:buNone/>
            </a:pPr>
            <a:r>
              <a:rPr lang="en-GB" sz="1400" b="1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Contribute </a:t>
            </a:r>
            <a:r>
              <a:rPr lang="en-GB" sz="1400" b="1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to the development and effectiveness of work teams</a:t>
            </a:r>
          </a:p>
          <a:p>
            <a:pPr marL="400050" lvl="1" indent="0">
              <a:buNone/>
            </a:pPr>
            <a:r>
              <a:rPr lang="en-GB" sz="1400" b="1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Prepare </a:t>
            </a:r>
            <a:r>
              <a:rPr lang="en-GB" sz="1400" b="1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and restore the client and environment prior to and following </a:t>
            </a:r>
            <a:r>
              <a:rPr lang="en-GB" sz="1400" b="1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physiotherapy </a:t>
            </a:r>
          </a:p>
          <a:p>
            <a:pPr marL="400050" lvl="1" indent="0">
              <a:buNone/>
            </a:pPr>
            <a:r>
              <a:rPr lang="en-GB" sz="1400" b="1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  programmes</a:t>
            </a:r>
            <a:endParaRPr lang="en-GB" sz="1400" b="1" dirty="0">
              <a:solidFill>
                <a:srgbClr val="003893"/>
              </a:solidFill>
              <a:latin typeface="+mj-lt"/>
              <a:ea typeface="Gulim" panose="020B0600000101010101" pitchFamily="34" charset="-127"/>
            </a:endParaRPr>
          </a:p>
          <a:p>
            <a:pPr marL="400050" lvl="1" indent="0">
              <a:buNone/>
            </a:pPr>
            <a:r>
              <a:rPr lang="en-GB" sz="1400" b="1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Support </a:t>
            </a:r>
            <a:r>
              <a:rPr lang="en-GB" sz="1400" b="1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others in the implementation of physiotherapy programmes and treatments</a:t>
            </a:r>
          </a:p>
          <a:p>
            <a:pPr marL="400050" lvl="1" indent="0">
              <a:buNone/>
            </a:pPr>
            <a:r>
              <a:rPr lang="en-GB" sz="1400" b="1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Assist </a:t>
            </a:r>
            <a:r>
              <a:rPr lang="en-GB" sz="1400" b="1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with and carry out agreed physiotherapy mobility and movement programmes</a:t>
            </a:r>
          </a:p>
          <a:p>
            <a:pPr marL="400050" lvl="1" indent="0">
              <a:buNone/>
            </a:pPr>
            <a:r>
              <a:rPr lang="en-GB" sz="1400" b="1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Prepare </a:t>
            </a:r>
            <a:r>
              <a:rPr lang="en-GB" sz="1400" b="1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and apply agreed hydrotherapy programmes</a:t>
            </a:r>
          </a:p>
          <a:p>
            <a:pPr marL="400050" lvl="1" indent="0">
              <a:buNone/>
            </a:pPr>
            <a:r>
              <a:rPr lang="en-GB" sz="1400" b="1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Promote </a:t>
            </a:r>
            <a:r>
              <a:rPr lang="en-GB" sz="1400" b="1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effective communication and relationships</a:t>
            </a:r>
          </a:p>
          <a:p>
            <a:pPr marL="400050" lvl="1" indent="0">
              <a:buNone/>
            </a:pPr>
            <a:r>
              <a:rPr lang="en-GB" sz="1400" b="1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Support </a:t>
            </a:r>
            <a:r>
              <a:rPr lang="en-GB" sz="1400" b="1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inter-disciplinary teams in delivering individualised programme to clients</a:t>
            </a:r>
          </a:p>
          <a:p>
            <a:pPr marL="400050" lvl="1" indent="0">
              <a:buNone/>
            </a:pPr>
            <a:r>
              <a:rPr lang="en-GB" sz="1400" b="1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Contribute </a:t>
            </a:r>
            <a:r>
              <a:rPr lang="en-GB" sz="1400" b="1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to raising awareness of health issues</a:t>
            </a:r>
          </a:p>
          <a:p>
            <a:pPr marL="400050" lvl="1" indent="0">
              <a:buNone/>
            </a:pPr>
            <a:r>
              <a:rPr lang="en-GB" sz="1400" b="1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Enable </a:t>
            </a:r>
            <a:r>
              <a:rPr lang="en-GB" sz="1400" b="1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individuals, their family and friends to explore and manage change.</a:t>
            </a:r>
          </a:p>
          <a:p>
            <a:endParaRPr lang="en-GB" sz="1400" b="1" dirty="0">
              <a:latin typeface="+mj-lt"/>
              <a:ea typeface="Gulim" panose="020B0600000101010101" pitchFamily="34" charset="-127"/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526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784976" cy="648072"/>
          </a:xfrm>
        </p:spPr>
        <p:txBody>
          <a:bodyPr/>
          <a:lstStyle/>
          <a:p>
            <a:pPr algn="ctr"/>
            <a:r>
              <a:rPr lang="en-GB" sz="2800" dirty="0">
                <a:ea typeface="Gulim" panose="020B0600000101010101" pitchFamily="34" charset="-127"/>
              </a:rPr>
              <a:t>Foundation Degree in Health and Social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>
                <a:latin typeface="+mj-lt"/>
                <a:ea typeface="Gulim" panose="020B0600000101010101" pitchFamily="34" charset="-127"/>
              </a:rPr>
              <a:t>Canterbury Christ Church University: July </a:t>
            </a:r>
            <a:r>
              <a:rPr lang="en-GB" sz="1400" dirty="0" smtClean="0">
                <a:latin typeface="+mj-lt"/>
                <a:ea typeface="Gulim" panose="020B0600000101010101" pitchFamily="34" charset="-127"/>
              </a:rPr>
              <a:t>2013</a:t>
            </a:r>
          </a:p>
          <a:p>
            <a:pPr marL="0" indent="0">
              <a:buNone/>
            </a:pPr>
            <a:endParaRPr lang="en-GB" sz="1400" dirty="0">
              <a:latin typeface="+mj-lt"/>
              <a:ea typeface="Gulim" panose="020B0600000101010101" pitchFamily="34" charset="-127"/>
            </a:endParaRPr>
          </a:p>
          <a:p>
            <a:pPr marL="400050" lvl="1" indent="0">
              <a:buNone/>
            </a:pPr>
            <a:r>
              <a:rPr lang="en-GB" sz="14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Applied </a:t>
            </a:r>
            <a:r>
              <a:rPr lang="en-GB" sz="14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human biology for health care workers</a:t>
            </a:r>
          </a:p>
          <a:p>
            <a:pPr marL="400050" lvl="1" indent="0">
              <a:buNone/>
            </a:pPr>
            <a:r>
              <a:rPr lang="en-GB" sz="14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Contemporary </a:t>
            </a:r>
            <a:r>
              <a:rPr lang="en-GB" sz="14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health issues</a:t>
            </a:r>
          </a:p>
          <a:p>
            <a:pPr marL="400050" lvl="1" indent="0">
              <a:buNone/>
            </a:pPr>
            <a:r>
              <a:rPr lang="en-GB" sz="14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Management </a:t>
            </a:r>
            <a:r>
              <a:rPr lang="en-GB" sz="14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of long term conditions</a:t>
            </a:r>
          </a:p>
          <a:p>
            <a:pPr marL="400050" lvl="1" indent="0">
              <a:buNone/>
            </a:pPr>
            <a:r>
              <a:rPr lang="en-GB" sz="14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Personal</a:t>
            </a:r>
            <a:r>
              <a:rPr lang="en-GB" sz="14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, academic and workplace development</a:t>
            </a:r>
          </a:p>
          <a:p>
            <a:pPr marL="400050" lvl="1" indent="0">
              <a:buNone/>
            </a:pPr>
            <a:r>
              <a:rPr lang="en-GB" sz="14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The </a:t>
            </a:r>
            <a:r>
              <a:rPr lang="en-GB" sz="14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social context of health</a:t>
            </a:r>
          </a:p>
          <a:p>
            <a:pPr marL="400050" lvl="1" indent="0">
              <a:buNone/>
            </a:pPr>
            <a:r>
              <a:rPr lang="en-GB" sz="14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Infection </a:t>
            </a:r>
            <a:r>
              <a:rPr lang="en-GB" sz="14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prevention/tissue viability in professional practice</a:t>
            </a:r>
          </a:p>
          <a:p>
            <a:pPr marL="400050" lvl="1" indent="0">
              <a:buNone/>
            </a:pPr>
            <a:r>
              <a:rPr lang="en-GB" sz="14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Changing </a:t>
            </a:r>
            <a:r>
              <a:rPr lang="en-GB" sz="14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workplace practice</a:t>
            </a:r>
          </a:p>
          <a:p>
            <a:pPr marL="400050" lvl="1" indent="0">
              <a:buNone/>
            </a:pPr>
            <a:r>
              <a:rPr lang="en-GB" sz="14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Contemporary </a:t>
            </a:r>
            <a:r>
              <a:rPr lang="en-GB" sz="14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issues in ethics and law for practice</a:t>
            </a:r>
          </a:p>
          <a:p>
            <a:pPr marL="400050" lvl="1" indent="0">
              <a:buNone/>
            </a:pPr>
            <a:r>
              <a:rPr lang="en-GB" sz="14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Negotiated </a:t>
            </a:r>
            <a:r>
              <a:rPr lang="en-GB" sz="14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learning module</a:t>
            </a:r>
          </a:p>
          <a:p>
            <a:pPr marL="400050" lvl="1" indent="0">
              <a:buNone/>
            </a:pPr>
            <a:r>
              <a:rPr lang="en-GB" sz="14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Promoting </a:t>
            </a:r>
            <a:r>
              <a:rPr lang="en-GB" sz="14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active engagement in everyday living</a:t>
            </a:r>
          </a:p>
          <a:p>
            <a:pPr marL="400050" lvl="1" indent="0">
              <a:buNone/>
            </a:pPr>
            <a:r>
              <a:rPr lang="en-GB" sz="14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Understanding </a:t>
            </a:r>
            <a:r>
              <a:rPr lang="en-GB" sz="14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evidence for practice</a:t>
            </a:r>
          </a:p>
          <a:p>
            <a:pPr marL="400050" lvl="1" indent="0">
              <a:buNone/>
            </a:pPr>
            <a:r>
              <a:rPr lang="en-GB" sz="14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- Understanding </a:t>
            </a:r>
            <a:r>
              <a:rPr lang="en-GB" sz="14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human development through the life stages</a:t>
            </a:r>
            <a:r>
              <a:rPr lang="en-GB" sz="14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.</a:t>
            </a:r>
          </a:p>
          <a:p>
            <a:pPr marL="0" indent="0">
              <a:buNone/>
            </a:pPr>
            <a:endParaRPr lang="en-GB" sz="1400" dirty="0">
              <a:latin typeface="+mj-lt"/>
              <a:ea typeface="Gulim" panose="020B0600000101010101" pitchFamily="34" charset="-127"/>
            </a:endParaRPr>
          </a:p>
          <a:p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4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4824536" cy="54327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Gulim" panose="020B0600000101010101" pitchFamily="34" charset="-127"/>
              </a:rPr>
              <a:t>Background</a:t>
            </a:r>
            <a:endParaRPr lang="en-GB" dirty="0">
              <a:ea typeface="Gulim" panose="020B0600000101010101" pitchFamily="34" charset="-127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112367"/>
            <a:ext cx="7467600" cy="4052937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 smtClean="0">
                <a:latin typeface="+mj-lt"/>
                <a:ea typeface="Gulim" panose="020B0600000101010101" pitchFamily="34" charset="-127"/>
              </a:rPr>
              <a:t>Agriculture </a:t>
            </a:r>
            <a:r>
              <a:rPr lang="en-GB" altLang="en-US" sz="2400" dirty="0">
                <a:latin typeface="+mj-lt"/>
                <a:ea typeface="Gulim" panose="020B0600000101010101" pitchFamily="34" charset="-127"/>
              </a:rPr>
              <a:t>– </a:t>
            </a:r>
            <a:r>
              <a:rPr lang="en-GB" altLang="en-US" sz="2400" dirty="0" smtClean="0">
                <a:latin typeface="+mj-lt"/>
                <a:ea typeface="Gulim" panose="020B0600000101010101" pitchFamily="34" charset="-127"/>
              </a:rPr>
              <a:t>Shepherdess</a:t>
            </a:r>
            <a:endParaRPr lang="en-GB" altLang="en-US" sz="2400" dirty="0">
              <a:latin typeface="+mj-lt"/>
              <a:ea typeface="Gulim" panose="020B0600000101010101" pitchFamily="34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2 </a:t>
            </a:r>
            <a:r>
              <a:rPr lang="en-GB" altLang="en-US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years on the job training with day release to </a:t>
            </a:r>
            <a:r>
              <a:rPr lang="en-GB" altLang="en-US" dirty="0" err="1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Hadlow</a:t>
            </a:r>
            <a:r>
              <a:rPr lang="en-GB" altLang="en-US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 College.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Transferable </a:t>
            </a:r>
            <a:r>
              <a:rPr lang="en-GB" altLang="en-US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Skill; observation.</a:t>
            </a:r>
          </a:p>
          <a:p>
            <a:pPr>
              <a:buNone/>
            </a:pPr>
            <a:endParaRPr lang="en-GB" altLang="en-US" sz="2400" dirty="0">
              <a:latin typeface="+mj-lt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en-GB" altLang="en-US" sz="2400" dirty="0">
                <a:latin typeface="+mj-lt"/>
                <a:ea typeface="Gulim" panose="020B0600000101010101" pitchFamily="34" charset="-127"/>
              </a:rPr>
              <a:t>Theatre Steward/Technician/Manager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1 </a:t>
            </a:r>
            <a:r>
              <a:rPr lang="en-GB" altLang="en-US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year technical theatre at Mid-Kent College.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Transferable </a:t>
            </a:r>
            <a:r>
              <a:rPr lang="en-GB" altLang="en-US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skills; time management, customer service and management of staff.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 smtClean="0">
              <a:latin typeface="+mj-lt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49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7200800" cy="72008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ea typeface="Gulim" panose="020B0600000101010101" pitchFamily="34" charset="-127"/>
              </a:rPr>
              <a:t>Physiotherapy Assistant Band 2</a:t>
            </a:r>
            <a:r>
              <a:rPr lang="en-GB" sz="4000" dirty="0">
                <a:ea typeface="Gulim" panose="020B0600000101010101" pitchFamily="34" charset="-127"/>
              </a:rPr>
              <a:t/>
            </a:r>
            <a:br>
              <a:rPr lang="en-GB" sz="4000" dirty="0">
                <a:ea typeface="Gulim" panose="020B0600000101010101" pitchFamily="34" charset="-127"/>
              </a:rPr>
            </a:br>
            <a:endParaRPr lang="en-GB" sz="4000" dirty="0">
              <a:ea typeface="Gulim" panose="020B0600000101010101" pitchFamily="34" charset="-127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348880"/>
            <a:ext cx="8568952" cy="3960440"/>
          </a:xfrm>
        </p:spPr>
        <p:txBody>
          <a:bodyPr/>
          <a:lstStyle/>
          <a:p>
            <a:r>
              <a:rPr lang="en-GB" altLang="en-US" dirty="0">
                <a:latin typeface="+mj-lt"/>
                <a:ea typeface="Gulim" panose="020B0600000101010101" pitchFamily="34" charset="-127"/>
              </a:rPr>
              <a:t>Sheppey Community Hospital – stroke unit.</a:t>
            </a:r>
          </a:p>
          <a:p>
            <a:pPr>
              <a:buNone/>
            </a:pPr>
            <a:endParaRPr lang="en-GB" altLang="en-US" dirty="0">
              <a:latin typeface="+mj-lt"/>
              <a:ea typeface="Gulim" panose="020B0600000101010101" pitchFamily="34" charset="-127"/>
            </a:endParaRPr>
          </a:p>
          <a:p>
            <a:r>
              <a:rPr lang="en-GB" altLang="en-US" dirty="0">
                <a:latin typeface="+mj-lt"/>
                <a:ea typeface="Gulim" panose="020B0600000101010101" pitchFamily="34" charset="-127"/>
              </a:rPr>
              <a:t>Medway Maritime Hospital – elderly care, medical and orthopaedic </a:t>
            </a:r>
            <a:r>
              <a:rPr lang="en-GB" altLang="en-US" dirty="0" smtClean="0">
                <a:latin typeface="+mj-lt"/>
                <a:ea typeface="Gulim" panose="020B0600000101010101" pitchFamily="34" charset="-127"/>
              </a:rPr>
              <a:t>wards.</a:t>
            </a:r>
          </a:p>
          <a:p>
            <a:pPr marL="0" indent="0">
              <a:buNone/>
            </a:pPr>
            <a:endParaRPr lang="en-GB" altLang="en-US" dirty="0" smtClean="0">
              <a:latin typeface="+mj-lt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en-GB" altLang="en-US" dirty="0" smtClean="0">
                <a:latin typeface="+mj-lt"/>
                <a:ea typeface="Gulim" panose="020B0600000101010101" pitchFamily="34" charset="-127"/>
              </a:rPr>
              <a:t>Learning was on the job.  Assisting physiotherapists with rehabilitation and issuing walking aids.</a:t>
            </a:r>
            <a:endParaRPr lang="en-GB" altLang="en-US" dirty="0">
              <a:latin typeface="+mj-lt"/>
              <a:ea typeface="Gulim" panose="020B0600000101010101" pitchFamily="34" charset="-127"/>
            </a:endParaRPr>
          </a:p>
          <a:p>
            <a:pPr>
              <a:buNone/>
            </a:pPr>
            <a:endParaRPr lang="en-GB" altLang="en-US" dirty="0">
              <a:latin typeface="+mj-lt"/>
              <a:ea typeface="Gulim" panose="020B0600000101010101" pitchFamily="34" charset="-127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568952" cy="3240360"/>
          </a:xfrm>
        </p:spPr>
        <p:txBody>
          <a:bodyPr/>
          <a:lstStyle/>
          <a:p>
            <a:endParaRPr lang="en-GB" sz="2400" dirty="0"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en-GB" sz="2600" dirty="0" smtClean="0">
                <a:ea typeface="Gulim" panose="020B0600000101010101" pitchFamily="34" charset="-127"/>
              </a:rPr>
              <a:t>12 Modules; which included electrotherapy, hydrotherapy and delivering individualised exercise programmes to clients.</a:t>
            </a:r>
          </a:p>
          <a:p>
            <a:pPr marL="0" indent="0">
              <a:buNone/>
            </a:pPr>
            <a:endParaRPr lang="en-GB" sz="3600" dirty="0"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en-GB" sz="2600" dirty="0" smtClean="0">
                <a:ea typeface="Gulim" panose="020B0600000101010101" pitchFamily="34" charset="-127"/>
              </a:rPr>
              <a:t>Learning </a:t>
            </a:r>
            <a:r>
              <a:rPr lang="en-GB" sz="2600" dirty="0">
                <a:ea typeface="Gulim" panose="020B0600000101010101" pitchFamily="34" charset="-127"/>
              </a:rPr>
              <a:t>was on the job with self directed study. A physiotherapist trained as an NVQ assessor, mentored within the workplace.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7488832" cy="9361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ea typeface="Gulim" panose="020B0600000101010101" pitchFamily="34" charset="-127"/>
              </a:rPr>
              <a:t>NVQ Level 3 in Diagnostic and Therapeutic Support</a:t>
            </a:r>
          </a:p>
        </p:txBody>
      </p:sp>
    </p:spTree>
    <p:extLst>
      <p:ext uri="{BB962C8B-B14F-4D97-AF65-F5344CB8AC3E}">
        <p14:creationId xmlns:p14="http://schemas.microsoft.com/office/powerpoint/2010/main" val="10703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6552728" cy="6480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ea typeface="Gulim" panose="020B0600000101010101" pitchFamily="34" charset="-127"/>
              </a:rPr>
              <a:t>Technical Instructor Band 3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8712968" cy="4873625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>
                <a:latin typeface="+mj-lt"/>
                <a:ea typeface="Gulim" panose="020B0600000101010101" pitchFamily="34" charset="-127"/>
              </a:rPr>
              <a:t>Medway Maritime Hospital </a:t>
            </a:r>
          </a:p>
          <a:p>
            <a:pPr>
              <a:buNone/>
            </a:pPr>
            <a:endParaRPr lang="en-GB" altLang="en-US" sz="2400" dirty="0">
              <a:latin typeface="+mj-lt"/>
              <a:ea typeface="Gulim" panose="020B0600000101010101" pitchFamily="34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Mornings</a:t>
            </a:r>
            <a:r>
              <a:rPr lang="en-GB" altLang="en-US" sz="28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; Elderly care, medical and orthopaedic wards, rotating every 3 months.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Afternoons</a:t>
            </a:r>
            <a:r>
              <a:rPr lang="en-GB" altLang="en-US" sz="28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; Musculoskeletal physiotherapy outpatients</a:t>
            </a:r>
            <a:r>
              <a:rPr lang="en-GB" altLang="en-US" sz="28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.</a:t>
            </a:r>
          </a:p>
          <a:p>
            <a:pPr marL="457200" lvl="1" indent="0">
              <a:buNone/>
            </a:pPr>
            <a:endParaRPr lang="en-GB" altLang="en-US" sz="2000" dirty="0">
              <a:latin typeface="+mj-lt"/>
              <a:ea typeface="Gulim" panose="020B0600000101010101" pitchFamily="34" charset="-127"/>
            </a:endParaRPr>
          </a:p>
          <a:p>
            <a:pPr>
              <a:buNone/>
            </a:pPr>
            <a:r>
              <a:rPr lang="en-GB" altLang="en-US" dirty="0">
                <a:ea typeface="Gulim" panose="020B0600000101010101" pitchFamily="34" charset="-127"/>
              </a:rPr>
              <a:t>Learning was on the job, </a:t>
            </a:r>
            <a:r>
              <a:rPr lang="en-GB" altLang="en-US" dirty="0" smtClean="0">
                <a:ea typeface="Gulim" panose="020B0600000101010101" pitchFamily="34" charset="-127"/>
              </a:rPr>
              <a:t>one-to-one </a:t>
            </a:r>
            <a:r>
              <a:rPr lang="en-GB" altLang="en-US" dirty="0">
                <a:ea typeface="Gulim" panose="020B0600000101010101" pitchFamily="34" charset="-127"/>
              </a:rPr>
              <a:t>training and </a:t>
            </a:r>
            <a:r>
              <a:rPr lang="en-GB" altLang="en-US" dirty="0" smtClean="0">
                <a:ea typeface="Gulim" panose="020B0600000101010101" pitchFamily="34" charset="-127"/>
              </a:rPr>
              <a:t>IST</a:t>
            </a:r>
            <a:endParaRPr lang="en-GB" altLang="en-US" dirty="0">
              <a:latin typeface="+mj-lt"/>
              <a:ea typeface="Gulim" panose="020B0600000101010101" pitchFamily="34" charset="-127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68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552728" cy="6480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dirty="0">
                <a:ea typeface="Gulim" panose="020B0600000101010101" pitchFamily="34" charset="-127"/>
              </a:rPr>
              <a:t>Senior Technical Instructor Band 4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07288" cy="4608512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200" dirty="0">
                <a:latin typeface="+mj-lt"/>
                <a:ea typeface="Gulim" panose="020B0600000101010101" pitchFamily="34" charset="-127"/>
              </a:rPr>
              <a:t>Job share in </a:t>
            </a:r>
            <a:r>
              <a:rPr lang="en-GB" altLang="en-US" sz="2200" dirty="0" smtClean="0">
                <a:latin typeface="+mj-lt"/>
                <a:ea typeface="Gulim" panose="020B0600000101010101" pitchFamily="34" charset="-127"/>
              </a:rPr>
              <a:t>Hydrotherapy &amp; MSK outpatients</a:t>
            </a:r>
          </a:p>
          <a:p>
            <a:pPr marL="0" indent="0">
              <a:buNone/>
            </a:pPr>
            <a:endParaRPr lang="en-GB" altLang="en-US" sz="2000" dirty="0">
              <a:latin typeface="+mj-lt"/>
              <a:ea typeface="Gulim" panose="020B0600000101010101" pitchFamily="34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1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Started </a:t>
            </a:r>
            <a:r>
              <a:rPr lang="en-GB" altLang="en-US" sz="21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new patient assessments for joint </a:t>
            </a:r>
            <a:r>
              <a:rPr lang="en-GB" altLang="en-US" sz="21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replacements</a:t>
            </a:r>
            <a:r>
              <a:rPr lang="en-GB" altLang="en-US" sz="21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, OA, arthroscopies, wrist fractures, post operative shoulders – SAD.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1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Became </a:t>
            </a:r>
            <a:r>
              <a:rPr lang="en-GB" altLang="en-US" sz="21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lead for joint replacements and formed the joint replacement class for TKR/THR.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1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Job </a:t>
            </a:r>
            <a:r>
              <a:rPr lang="en-GB" altLang="en-US" sz="21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share colleague retired and became lead for hydrotherapy</a:t>
            </a:r>
            <a:r>
              <a:rPr lang="en-GB" altLang="en-US" sz="21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1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Mentoring of band 2, 3’s and apprentices.</a:t>
            </a:r>
          </a:p>
          <a:p>
            <a:pPr marL="457200" lvl="1" indent="0">
              <a:buNone/>
            </a:pPr>
            <a:endParaRPr lang="en-GB" altLang="en-US" sz="2000" dirty="0">
              <a:solidFill>
                <a:srgbClr val="003893"/>
              </a:solidFill>
              <a:latin typeface="+mj-lt"/>
              <a:ea typeface="Gulim" panose="020B0600000101010101" pitchFamily="34" charset="-127"/>
            </a:endParaRPr>
          </a:p>
          <a:p>
            <a:pPr>
              <a:buNone/>
            </a:pPr>
            <a:r>
              <a:rPr lang="en-GB" altLang="en-US" sz="2200" dirty="0" smtClean="0">
                <a:latin typeface="+mj-lt"/>
                <a:ea typeface="Gulim" panose="020B0600000101010101" pitchFamily="34" charset="-127"/>
              </a:rPr>
              <a:t>Learning </a:t>
            </a:r>
            <a:r>
              <a:rPr lang="en-GB" altLang="en-US" sz="2200" dirty="0">
                <a:latin typeface="+mj-lt"/>
                <a:ea typeface="Gulim" panose="020B0600000101010101" pitchFamily="34" charset="-127"/>
              </a:rPr>
              <a:t>was on the job, </a:t>
            </a:r>
            <a:r>
              <a:rPr lang="en-GB" altLang="en-US" sz="2200" dirty="0" smtClean="0">
                <a:latin typeface="+mj-lt"/>
                <a:ea typeface="Gulim" panose="020B0600000101010101" pitchFamily="34" charset="-127"/>
              </a:rPr>
              <a:t>one-to-ones </a:t>
            </a:r>
            <a:r>
              <a:rPr lang="en-GB" altLang="en-US" sz="2200" dirty="0">
                <a:latin typeface="+mj-lt"/>
                <a:ea typeface="Gulim" panose="020B0600000101010101" pitchFamily="34" charset="-127"/>
              </a:rPr>
              <a:t>with </a:t>
            </a:r>
            <a:r>
              <a:rPr lang="en-GB" altLang="en-US" sz="2200" dirty="0" smtClean="0">
                <a:latin typeface="+mj-lt"/>
                <a:ea typeface="Gulim" panose="020B0600000101010101" pitchFamily="34" charset="-127"/>
              </a:rPr>
              <a:t>senior, IST, action</a:t>
            </a:r>
          </a:p>
          <a:p>
            <a:pPr>
              <a:buNone/>
            </a:pPr>
            <a:r>
              <a:rPr lang="en-GB" altLang="en-US" sz="2200" dirty="0" smtClean="0">
                <a:latin typeface="+mj-lt"/>
                <a:ea typeface="Gulim" panose="020B0600000101010101" pitchFamily="34" charset="-127"/>
              </a:rPr>
              <a:t>learning sets, </a:t>
            </a:r>
            <a:r>
              <a:rPr lang="en-GB" altLang="en-US" sz="2200" dirty="0" err="1" smtClean="0">
                <a:latin typeface="+mj-lt"/>
                <a:ea typeface="Gulim" panose="020B0600000101010101" pitchFamily="34" charset="-127"/>
              </a:rPr>
              <a:t>WhatsApp</a:t>
            </a:r>
            <a:r>
              <a:rPr lang="en-GB" altLang="en-US" sz="2200" dirty="0" smtClean="0">
                <a:latin typeface="+mj-lt"/>
                <a:ea typeface="Gulim" panose="020B0600000101010101" pitchFamily="34" charset="-127"/>
              </a:rPr>
              <a:t> </a:t>
            </a:r>
            <a:r>
              <a:rPr lang="en-GB" altLang="en-US" sz="2200" dirty="0">
                <a:latin typeface="+mj-lt"/>
                <a:ea typeface="Gulim" panose="020B0600000101010101" pitchFamily="34" charset="-127"/>
              </a:rPr>
              <a:t>and external </a:t>
            </a:r>
            <a:r>
              <a:rPr lang="en-GB" altLang="en-US" sz="2200" dirty="0" smtClean="0">
                <a:latin typeface="+mj-lt"/>
                <a:ea typeface="Gulim" panose="020B0600000101010101" pitchFamily="34" charset="-127"/>
              </a:rPr>
              <a:t>courses (APPI </a:t>
            </a:r>
            <a:r>
              <a:rPr lang="en-GB" altLang="en-US" sz="2200" dirty="0">
                <a:latin typeface="+mj-lt"/>
                <a:ea typeface="Gulim" panose="020B0600000101010101" pitchFamily="34" charset="-127"/>
              </a:rPr>
              <a:t>Mat work – </a:t>
            </a:r>
          </a:p>
          <a:p>
            <a:pPr>
              <a:buNone/>
            </a:pPr>
            <a:r>
              <a:rPr lang="en-GB" altLang="en-US" sz="2200" dirty="0" smtClean="0">
                <a:latin typeface="+mj-lt"/>
                <a:ea typeface="Gulim" panose="020B0600000101010101" pitchFamily="34" charset="-127"/>
              </a:rPr>
              <a:t>self </a:t>
            </a:r>
            <a:r>
              <a:rPr lang="en-GB" altLang="en-US" sz="2200" dirty="0">
                <a:latin typeface="+mj-lt"/>
                <a:ea typeface="Gulim" panose="020B0600000101010101" pitchFamily="34" charset="-127"/>
              </a:rPr>
              <a:t>funded).</a:t>
            </a:r>
          </a:p>
          <a:p>
            <a:pPr>
              <a:buNone/>
            </a:pPr>
            <a:endParaRPr lang="en-GB" altLang="en-US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en-GB" sz="2400" dirty="0" smtClean="0">
                <a:ea typeface="Gulim" panose="020B0600000101010101" pitchFamily="34" charset="-127"/>
              </a:rPr>
              <a:t>12 Modules including; applied human biology, management of long term conditions, promoting active engagement in everyday living and understanding evidence for practice.</a:t>
            </a:r>
          </a:p>
          <a:p>
            <a:pPr marL="0" indent="0">
              <a:buNone/>
            </a:pPr>
            <a:endParaRPr lang="en-GB" sz="2000" dirty="0" smtClean="0">
              <a:ea typeface="Gulim" panose="020B0600000101010101" pitchFamily="34" charset="-127"/>
            </a:endParaRPr>
          </a:p>
          <a:p>
            <a:pPr marL="0" indent="0">
              <a:buNone/>
            </a:pPr>
            <a:endParaRPr lang="en-GB" sz="2000" dirty="0"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en-GB" sz="2400" dirty="0" smtClean="0">
                <a:ea typeface="Gulim" panose="020B0600000101010101" pitchFamily="34" charset="-127"/>
              </a:rPr>
              <a:t>Learning </a:t>
            </a:r>
            <a:r>
              <a:rPr lang="en-GB" sz="2400" dirty="0">
                <a:ea typeface="Gulim" panose="020B0600000101010101" pitchFamily="34" charset="-127"/>
              </a:rPr>
              <a:t>was self directed study and day release to university, funded entirely by the workplace. Supported by senior colleague on a fortnightly basis.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80920" cy="648072"/>
          </a:xfrm>
        </p:spPr>
        <p:txBody>
          <a:bodyPr/>
          <a:lstStyle/>
          <a:p>
            <a:r>
              <a:rPr lang="en-GB" sz="2800" dirty="0">
                <a:ea typeface="Gulim" panose="020B0600000101010101" pitchFamily="34" charset="-127"/>
              </a:rPr>
              <a:t>Foundation Degree in Health and Social Care</a:t>
            </a:r>
          </a:p>
        </p:txBody>
      </p:sp>
    </p:spTree>
    <p:extLst>
      <p:ext uri="{BB962C8B-B14F-4D97-AF65-F5344CB8AC3E}">
        <p14:creationId xmlns:p14="http://schemas.microsoft.com/office/powerpoint/2010/main" val="22546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08912" cy="9361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 smtClean="0">
                <a:ea typeface="Gulim" panose="020B0600000101010101" pitchFamily="34" charset="-127"/>
              </a:rPr>
              <a:t>BSc Honours </a:t>
            </a:r>
            <a:r>
              <a:rPr lang="en-GB" sz="2800" dirty="0">
                <a:ea typeface="Gulim" panose="020B0600000101010101" pitchFamily="34" charset="-127"/>
              </a:rPr>
              <a:t>Degree in </a:t>
            </a:r>
            <a:r>
              <a:rPr lang="en-GB" sz="2800" dirty="0" smtClean="0">
                <a:ea typeface="Gulim" panose="020B0600000101010101" pitchFamily="34" charset="-127"/>
              </a:rPr>
              <a:t>Applied Health </a:t>
            </a:r>
            <a:r>
              <a:rPr lang="en-GB" sz="2800" dirty="0">
                <a:ea typeface="Gulim" panose="020B0600000101010101" pitchFamily="34" charset="-127"/>
              </a:rPr>
              <a:t>and Social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32048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+mj-lt"/>
                <a:ea typeface="Gulim" panose="020B0600000101010101" pitchFamily="34" charset="-127"/>
              </a:rPr>
              <a:t>Canterbury Christ Church University: Sept </a:t>
            </a:r>
            <a:r>
              <a:rPr lang="en-GB" sz="2000" dirty="0" smtClean="0">
                <a:latin typeface="+mj-lt"/>
                <a:ea typeface="Gulim" panose="020B0600000101010101" pitchFamily="34" charset="-127"/>
              </a:rPr>
              <a:t>2015</a:t>
            </a:r>
          </a:p>
          <a:p>
            <a:endParaRPr lang="en-GB" sz="2000" dirty="0">
              <a:latin typeface="+mj-lt"/>
              <a:ea typeface="Gulim" panose="020B0600000101010101" pitchFamily="34" charset="-127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Inquiry-based </a:t>
            </a:r>
            <a:r>
              <a:rPr lang="en-GB" sz="20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approaches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Negotiated </a:t>
            </a:r>
            <a:r>
              <a:rPr lang="en-GB" sz="20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work place module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Principles </a:t>
            </a:r>
            <a:r>
              <a:rPr lang="en-GB" sz="20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of effective pain management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Review </a:t>
            </a:r>
            <a:r>
              <a:rPr lang="en-GB" sz="20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and plan of learning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Transforming </a:t>
            </a:r>
            <a:r>
              <a:rPr lang="en-GB" sz="2000" dirty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practice</a:t>
            </a:r>
            <a:r>
              <a:rPr lang="en-GB" sz="2000" dirty="0" smtClean="0">
                <a:solidFill>
                  <a:srgbClr val="003893"/>
                </a:solidFill>
                <a:latin typeface="+mj-lt"/>
                <a:ea typeface="Gulim" panose="020B0600000101010101" pitchFamily="34" charset="-127"/>
              </a:rPr>
              <a:t>.</a:t>
            </a:r>
          </a:p>
          <a:p>
            <a:pPr marL="0" indent="0">
              <a:buNone/>
            </a:pPr>
            <a:endParaRPr lang="en-GB" sz="2000" dirty="0">
              <a:latin typeface="+mj-lt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en-GB" sz="2000" dirty="0">
                <a:latin typeface="+mj-lt"/>
                <a:ea typeface="Gulim" panose="020B0600000101010101" pitchFamily="34" charset="-127"/>
              </a:rPr>
              <a:t>Learning was self directed study and day release (given by employer</a:t>
            </a:r>
            <a:r>
              <a:rPr lang="en-GB" sz="2000" dirty="0" smtClean="0">
                <a:latin typeface="+mj-lt"/>
                <a:ea typeface="Gulim" panose="020B0600000101010101" pitchFamily="34" charset="-127"/>
              </a:rPr>
              <a:t>) to </a:t>
            </a:r>
            <a:r>
              <a:rPr lang="en-GB" sz="2000" dirty="0">
                <a:latin typeface="+mj-lt"/>
                <a:ea typeface="Gulim" panose="020B0600000101010101" pitchFamily="34" charset="-127"/>
              </a:rPr>
              <a:t>university, funded by self. Supported by senior colleague on a fortnightly basis.</a:t>
            </a:r>
          </a:p>
        </p:txBody>
      </p:sp>
    </p:spTree>
    <p:extLst>
      <p:ext uri="{BB962C8B-B14F-4D97-AF65-F5344CB8AC3E}">
        <p14:creationId xmlns:p14="http://schemas.microsoft.com/office/powerpoint/2010/main" val="33965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Copy of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py of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opy of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 of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 of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 of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 of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 of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 of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1163</TotalTime>
  <Words>1660</Words>
  <Application>Microsoft Office PowerPoint</Application>
  <PresentationFormat>On-screen Show (4:3)</PresentationFormat>
  <Paragraphs>293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Presentation</vt:lpstr>
      <vt:lpstr>Shepherdess to Band 5</vt:lpstr>
      <vt:lpstr>Talk Overview</vt:lpstr>
      <vt:lpstr>Background</vt:lpstr>
      <vt:lpstr>Physiotherapy Assistant Band 2 </vt:lpstr>
      <vt:lpstr>NVQ Level 3 in Diagnostic and Therapeutic Support</vt:lpstr>
      <vt:lpstr>Technical Instructor Band 3</vt:lpstr>
      <vt:lpstr>Senior Technical Instructor Band 4</vt:lpstr>
      <vt:lpstr>Foundation Degree in Health and Social Care</vt:lpstr>
      <vt:lpstr>BSc Honours Degree in Applied Health and Social Care</vt:lpstr>
      <vt:lpstr>Advanced Technical Instructor - Band 5</vt:lpstr>
      <vt:lpstr>Developing support workers at MCH</vt:lpstr>
      <vt:lpstr>Creating an environment for growth</vt:lpstr>
      <vt:lpstr>The Individual - Tina</vt:lpstr>
      <vt:lpstr>Management Support</vt:lpstr>
      <vt:lpstr>PowerPoint Presentation</vt:lpstr>
      <vt:lpstr>How do we reward and progress beyond a band 4 role?</vt:lpstr>
      <vt:lpstr>PowerPoint Presentation</vt:lpstr>
      <vt:lpstr>PowerPoint Presentation</vt:lpstr>
      <vt:lpstr>Job Descriptions</vt:lpstr>
      <vt:lpstr>Human Resources</vt:lpstr>
      <vt:lpstr>Anna</vt:lpstr>
      <vt:lpstr>Sarah</vt:lpstr>
      <vt:lpstr>Key reflections</vt:lpstr>
      <vt:lpstr>PowerPoint Presentation</vt:lpstr>
      <vt:lpstr>Thank you</vt:lpstr>
      <vt:lpstr>NVQ Level 3 in Diagnostic and Therapeutic Support</vt:lpstr>
      <vt:lpstr>Foundation Degree in Health and Social Care</vt:lpstr>
    </vt:vector>
  </TitlesOfParts>
  <Company>Medway Community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 Charlie</dc:creator>
  <cp:lastModifiedBy>SPICE Sarah-Jane</cp:lastModifiedBy>
  <cp:revision>100</cp:revision>
  <cp:lastPrinted>2019-09-21T12:12:53Z</cp:lastPrinted>
  <dcterms:created xsi:type="dcterms:W3CDTF">2017-03-30T15:16:11Z</dcterms:created>
  <dcterms:modified xsi:type="dcterms:W3CDTF">2019-10-02T21:05:01Z</dcterms:modified>
</cp:coreProperties>
</file>