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61" r:id="rId3"/>
    <p:sldId id="260" r:id="rId4"/>
    <p:sldId id="264" r:id="rId5"/>
    <p:sldId id="265" r:id="rId6"/>
    <p:sldId id="266" r:id="rId7"/>
    <p:sldId id="263" r:id="rId8"/>
    <p:sldId id="268"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94660"/>
  </p:normalViewPr>
  <p:slideViewPr>
    <p:cSldViewPr snapToGrid="0">
      <p:cViewPr varScale="1">
        <p:scale>
          <a:sx n="77" d="100"/>
          <a:sy n="77" d="100"/>
        </p:scale>
        <p:origin x="642" y="54"/>
      </p:cViewPr>
      <p:guideLst/>
    </p:cSldViewPr>
  </p:slideViewPr>
  <p:notesTextViewPr>
    <p:cViewPr>
      <p:scale>
        <a:sx n="1" d="1"/>
        <a:sy n="1" d="1"/>
      </p:scale>
      <p:origin x="0" y="0"/>
    </p:cViewPr>
  </p:notesTextViewPr>
  <p:notesViewPr>
    <p:cSldViewPr snapToGrid="0">
      <p:cViewPr varScale="1">
        <p:scale>
          <a:sx n="59" d="100"/>
          <a:sy n="59" d="100"/>
        </p:scale>
        <p:origin x="300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4360-3A03-48CC-A597-7609DC33B83D}" type="datetimeFigureOut">
              <a:rPr lang="en-GB" smtClean="0"/>
              <a:t>23/09/2019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470BB-CF7A-4F0E-9F0D-99E11F096398}" type="slidenum">
              <a:rPr lang="en-GB" smtClean="0"/>
              <a:t>‹#›</a:t>
            </a:fld>
            <a:endParaRPr lang="en-GB"/>
          </a:p>
        </p:txBody>
      </p:sp>
    </p:spTree>
    <p:extLst>
      <p:ext uri="{BB962C8B-B14F-4D97-AF65-F5344CB8AC3E}">
        <p14:creationId xmlns:p14="http://schemas.microsoft.com/office/powerpoint/2010/main" val="417089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csp.org.uk/library" TargetMode="External"/><Relationship Id="rId13" Type="http://schemas.openxmlformats.org/officeDocument/2006/relationships/hyperlink" Target="https://www.csp.org.uk/professional-clinical/clinical-evidence/physiotherapy-journal" TargetMode="External"/><Relationship Id="rId18" Type="http://schemas.openxmlformats.org/officeDocument/2006/relationships/hyperlink" Target="https://www.csp.org.uk/professional-clinical/professional-guidance/professional-advice-team" TargetMode="External"/><Relationship Id="rId3" Type="http://schemas.openxmlformats.org/officeDocument/2006/relationships/hyperlink" Target="https://www.csp.org.uk/pli" TargetMode="External"/><Relationship Id="rId7" Type="http://schemas.openxmlformats.org/officeDocument/2006/relationships/hyperlink" Target="https://www.csp.org.uk/eportfolio" TargetMode="External"/><Relationship Id="rId12" Type="http://schemas.openxmlformats.org/officeDocument/2006/relationships/hyperlink" Target="https://www.csp.org.uk/news/physiotherapy-news-email" TargetMode="External"/><Relationship Id="rId17" Type="http://schemas.openxmlformats.org/officeDocument/2006/relationships/hyperlink" Target="https://www.csp.org.uk/enquiries" TargetMode="External"/><Relationship Id="rId2" Type="http://schemas.openxmlformats.org/officeDocument/2006/relationships/slide" Target="../slides/slide8.xml"/><Relationship Id="rId16" Type="http://schemas.openxmlformats.org/officeDocument/2006/relationships/hyperlink" Target="https://www.csp.org.uk/networks-campaigns-influencing/safety-reps" TargetMode="External"/><Relationship Id="rId20" Type="http://schemas.openxmlformats.org/officeDocument/2006/relationships/hyperlink" Target="https://www.csp.org.uk/join-csp/membership-benefits/csp-plus-everyday-deals-and-discounts" TargetMode="External"/><Relationship Id="rId1" Type="http://schemas.openxmlformats.org/officeDocument/2006/relationships/notesMaster" Target="../notesMasters/notesMaster1.xml"/><Relationship Id="rId6" Type="http://schemas.openxmlformats.org/officeDocument/2006/relationships/hyperlink" Target="https://www.csp.org.uk/icsp" TargetMode="External"/><Relationship Id="rId11" Type="http://schemas.openxmlformats.org/officeDocument/2006/relationships/hyperlink" Target="https://www.csp.org.uk/news/frontline-magazine" TargetMode="External"/><Relationship Id="rId5" Type="http://schemas.openxmlformats.org/officeDocument/2006/relationships/hyperlink" Target="https://www.csp.org.uk/workplace/support-and-representation" TargetMode="External"/><Relationship Id="rId15" Type="http://schemas.openxmlformats.org/officeDocument/2006/relationships/hyperlink" Target="https://www.csp.org.uk/networks-campaigns-influencing/stewards" TargetMode="External"/><Relationship Id="rId10" Type="http://schemas.openxmlformats.org/officeDocument/2006/relationships/hyperlink" Target="https://www.csp.org.uk/about-csp/how-we-work/charitable-trust" TargetMode="External"/><Relationship Id="rId19" Type="http://schemas.openxmlformats.org/officeDocument/2006/relationships/hyperlink" Target="https://www.csp.org.uk/mbf" TargetMode="External"/><Relationship Id="rId4" Type="http://schemas.openxmlformats.org/officeDocument/2006/relationships/hyperlink" Target="https://www.csp.org.uk/workplace/support-and-representation/legal-support" TargetMode="External"/><Relationship Id="rId9" Type="http://schemas.openxmlformats.org/officeDocument/2006/relationships/hyperlink" Target="https://www.csp.org.uk/mentoring" TargetMode="External"/><Relationship Id="rId14" Type="http://schemas.openxmlformats.org/officeDocument/2006/relationships/hyperlink" Target="https://www.csp.org.uk/nationsregion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81706FC-9518-4CFE-B692-4F16F6F8A6A7}"/>
              </a:ext>
            </a:extLst>
          </p:cNvPr>
          <p:cNvSpPr>
            <a:spLocks noGrp="1" noRot="1" noChangeAspect="1" noChangeArrowheads="1" noTextEdit="1"/>
          </p:cNvSpPr>
          <p:nvPr>
            <p:ph type="sldImg"/>
          </p:nvPr>
        </p:nvSpPr>
        <p:spPr bwMode="auto">
          <a:xfrm>
            <a:off x="-305027" y="-51027"/>
            <a:ext cx="7740651" cy="4354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2291" name="Notes Placeholder 2">
            <a:extLst>
              <a:ext uri="{FF2B5EF4-FFF2-40B4-BE49-F238E27FC236}">
                <a16:creationId xmlns:a16="http://schemas.microsoft.com/office/drawing/2014/main" id="{A2648B86-25FA-4508-BA3F-6CFDCB28FAEE}"/>
              </a:ext>
            </a:extLst>
          </p:cNvPr>
          <p:cNvSpPr>
            <a:spLocks noGrp="1" noChangeArrowheads="1"/>
          </p:cNvSpPr>
          <p:nvPr>
            <p:ph type="body" idx="1"/>
          </p:nvPr>
        </p:nvSpPr>
        <p:spPr bwMode="auto">
          <a:xfrm>
            <a:off x="457200" y="3355520"/>
            <a:ext cx="5486400" cy="5788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GB" altLang="en-US" dirty="0" smtClean="0"/>
          </a:p>
          <a:p>
            <a:pPr>
              <a:spcBef>
                <a:spcPct val="0"/>
              </a:spcBef>
            </a:pPr>
            <a:endParaRPr lang="en-GB" altLang="en-US" dirty="0"/>
          </a:p>
          <a:p>
            <a:pPr>
              <a:spcBef>
                <a:spcPct val="0"/>
              </a:spcBef>
            </a:pPr>
            <a:endParaRPr lang="en-GB" altLang="en-US" dirty="0" smtClean="0"/>
          </a:p>
          <a:p>
            <a:pPr>
              <a:spcBef>
                <a:spcPct val="0"/>
              </a:spcBef>
            </a:pPr>
            <a:endParaRPr lang="en-GB" altLang="en-US" dirty="0"/>
          </a:p>
          <a:p>
            <a:pPr>
              <a:spcBef>
                <a:spcPct val="0"/>
              </a:spcBef>
            </a:pPr>
            <a:endParaRPr lang="en-GB" altLang="en-US" dirty="0" smtClean="0"/>
          </a:p>
          <a:p>
            <a:pPr>
              <a:spcBef>
                <a:spcPct val="0"/>
              </a:spcBef>
            </a:pPr>
            <a:endParaRPr lang="en-GB" altLang="en-US" dirty="0"/>
          </a:p>
          <a:p>
            <a:pPr>
              <a:spcBef>
                <a:spcPct val="0"/>
              </a:spcBef>
            </a:pPr>
            <a:r>
              <a:rPr lang="en-GB" altLang="en-US" b="1" dirty="0" smtClean="0"/>
              <a:t>Introductory slide</a:t>
            </a:r>
          </a:p>
          <a:p>
            <a:pPr>
              <a:spcBef>
                <a:spcPct val="0"/>
              </a:spcBef>
            </a:pPr>
            <a:endParaRPr lang="en-GB" altLang="en-US" dirty="0"/>
          </a:p>
          <a:p>
            <a:pPr>
              <a:spcBef>
                <a:spcPct val="0"/>
              </a:spcBef>
            </a:pPr>
            <a:r>
              <a:rPr lang="en-GB" altLang="en-US" dirty="0" smtClean="0"/>
              <a:t>Thanks to SEC network for opportunity to speak</a:t>
            </a:r>
          </a:p>
          <a:p>
            <a:pPr>
              <a:spcBef>
                <a:spcPct val="0"/>
              </a:spcBef>
            </a:pPr>
            <a:endParaRPr lang="en-GB" altLang="en-US" dirty="0"/>
          </a:p>
          <a:p>
            <a:pPr>
              <a:spcBef>
                <a:spcPct val="0"/>
              </a:spcBef>
            </a:pPr>
            <a:r>
              <a:rPr lang="en-GB" altLang="en-US" b="1" dirty="0" smtClean="0"/>
              <a:t>What I hope you will get out of the day</a:t>
            </a:r>
          </a:p>
          <a:p>
            <a:pPr>
              <a:spcBef>
                <a:spcPct val="0"/>
              </a:spcBef>
            </a:pPr>
            <a:endParaRPr lang="en-GB" altLang="en-US" b="1" dirty="0" smtClean="0"/>
          </a:p>
          <a:p>
            <a:r>
              <a:rPr lang="en-GB" b="1" dirty="0"/>
              <a:t>Managers:</a:t>
            </a:r>
            <a:endParaRPr lang="en-GB" dirty="0"/>
          </a:p>
          <a:p>
            <a:pPr lvl="0"/>
            <a:r>
              <a:rPr lang="en-GB" dirty="0"/>
              <a:t>To recognise the CSP's commitment to the development of Support Workers; the benefits of support workers having CSP membership and being released for CSP led events </a:t>
            </a:r>
            <a:endParaRPr lang="en-GB" dirty="0" smtClean="0"/>
          </a:p>
          <a:p>
            <a:pPr lvl="0"/>
            <a:endParaRPr lang="en-GB" dirty="0"/>
          </a:p>
          <a:p>
            <a:r>
              <a:rPr lang="en-GB" b="1" dirty="0"/>
              <a:t>Associates</a:t>
            </a:r>
            <a:r>
              <a:rPr lang="en-GB" dirty="0"/>
              <a:t>:</a:t>
            </a:r>
          </a:p>
          <a:p>
            <a:pPr lvl="0"/>
            <a:r>
              <a:rPr lang="en-GB" dirty="0"/>
              <a:t>To feel that as CSP Members they can count on our support, and even more support going forwards; the CSP is fighting their corner; the CSP and its members recognise the value of Associates &amp; SWs; it is worth continuing their membership as exciting developments are </a:t>
            </a:r>
            <a:r>
              <a:rPr lang="en-GB" dirty="0" smtClean="0"/>
              <a:t>ahead</a:t>
            </a:r>
          </a:p>
          <a:p>
            <a:pPr lvl="0"/>
            <a:endParaRPr lang="en-GB" dirty="0"/>
          </a:p>
          <a:p>
            <a:r>
              <a:rPr lang="en-GB" b="1" dirty="0"/>
              <a:t>Non Member Support Workers:</a:t>
            </a:r>
            <a:endParaRPr lang="en-GB" dirty="0"/>
          </a:p>
          <a:p>
            <a:pPr lvl="0"/>
            <a:r>
              <a:rPr lang="en-GB" dirty="0"/>
              <a:t>To feel they really need to join the CSP otherwise they will miss out!; they will feel inspired to be part of a community with the CSP at the forefront of national physiotherapy development; the CSP is there to support them and recognises their value; they can feel proud to be a member of the CSP</a:t>
            </a:r>
          </a:p>
          <a:p>
            <a:pPr>
              <a:spcBef>
                <a:spcPct val="0"/>
              </a:spcBef>
            </a:pPr>
            <a:endParaRPr lang="en-GB" altLang="en-US" b="1" dirty="0"/>
          </a:p>
        </p:txBody>
      </p:sp>
    </p:spTree>
    <p:extLst>
      <p:ext uri="{BB962C8B-B14F-4D97-AF65-F5344CB8AC3E}">
        <p14:creationId xmlns:p14="http://schemas.microsoft.com/office/powerpoint/2010/main" val="59925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 are the CSP?</a:t>
            </a:r>
          </a:p>
          <a:p>
            <a:endParaRPr lang="en-GB" dirty="0"/>
          </a:p>
          <a:p>
            <a:r>
              <a:rPr lang="en-GB" dirty="0" smtClean="0"/>
              <a:t>We welcome all support workers who undertake some delegated physiotherapy as part or all of their role into our Associate membership category</a:t>
            </a:r>
          </a:p>
          <a:p>
            <a:endParaRPr lang="en-GB" dirty="0"/>
          </a:p>
          <a:p>
            <a:r>
              <a:rPr lang="en-GB" dirty="0" smtClean="0"/>
              <a:t>As  an Associate members you enjoy all the benefits of CSP membership</a:t>
            </a:r>
            <a:endParaRPr lang="en-GB" dirty="0"/>
          </a:p>
        </p:txBody>
      </p:sp>
    </p:spTree>
    <p:extLst>
      <p:ext uri="{BB962C8B-B14F-4D97-AF65-F5344CB8AC3E}">
        <p14:creationId xmlns:p14="http://schemas.microsoft.com/office/powerpoint/2010/main" val="162446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3914"/>
            <a:ext cx="5486400" cy="3086100"/>
          </a:xfrm>
        </p:spPr>
      </p:sp>
      <p:sp>
        <p:nvSpPr>
          <p:cNvPr id="3" name="Notes Placeholder 2"/>
          <p:cNvSpPr>
            <a:spLocks noGrp="1"/>
          </p:cNvSpPr>
          <p:nvPr>
            <p:ph type="body" idx="1"/>
          </p:nvPr>
        </p:nvSpPr>
        <p:spPr>
          <a:xfrm>
            <a:off x="685800" y="3380014"/>
            <a:ext cx="5486400" cy="3600450"/>
          </a:xfrm>
        </p:spPr>
        <p:txBody>
          <a:bodyPr/>
          <a:lstStyle/>
          <a:p>
            <a:r>
              <a:rPr lang="en-GB" b="1" dirty="0" smtClean="0"/>
              <a:t>Aim </a:t>
            </a:r>
            <a:r>
              <a:rPr lang="en-GB" dirty="0" smtClean="0"/>
              <a:t>of this keynote is to share with you the CSP position on the direction of travel for our profession and our workforce</a:t>
            </a:r>
          </a:p>
          <a:p>
            <a:endParaRPr lang="en-GB" dirty="0"/>
          </a:p>
          <a:p>
            <a:r>
              <a:rPr lang="en-GB" dirty="0" smtClean="0"/>
              <a:t>Explicitly share where support workers feature in this</a:t>
            </a:r>
          </a:p>
          <a:p>
            <a:endParaRPr lang="en-GB" dirty="0"/>
          </a:p>
          <a:p>
            <a:pPr lvl="0"/>
            <a:r>
              <a:rPr lang="en-GB" dirty="0"/>
              <a:t>The UK physiotherapy profession needs to grow, develop and lead change for the health and care system to meet future population and patient needs in effective, sustainable ways.</a:t>
            </a:r>
          </a:p>
          <a:p>
            <a:r>
              <a:rPr lang="en-GB" dirty="0"/>
              <a:t> </a:t>
            </a:r>
          </a:p>
          <a:p>
            <a:pPr lvl="0"/>
            <a:r>
              <a:rPr lang="en-GB" dirty="0"/>
              <a:t>Population ageing, working longer, more of us living with multiple long term conditions – huge demand on the profession but also an opportunity </a:t>
            </a:r>
          </a:p>
          <a:p>
            <a:r>
              <a:rPr lang="en-GB" dirty="0"/>
              <a:t> </a:t>
            </a:r>
          </a:p>
          <a:p>
            <a:pPr lvl="0"/>
            <a:r>
              <a:rPr lang="en-GB" dirty="0"/>
              <a:t>This needs more of us (might want to mention increase in student training places in England)</a:t>
            </a:r>
          </a:p>
          <a:p>
            <a:r>
              <a:rPr lang="en-GB" dirty="0"/>
              <a:t> </a:t>
            </a:r>
          </a:p>
          <a:p>
            <a:pPr lvl="0"/>
            <a:r>
              <a:rPr lang="en-GB" dirty="0"/>
              <a:t>This is not more of us doing the same – it is more of us working differently </a:t>
            </a:r>
          </a:p>
          <a:p>
            <a:r>
              <a:rPr lang="en-GB" dirty="0"/>
              <a:t> </a:t>
            </a:r>
          </a:p>
          <a:p>
            <a:pPr lvl="0"/>
            <a:r>
              <a:rPr lang="en-GB" dirty="0"/>
              <a:t>In particular – as expert advisors; as public health champions; as first contact practitioners and as advanced practitioners; as leaders of health and care services; as leaders in supporting patients to self-manage; as practitioners whose practice is enabled by technology and as an evolving agile and versatile solution to contemporary health and care challenges</a:t>
            </a:r>
          </a:p>
          <a:p>
            <a:r>
              <a:rPr lang="en-GB" dirty="0"/>
              <a:t> </a:t>
            </a:r>
          </a:p>
          <a:p>
            <a:pPr lvl="0"/>
            <a:r>
              <a:rPr lang="en-GB" dirty="0"/>
              <a:t>This is not a story about the growth and development of the registered workforce. It’s about the growth and development of the </a:t>
            </a:r>
            <a:r>
              <a:rPr lang="en-GB" b="1" dirty="0"/>
              <a:t>entire </a:t>
            </a:r>
            <a:r>
              <a:rPr lang="en-GB" dirty="0"/>
              <a:t>workforce</a:t>
            </a:r>
          </a:p>
          <a:p>
            <a:r>
              <a:rPr lang="en-GB" dirty="0"/>
              <a:t> </a:t>
            </a:r>
          </a:p>
          <a:p>
            <a:pPr lvl="0"/>
            <a:r>
              <a:rPr lang="en-GB" dirty="0"/>
              <a:t>Support workers play a significant part in the provision of safe, high quality physiotherapy care. We see, in the future, they will play an even bigger part and their roles will be even more crucial, we simply cannot realise the ambitions for the profession without them   </a:t>
            </a:r>
          </a:p>
          <a:p>
            <a:endParaRPr lang="en-GB" dirty="0"/>
          </a:p>
        </p:txBody>
      </p:sp>
      <p:sp>
        <p:nvSpPr>
          <p:cNvPr id="4" name="Slide Number Placeholder 3"/>
          <p:cNvSpPr>
            <a:spLocks noGrp="1"/>
          </p:cNvSpPr>
          <p:nvPr>
            <p:ph type="sldNum" sz="quarter" idx="10"/>
          </p:nvPr>
        </p:nvSpPr>
        <p:spPr/>
        <p:txBody>
          <a:bodyPr/>
          <a:lstStyle/>
          <a:p>
            <a:fld id="{887470BB-CF7A-4F0E-9F0D-99E11F096398}" type="slidenum">
              <a:rPr lang="en-GB" smtClean="0"/>
              <a:t>3</a:t>
            </a:fld>
            <a:endParaRPr lang="en-GB"/>
          </a:p>
        </p:txBody>
      </p:sp>
    </p:spTree>
    <p:extLst>
      <p:ext uri="{BB962C8B-B14F-4D97-AF65-F5344CB8AC3E}">
        <p14:creationId xmlns:p14="http://schemas.microsoft.com/office/powerpoint/2010/main" val="268707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3772" y="239486"/>
            <a:ext cx="5486400" cy="3086100"/>
          </a:xfrm>
        </p:spPr>
      </p:sp>
      <p:sp>
        <p:nvSpPr>
          <p:cNvPr id="3" name="Notes Placeholder 2"/>
          <p:cNvSpPr>
            <a:spLocks noGrp="1"/>
          </p:cNvSpPr>
          <p:nvPr>
            <p:ph type="body" idx="1"/>
          </p:nvPr>
        </p:nvSpPr>
        <p:spPr>
          <a:xfrm>
            <a:off x="783772" y="3464379"/>
            <a:ext cx="5486400" cy="3600450"/>
          </a:xfrm>
        </p:spPr>
        <p:txBody>
          <a:bodyPr/>
          <a:lstStyle/>
          <a:p>
            <a:r>
              <a:rPr lang="en-GB" dirty="0"/>
              <a:t>In particular we see support workers working in new and innovative roles and more support workers practicing at higher levels. Currently non registered workforce is 15% of whole. CSP believe this needs to increase to the same as nursing (35%) at least</a:t>
            </a:r>
            <a:r>
              <a:rPr lang="en-GB" dirty="0" smtClean="0"/>
              <a:t>.</a:t>
            </a:r>
          </a:p>
          <a:p>
            <a:endParaRPr lang="en-GB" dirty="0"/>
          </a:p>
          <a:p>
            <a:r>
              <a:rPr lang="en-GB" dirty="0"/>
              <a:t>This is not about substitution. This is about scrutinising current practice to be sure the right person with the right level of knowledge and skill necessary to meet need is in the right place at the right time in the patient pathway. This about everyone working to the height of their capabilities and letting go of roles that can be performed as effectively by others</a:t>
            </a:r>
            <a:r>
              <a:rPr lang="en-GB" dirty="0" smtClean="0"/>
              <a:t>.</a:t>
            </a:r>
          </a:p>
          <a:p>
            <a:endParaRPr lang="en-GB" dirty="0"/>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887470BB-CF7A-4F0E-9F0D-99E11F096398}" type="slidenum">
              <a:rPr lang="en-GB" smtClean="0"/>
              <a:t>4</a:t>
            </a:fld>
            <a:endParaRPr lang="en-GB"/>
          </a:p>
        </p:txBody>
      </p:sp>
    </p:spTree>
    <p:extLst>
      <p:ext uri="{BB962C8B-B14F-4D97-AF65-F5344CB8AC3E}">
        <p14:creationId xmlns:p14="http://schemas.microsoft.com/office/powerpoint/2010/main" val="389781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Support workers will need to play a more direct and hands-on role in patient care and the recovery process, with increased delegation from physiotherapists and a greater role in educating and advising patients and carers within robust and consistent governance arrangements to assure patient safety, support worker safety and high quality physiotherapy. CSP insight shows 80% of the membership agree with this</a:t>
            </a:r>
          </a:p>
          <a:p>
            <a:r>
              <a:rPr lang="en-GB" dirty="0"/>
              <a:t> </a:t>
            </a:r>
          </a:p>
          <a:p>
            <a:pPr lvl="0"/>
            <a:r>
              <a:rPr lang="en-GB" dirty="0"/>
              <a:t>The CSP sees the development of generic AHP support workers as generally positive for patients but also recognises the value of profession specific roles. </a:t>
            </a:r>
            <a:endParaRPr lang="en-GB" dirty="0" smtClean="0"/>
          </a:p>
          <a:p>
            <a:pPr lvl="0"/>
            <a:r>
              <a:rPr lang="en-GB" dirty="0"/>
              <a:t> </a:t>
            </a:r>
          </a:p>
          <a:p>
            <a:pPr lvl="0"/>
            <a:r>
              <a:rPr lang="en-GB" dirty="0"/>
              <a:t>We see support workers plying a critical role in supporting patient to self-manage their conditions with particular skills in championing and advising on physical activity, (CPD element later in the programme on this) , supporting patients to self-manage; mentoring others and supporting learners in practice (CF will present some myth busting on this later)  </a:t>
            </a:r>
          </a:p>
          <a:p>
            <a:endParaRPr lang="en-GB" dirty="0"/>
          </a:p>
        </p:txBody>
      </p:sp>
      <p:sp>
        <p:nvSpPr>
          <p:cNvPr id="4" name="Slide Number Placeholder 3"/>
          <p:cNvSpPr>
            <a:spLocks noGrp="1"/>
          </p:cNvSpPr>
          <p:nvPr>
            <p:ph type="sldNum" sz="quarter" idx="10"/>
          </p:nvPr>
        </p:nvSpPr>
        <p:spPr/>
        <p:txBody>
          <a:bodyPr/>
          <a:lstStyle/>
          <a:p>
            <a:fld id="{887470BB-CF7A-4F0E-9F0D-99E11F096398}" type="slidenum">
              <a:rPr lang="en-GB" smtClean="0"/>
              <a:t>5</a:t>
            </a:fld>
            <a:endParaRPr lang="en-GB"/>
          </a:p>
        </p:txBody>
      </p:sp>
    </p:spTree>
    <p:extLst>
      <p:ext uri="{BB962C8B-B14F-4D97-AF65-F5344CB8AC3E}">
        <p14:creationId xmlns:p14="http://schemas.microsoft.com/office/powerpoint/2010/main" val="64179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How is this all going to happen? The CSP is actively engaged in influencing the following:</a:t>
            </a:r>
          </a:p>
          <a:p>
            <a:r>
              <a:rPr lang="en-GB" dirty="0"/>
              <a:t> </a:t>
            </a:r>
          </a:p>
          <a:p>
            <a:pPr lvl="0"/>
            <a:r>
              <a:rPr lang="en-GB" dirty="0"/>
              <a:t>There must be CPD resource for support workers and equitable development opportunities within a defined career pathway </a:t>
            </a:r>
            <a:r>
              <a:rPr lang="en-GB" b="1" dirty="0"/>
              <a:t>and </a:t>
            </a:r>
            <a:r>
              <a:rPr lang="en-GB" dirty="0"/>
              <a:t>the opportunity to grow support workers (who want to and are capable) in to registered practice (CF will speak about career development explicitly in the session at 12pm)  </a:t>
            </a:r>
          </a:p>
          <a:p>
            <a:r>
              <a:rPr lang="en-GB" dirty="0"/>
              <a:t> </a:t>
            </a:r>
          </a:p>
          <a:p>
            <a:pPr lvl="0"/>
            <a:r>
              <a:rPr lang="en-GB" dirty="0"/>
              <a:t>There must be good support and clear and consistent governance arrangements to assure safe delegation for all concerned (CPD element later on communication and where things can go wrong without clarity and understanding)</a:t>
            </a:r>
          </a:p>
          <a:p>
            <a:r>
              <a:rPr lang="en-GB" dirty="0"/>
              <a:t> </a:t>
            </a:r>
          </a:p>
          <a:p>
            <a:pPr lvl="0"/>
            <a:r>
              <a:rPr lang="en-GB" dirty="0"/>
              <a:t>There must be roles for support workers to develop into particularly at higher levels - the role and value of support workers must be well understood and considered in workforce planning</a:t>
            </a:r>
          </a:p>
          <a:p>
            <a:r>
              <a:rPr lang="en-GB" dirty="0"/>
              <a:t> </a:t>
            </a:r>
          </a:p>
          <a:p>
            <a:pPr lvl="0"/>
            <a:r>
              <a:rPr lang="en-GB" dirty="0"/>
              <a:t>CSP is committed to influencing this and supporting the physiotherapy support worker workforce –</a:t>
            </a:r>
          </a:p>
          <a:p>
            <a:endParaRPr lang="en-GB" dirty="0"/>
          </a:p>
        </p:txBody>
      </p:sp>
    </p:spTree>
    <p:extLst>
      <p:ext uri="{BB962C8B-B14F-4D97-AF65-F5344CB8AC3E}">
        <p14:creationId xmlns:p14="http://schemas.microsoft.com/office/powerpoint/2010/main" val="2617346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committed to </a:t>
            </a:r>
            <a:r>
              <a:rPr lang="en-GB" dirty="0" smtClean="0"/>
              <a:t>this</a:t>
            </a:r>
          </a:p>
          <a:p>
            <a:endParaRPr lang="en-GB" dirty="0" smtClean="0"/>
          </a:p>
          <a:p>
            <a:r>
              <a:rPr lang="en-GB" dirty="0" smtClean="0"/>
              <a:t> </a:t>
            </a:r>
            <a:r>
              <a:rPr lang="en-GB" dirty="0"/>
              <a:t>– this is why – </a:t>
            </a:r>
            <a:endParaRPr lang="en-GB" dirty="0" smtClean="0"/>
          </a:p>
          <a:p>
            <a:endParaRPr lang="en-GB" dirty="0"/>
          </a:p>
          <a:p>
            <a:r>
              <a:rPr lang="en-GB" dirty="0" smtClean="0"/>
              <a:t>personal </a:t>
            </a:r>
            <a:r>
              <a:rPr lang="en-GB" dirty="0"/>
              <a:t>insights and perspective from own experiences with support workers </a:t>
            </a:r>
          </a:p>
          <a:p>
            <a:endParaRPr lang="en-GB" dirty="0"/>
          </a:p>
        </p:txBody>
      </p:sp>
      <p:sp>
        <p:nvSpPr>
          <p:cNvPr id="4" name="Slide Number Placeholder 3"/>
          <p:cNvSpPr>
            <a:spLocks noGrp="1"/>
          </p:cNvSpPr>
          <p:nvPr>
            <p:ph type="sldNum" sz="quarter" idx="10"/>
          </p:nvPr>
        </p:nvSpPr>
        <p:spPr/>
        <p:txBody>
          <a:bodyPr/>
          <a:lstStyle/>
          <a:p>
            <a:fld id="{887470BB-CF7A-4F0E-9F0D-99E11F096398}" type="slidenum">
              <a:rPr lang="en-GB" smtClean="0"/>
              <a:t>7</a:t>
            </a:fld>
            <a:endParaRPr lang="en-GB"/>
          </a:p>
        </p:txBody>
      </p:sp>
    </p:spTree>
    <p:extLst>
      <p:ext uri="{BB962C8B-B14F-4D97-AF65-F5344CB8AC3E}">
        <p14:creationId xmlns:p14="http://schemas.microsoft.com/office/powerpoint/2010/main" val="313746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GB" dirty="0" smtClean="0">
                <a:hlinkClick r:id="rId3"/>
              </a:rPr>
              <a:t>Insurance</a:t>
            </a:r>
            <a:r>
              <a:rPr lang="en-GB" dirty="0" smtClean="0"/>
              <a:t> </a:t>
            </a:r>
            <a:endParaRPr lang="en-GB" dirty="0" smtClean="0"/>
          </a:p>
          <a:p>
            <a:r>
              <a:rPr lang="en-GB" dirty="0" smtClean="0">
                <a:hlinkClick r:id="rId4"/>
              </a:rPr>
              <a:t>Legal </a:t>
            </a:r>
            <a:r>
              <a:rPr lang="en-GB" dirty="0">
                <a:hlinkClick r:id="rId4"/>
              </a:rPr>
              <a:t>services</a:t>
            </a:r>
            <a:endParaRPr lang="en-GB" dirty="0"/>
          </a:p>
          <a:p>
            <a:r>
              <a:rPr lang="en-GB" dirty="0">
                <a:hlinkClick r:id="rId5"/>
              </a:rPr>
              <a:t>Workplace representation</a:t>
            </a:r>
            <a:r>
              <a:rPr lang="en-GB" dirty="0"/>
              <a:t> </a:t>
            </a:r>
            <a:endParaRPr lang="en-GB" dirty="0" smtClean="0"/>
          </a:p>
          <a:p>
            <a:r>
              <a:rPr lang="en-GB" dirty="0" err="1" smtClean="0">
                <a:hlinkClick r:id="rId6"/>
              </a:rPr>
              <a:t>iCSP</a:t>
            </a:r>
            <a:r>
              <a:rPr lang="en-GB" dirty="0" smtClean="0"/>
              <a:t> </a:t>
            </a:r>
            <a:r>
              <a:rPr lang="en-GB" dirty="0"/>
              <a:t>– access to your own Associate’s network, connecting you to other support workers where you can discuss the things that matter to you</a:t>
            </a:r>
          </a:p>
          <a:p>
            <a:r>
              <a:rPr lang="en-GB" dirty="0" err="1" smtClean="0">
                <a:hlinkClick r:id="rId7"/>
              </a:rPr>
              <a:t>ePortfolio</a:t>
            </a:r>
            <a:endParaRPr lang="en-GB" dirty="0"/>
          </a:p>
          <a:p>
            <a:r>
              <a:rPr lang="en-GB" dirty="0">
                <a:hlinkClick r:id="rId7"/>
              </a:rPr>
              <a:t>Learning Hub </a:t>
            </a:r>
            <a:r>
              <a:rPr lang="en-GB" dirty="0"/>
              <a:t> </a:t>
            </a:r>
            <a:endParaRPr lang="en-GB" dirty="0" smtClean="0"/>
          </a:p>
          <a:p>
            <a:r>
              <a:rPr lang="en-GB" dirty="0" smtClean="0">
                <a:hlinkClick r:id="rId8"/>
              </a:rPr>
              <a:t>physio-specific </a:t>
            </a:r>
            <a:r>
              <a:rPr lang="en-GB" dirty="0">
                <a:hlinkClick r:id="rId8"/>
              </a:rPr>
              <a:t>library and information services</a:t>
            </a:r>
            <a:r>
              <a:rPr lang="en-GB" dirty="0"/>
              <a:t> </a:t>
            </a:r>
            <a:r>
              <a:rPr lang="en-GB" dirty="0" smtClean="0"/>
              <a:t>.</a:t>
            </a:r>
            <a:endParaRPr lang="en-GB" dirty="0"/>
          </a:p>
          <a:p>
            <a:r>
              <a:rPr lang="en-GB" dirty="0">
                <a:hlinkClick r:id="rId9"/>
              </a:rPr>
              <a:t>The mentoring </a:t>
            </a:r>
            <a:r>
              <a:rPr lang="en-GB" dirty="0" smtClean="0">
                <a:hlinkClick r:id="rId9"/>
              </a:rPr>
              <a:t>scheme</a:t>
            </a:r>
            <a:endParaRPr lang="en-GB" dirty="0"/>
          </a:p>
          <a:p>
            <a:r>
              <a:rPr lang="en-GB" dirty="0">
                <a:hlinkClick r:id="rId10"/>
              </a:rPr>
              <a:t>Charitable Trust Education </a:t>
            </a:r>
            <a:r>
              <a:rPr lang="en-GB" dirty="0" smtClean="0">
                <a:hlinkClick r:id="rId10"/>
              </a:rPr>
              <a:t>Awards</a:t>
            </a:r>
            <a:endParaRPr lang="en-GB" dirty="0"/>
          </a:p>
          <a:p>
            <a:r>
              <a:rPr lang="en-GB" dirty="0" smtClean="0">
                <a:hlinkClick r:id="rId11"/>
              </a:rPr>
              <a:t>Frontline </a:t>
            </a:r>
            <a:r>
              <a:rPr lang="en-GB" dirty="0">
                <a:hlinkClick r:id="rId11"/>
              </a:rPr>
              <a:t>magazine</a:t>
            </a:r>
            <a:r>
              <a:rPr lang="en-GB" dirty="0"/>
              <a:t> </a:t>
            </a:r>
            <a:endParaRPr lang="en-GB" dirty="0" smtClean="0"/>
          </a:p>
          <a:p>
            <a:r>
              <a:rPr lang="en-GB" dirty="0" smtClean="0">
                <a:hlinkClick r:id="rId12"/>
              </a:rPr>
              <a:t>Physiotherapy </a:t>
            </a:r>
            <a:r>
              <a:rPr lang="en-GB" dirty="0">
                <a:hlinkClick r:id="rId12"/>
              </a:rPr>
              <a:t>News</a:t>
            </a:r>
            <a:r>
              <a:rPr lang="en-GB" dirty="0"/>
              <a:t> </a:t>
            </a:r>
            <a:endParaRPr lang="en-GB" dirty="0" smtClean="0"/>
          </a:p>
          <a:p>
            <a:r>
              <a:rPr lang="en-GB" dirty="0" smtClean="0">
                <a:hlinkClick r:id="rId13"/>
              </a:rPr>
              <a:t>Physiotherapy </a:t>
            </a:r>
            <a:endParaRPr lang="en-GB" dirty="0" smtClean="0"/>
          </a:p>
          <a:p>
            <a:r>
              <a:rPr lang="en-GB" dirty="0" smtClean="0">
                <a:hlinkClick r:id="rId14"/>
              </a:rPr>
              <a:t>Access to Regional and professional networks</a:t>
            </a:r>
            <a:r>
              <a:rPr lang="en-GB" dirty="0" smtClean="0"/>
              <a:t> </a:t>
            </a:r>
          </a:p>
          <a:p>
            <a:r>
              <a:rPr lang="en-GB" dirty="0" smtClean="0"/>
              <a:t>Join </a:t>
            </a:r>
            <a:r>
              <a:rPr lang="en-GB" dirty="0"/>
              <a:t>one of the CSP's committees or become a </a:t>
            </a:r>
            <a:r>
              <a:rPr lang="en-GB" dirty="0">
                <a:hlinkClick r:id="rId15"/>
              </a:rPr>
              <a:t>steward</a:t>
            </a:r>
            <a:r>
              <a:rPr lang="en-GB" dirty="0"/>
              <a:t> or </a:t>
            </a:r>
            <a:r>
              <a:rPr lang="en-GB" dirty="0">
                <a:hlinkClick r:id="rId16"/>
              </a:rPr>
              <a:t>safety rep</a:t>
            </a:r>
            <a:endParaRPr lang="en-GB" dirty="0"/>
          </a:p>
          <a:p>
            <a:r>
              <a:rPr lang="en-GB" dirty="0" smtClean="0">
                <a:hlinkClick r:id="rId17"/>
              </a:rPr>
              <a:t>The </a:t>
            </a:r>
            <a:r>
              <a:rPr lang="en-GB" dirty="0">
                <a:hlinkClick r:id="rId17"/>
              </a:rPr>
              <a:t>Enquiries Team</a:t>
            </a:r>
            <a:r>
              <a:rPr lang="en-GB" dirty="0"/>
              <a:t> </a:t>
            </a:r>
            <a:endParaRPr lang="en-GB" dirty="0" smtClean="0"/>
          </a:p>
          <a:p>
            <a:r>
              <a:rPr lang="en-GB" dirty="0" smtClean="0">
                <a:hlinkClick r:id="rId18"/>
              </a:rPr>
              <a:t>Professional </a:t>
            </a:r>
            <a:r>
              <a:rPr lang="en-GB" dirty="0">
                <a:hlinkClick r:id="rId18"/>
              </a:rPr>
              <a:t>Advice Team</a:t>
            </a:r>
            <a:r>
              <a:rPr lang="en-GB" dirty="0"/>
              <a:t> </a:t>
            </a:r>
            <a:endParaRPr lang="en-GB" dirty="0" smtClean="0"/>
          </a:p>
          <a:p>
            <a:r>
              <a:rPr lang="en-GB" dirty="0" smtClean="0">
                <a:hlinkClick r:id="rId19"/>
              </a:rPr>
              <a:t>The </a:t>
            </a:r>
            <a:r>
              <a:rPr lang="en-GB" dirty="0">
                <a:hlinkClick r:id="rId19"/>
              </a:rPr>
              <a:t>Members’ Benevolent Fund</a:t>
            </a:r>
            <a:r>
              <a:rPr lang="en-GB" dirty="0"/>
              <a:t> </a:t>
            </a:r>
            <a:endParaRPr lang="en-GB" dirty="0" smtClean="0"/>
          </a:p>
          <a:p>
            <a:r>
              <a:rPr lang="en-GB" dirty="0" smtClean="0"/>
              <a:t>Exclusive </a:t>
            </a:r>
            <a:r>
              <a:rPr lang="en-GB" dirty="0"/>
              <a:t>deals and discounts via </a:t>
            </a:r>
            <a:r>
              <a:rPr lang="en-GB" dirty="0">
                <a:hlinkClick r:id="rId20"/>
              </a:rPr>
              <a:t>CSP Plus</a:t>
            </a:r>
            <a:endParaRPr lang="en-GB" dirty="0"/>
          </a:p>
          <a:p>
            <a:endParaRPr lang="en-GB" dirty="0"/>
          </a:p>
        </p:txBody>
      </p:sp>
      <p:sp>
        <p:nvSpPr>
          <p:cNvPr id="4" name="Slide Number Placeholder 3"/>
          <p:cNvSpPr>
            <a:spLocks noGrp="1"/>
          </p:cNvSpPr>
          <p:nvPr>
            <p:ph type="sldNum" sz="quarter" idx="10"/>
          </p:nvPr>
        </p:nvSpPr>
        <p:spPr/>
        <p:txBody>
          <a:bodyPr/>
          <a:lstStyle/>
          <a:p>
            <a:fld id="{887470BB-CF7A-4F0E-9F0D-99E11F096398}" type="slidenum">
              <a:rPr lang="en-GB" smtClean="0"/>
              <a:t>8</a:t>
            </a:fld>
            <a:endParaRPr lang="en-GB"/>
          </a:p>
        </p:txBody>
      </p:sp>
    </p:spTree>
    <p:extLst>
      <p:ext uri="{BB962C8B-B14F-4D97-AF65-F5344CB8AC3E}">
        <p14:creationId xmlns:p14="http://schemas.microsoft.com/office/powerpoint/2010/main" val="49740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Take home message </a:t>
            </a:r>
            <a:r>
              <a:rPr lang="en-GB" dirty="0"/>
              <a:t>we are stronger, more credible and more able to do this with support workers in our membership. If you are a member – be active with us. If you are a non-member join us in doing this - please consider joining our/your community – You are the CSP   </a:t>
            </a:r>
            <a:endParaRPr lang="en-GB" dirty="0" smtClean="0"/>
          </a:p>
          <a:p>
            <a:pPr lvl="0"/>
            <a:endParaRPr lang="en-GB" dirty="0"/>
          </a:p>
          <a:p>
            <a:pPr lvl="0"/>
            <a:endParaRPr lang="en-GB" dirty="0" smtClean="0"/>
          </a:p>
          <a:p>
            <a:pPr lvl="0"/>
            <a:endParaRPr lang="en-GB" dirty="0"/>
          </a:p>
          <a:p>
            <a:pPr lvl="0"/>
            <a:r>
              <a:rPr lang="en-GB" dirty="0" smtClean="0"/>
              <a:t>Questions?</a:t>
            </a:r>
            <a:endParaRPr lang="en-GB" dirty="0"/>
          </a:p>
          <a:p>
            <a:r>
              <a:rPr lang="en-GB" dirty="0"/>
              <a:t> </a:t>
            </a:r>
          </a:p>
          <a:p>
            <a:endParaRPr lang="en-GB" dirty="0"/>
          </a:p>
        </p:txBody>
      </p:sp>
    </p:spTree>
    <p:extLst>
      <p:ext uri="{BB962C8B-B14F-4D97-AF65-F5344CB8AC3E}">
        <p14:creationId xmlns:p14="http://schemas.microsoft.com/office/powerpoint/2010/main" val="200071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84769D-2D63-4692-997D-D9C72D268050}"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B9734-9E5F-4680-B945-95F7C143002F}" type="slidenum">
              <a:rPr lang="en-GB" smtClean="0"/>
              <a:t>‹#›</a:t>
            </a:fld>
            <a:endParaRPr lang="en-GB"/>
          </a:p>
        </p:txBody>
      </p:sp>
    </p:spTree>
    <p:extLst>
      <p:ext uri="{BB962C8B-B14F-4D97-AF65-F5344CB8AC3E}">
        <p14:creationId xmlns:p14="http://schemas.microsoft.com/office/powerpoint/2010/main" val="32207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84769D-2D63-4692-997D-D9C72D268050}"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B9734-9E5F-4680-B945-95F7C143002F}" type="slidenum">
              <a:rPr lang="en-GB" smtClean="0"/>
              <a:t>‹#›</a:t>
            </a:fld>
            <a:endParaRPr lang="en-GB"/>
          </a:p>
        </p:txBody>
      </p:sp>
    </p:spTree>
    <p:extLst>
      <p:ext uri="{BB962C8B-B14F-4D97-AF65-F5344CB8AC3E}">
        <p14:creationId xmlns:p14="http://schemas.microsoft.com/office/powerpoint/2010/main" val="318036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84769D-2D63-4692-997D-D9C72D268050}"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B9734-9E5F-4680-B945-95F7C143002F}" type="slidenum">
              <a:rPr lang="en-GB" smtClean="0"/>
              <a:t>‹#›</a:t>
            </a:fld>
            <a:endParaRPr lang="en-GB"/>
          </a:p>
        </p:txBody>
      </p:sp>
    </p:spTree>
    <p:extLst>
      <p:ext uri="{BB962C8B-B14F-4D97-AF65-F5344CB8AC3E}">
        <p14:creationId xmlns:p14="http://schemas.microsoft.com/office/powerpoint/2010/main" val="203839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84769D-2D63-4692-997D-D9C72D268050}"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B9734-9E5F-4680-B945-95F7C143002F}" type="slidenum">
              <a:rPr lang="en-GB" smtClean="0"/>
              <a:t>‹#›</a:t>
            </a:fld>
            <a:endParaRPr lang="en-GB"/>
          </a:p>
        </p:txBody>
      </p:sp>
    </p:spTree>
    <p:extLst>
      <p:ext uri="{BB962C8B-B14F-4D97-AF65-F5344CB8AC3E}">
        <p14:creationId xmlns:p14="http://schemas.microsoft.com/office/powerpoint/2010/main" val="247144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84769D-2D63-4692-997D-D9C72D268050}"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B9734-9E5F-4680-B945-95F7C143002F}" type="slidenum">
              <a:rPr lang="en-GB" smtClean="0"/>
              <a:t>‹#›</a:t>
            </a:fld>
            <a:endParaRPr lang="en-GB"/>
          </a:p>
        </p:txBody>
      </p:sp>
    </p:spTree>
    <p:extLst>
      <p:ext uri="{BB962C8B-B14F-4D97-AF65-F5344CB8AC3E}">
        <p14:creationId xmlns:p14="http://schemas.microsoft.com/office/powerpoint/2010/main" val="385633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84769D-2D63-4692-997D-D9C72D268050}"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4B9734-9E5F-4680-B945-95F7C143002F}" type="slidenum">
              <a:rPr lang="en-GB" smtClean="0"/>
              <a:t>‹#›</a:t>
            </a:fld>
            <a:endParaRPr lang="en-GB"/>
          </a:p>
        </p:txBody>
      </p:sp>
    </p:spTree>
    <p:extLst>
      <p:ext uri="{BB962C8B-B14F-4D97-AF65-F5344CB8AC3E}">
        <p14:creationId xmlns:p14="http://schemas.microsoft.com/office/powerpoint/2010/main" val="233655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84769D-2D63-4692-997D-D9C72D268050}" type="datetimeFigureOut">
              <a:rPr lang="en-GB" smtClean="0"/>
              <a:t>23/09/2019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4B9734-9E5F-4680-B945-95F7C143002F}" type="slidenum">
              <a:rPr lang="en-GB" smtClean="0"/>
              <a:t>‹#›</a:t>
            </a:fld>
            <a:endParaRPr lang="en-GB"/>
          </a:p>
        </p:txBody>
      </p:sp>
    </p:spTree>
    <p:extLst>
      <p:ext uri="{BB962C8B-B14F-4D97-AF65-F5344CB8AC3E}">
        <p14:creationId xmlns:p14="http://schemas.microsoft.com/office/powerpoint/2010/main" val="148628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84769D-2D63-4692-997D-D9C72D268050}" type="datetimeFigureOut">
              <a:rPr lang="en-GB" smtClean="0"/>
              <a:t>23/09/2019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4B9734-9E5F-4680-B945-95F7C143002F}" type="slidenum">
              <a:rPr lang="en-GB" smtClean="0"/>
              <a:t>‹#›</a:t>
            </a:fld>
            <a:endParaRPr lang="en-GB"/>
          </a:p>
        </p:txBody>
      </p:sp>
    </p:spTree>
    <p:extLst>
      <p:ext uri="{BB962C8B-B14F-4D97-AF65-F5344CB8AC3E}">
        <p14:creationId xmlns:p14="http://schemas.microsoft.com/office/powerpoint/2010/main" val="134511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4769D-2D63-4692-997D-D9C72D268050}" type="datetimeFigureOut">
              <a:rPr lang="en-GB" smtClean="0"/>
              <a:t>23/09/2019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4B9734-9E5F-4680-B945-95F7C143002F}" type="slidenum">
              <a:rPr lang="en-GB" smtClean="0"/>
              <a:t>‹#›</a:t>
            </a:fld>
            <a:endParaRPr lang="en-GB"/>
          </a:p>
        </p:txBody>
      </p:sp>
    </p:spTree>
    <p:extLst>
      <p:ext uri="{BB962C8B-B14F-4D97-AF65-F5344CB8AC3E}">
        <p14:creationId xmlns:p14="http://schemas.microsoft.com/office/powerpoint/2010/main" val="159483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84769D-2D63-4692-997D-D9C72D268050}"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4B9734-9E5F-4680-B945-95F7C143002F}" type="slidenum">
              <a:rPr lang="en-GB" smtClean="0"/>
              <a:t>‹#›</a:t>
            </a:fld>
            <a:endParaRPr lang="en-GB"/>
          </a:p>
        </p:txBody>
      </p:sp>
    </p:spTree>
    <p:extLst>
      <p:ext uri="{BB962C8B-B14F-4D97-AF65-F5344CB8AC3E}">
        <p14:creationId xmlns:p14="http://schemas.microsoft.com/office/powerpoint/2010/main" val="270032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84769D-2D63-4692-997D-D9C72D268050}"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4B9734-9E5F-4680-B945-95F7C143002F}" type="slidenum">
              <a:rPr lang="en-GB" smtClean="0"/>
              <a:t>‹#›</a:t>
            </a:fld>
            <a:endParaRPr lang="en-GB"/>
          </a:p>
        </p:txBody>
      </p:sp>
    </p:spTree>
    <p:extLst>
      <p:ext uri="{BB962C8B-B14F-4D97-AF65-F5344CB8AC3E}">
        <p14:creationId xmlns:p14="http://schemas.microsoft.com/office/powerpoint/2010/main" val="381864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4769D-2D63-4692-997D-D9C72D268050}" type="datetimeFigureOut">
              <a:rPr lang="en-GB" smtClean="0"/>
              <a:t>23/09/2019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B9734-9E5F-4680-B945-95F7C143002F}" type="slidenum">
              <a:rPr lang="en-GB" smtClean="0"/>
              <a:t>‹#›</a:t>
            </a:fld>
            <a:endParaRPr lang="en-GB"/>
          </a:p>
        </p:txBody>
      </p:sp>
    </p:spTree>
    <p:extLst>
      <p:ext uri="{BB962C8B-B14F-4D97-AF65-F5344CB8AC3E}">
        <p14:creationId xmlns:p14="http://schemas.microsoft.com/office/powerpoint/2010/main" val="403974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www.csp.org.uk/benefi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9" y="0"/>
            <a:ext cx="12190941" cy="6858000"/>
          </a:xfrm>
          <a:prstGeom prst="rect">
            <a:avLst/>
          </a:prstGeom>
        </p:spPr>
      </p:pic>
      <p:sp>
        <p:nvSpPr>
          <p:cNvPr id="638" name="CustomShape 1">
            <a:extLst>
              <a:ext uri="{FF2B5EF4-FFF2-40B4-BE49-F238E27FC236}">
                <a16:creationId xmlns:a16="http://schemas.microsoft.com/office/drawing/2014/main" id="{76759E8B-1EAC-4024-9939-3EBB3C47F242}"/>
              </a:ext>
            </a:extLst>
          </p:cNvPr>
          <p:cNvSpPr/>
          <p:nvPr/>
        </p:nvSpPr>
        <p:spPr>
          <a:xfrm>
            <a:off x="7704186" y="2840182"/>
            <a:ext cx="4266141" cy="3494116"/>
          </a:xfrm>
          <a:prstGeom prst="rect">
            <a:avLst/>
          </a:prstGeom>
          <a:solidFill>
            <a:srgbClr val="002060">
              <a:alpha val="87843"/>
            </a:srgbClr>
          </a:solidFill>
          <a:ln>
            <a:noFill/>
          </a:ln>
        </p:spPr>
        <p:style>
          <a:lnRef idx="0">
            <a:scrgbClr r="0" g="0" b="0"/>
          </a:lnRef>
          <a:fillRef idx="0">
            <a:scrgbClr r="0" g="0" b="0"/>
          </a:fillRef>
          <a:effectRef idx="0">
            <a:scrgbClr r="0" g="0" b="0"/>
          </a:effectRef>
          <a:fontRef idx="minor"/>
        </p:style>
        <p:txBody>
          <a:bodyPr lIns="108960" tIns="54480" rIns="108960" bIns="54480"/>
          <a:lstStyle/>
          <a:p>
            <a:pPr>
              <a:lnSpc>
                <a:spcPct val="120000"/>
              </a:lnSpc>
              <a:spcBef>
                <a:spcPts val="799"/>
              </a:spcBef>
              <a:defRPr/>
            </a:pPr>
            <a:r>
              <a:rPr lang="en-GB" sz="1600" spc="-1" dirty="0">
                <a:solidFill>
                  <a:srgbClr val="545454"/>
                </a:solidFill>
                <a:latin typeface="Open Sans"/>
                <a:ea typeface="Spica Neue"/>
              </a:rPr>
              <a:t> </a:t>
            </a:r>
          </a:p>
          <a:p>
            <a:pPr algn="ctr">
              <a:lnSpc>
                <a:spcPct val="120000"/>
              </a:lnSpc>
              <a:spcBef>
                <a:spcPts val="799"/>
              </a:spcBef>
              <a:defRPr/>
            </a:pPr>
            <a:r>
              <a:rPr lang="en-GB" sz="3200" spc="-1" dirty="0">
                <a:solidFill>
                  <a:schemeClr val="bg1"/>
                </a:solidFill>
                <a:latin typeface="Arial Rounded MT Bold" panose="020F0704030504030204" pitchFamily="34" charset="0"/>
                <a:ea typeface="Spica Neue"/>
              </a:rPr>
              <a:t>Karen Middleton </a:t>
            </a:r>
          </a:p>
          <a:p>
            <a:pPr algn="ctr">
              <a:lnSpc>
                <a:spcPct val="120000"/>
              </a:lnSpc>
              <a:spcBef>
                <a:spcPts val="799"/>
              </a:spcBef>
              <a:defRPr/>
            </a:pPr>
            <a:r>
              <a:rPr lang="en-GB" sz="3200" spc="-1" dirty="0">
                <a:solidFill>
                  <a:schemeClr val="bg1"/>
                </a:solidFill>
                <a:latin typeface="Arial Rounded MT Bold" panose="020F0704030504030204" pitchFamily="34" charset="0"/>
              </a:rPr>
              <a:t>CEO </a:t>
            </a:r>
          </a:p>
          <a:p>
            <a:pPr algn="ctr">
              <a:lnSpc>
                <a:spcPct val="120000"/>
              </a:lnSpc>
              <a:spcBef>
                <a:spcPts val="799"/>
              </a:spcBef>
              <a:defRPr/>
            </a:pPr>
            <a:r>
              <a:rPr lang="en-GB" sz="3200" spc="-1" dirty="0">
                <a:solidFill>
                  <a:srgbClr val="F8A60D"/>
                </a:solidFill>
                <a:latin typeface="Arial Rounded MT Bold" panose="020F0704030504030204" pitchFamily="34" charset="0"/>
              </a:rPr>
              <a:t>Chartered Society of Physiotherapy </a:t>
            </a:r>
          </a:p>
        </p:txBody>
      </p:sp>
      <p:sp>
        <p:nvSpPr>
          <p:cNvPr id="639" name="CustomShape 2">
            <a:extLst>
              <a:ext uri="{FF2B5EF4-FFF2-40B4-BE49-F238E27FC236}">
                <a16:creationId xmlns:a16="http://schemas.microsoft.com/office/drawing/2014/main" id="{FDBE86A0-5219-4CC0-A0BD-AA4144D1CD40}"/>
              </a:ext>
            </a:extLst>
          </p:cNvPr>
          <p:cNvSpPr/>
          <p:nvPr/>
        </p:nvSpPr>
        <p:spPr>
          <a:xfrm>
            <a:off x="458621" y="2748214"/>
            <a:ext cx="5124561" cy="2075113"/>
          </a:xfrm>
          <a:prstGeom prst="rect">
            <a:avLst/>
          </a:prstGeom>
          <a:noFill/>
          <a:ln>
            <a:noFill/>
          </a:ln>
        </p:spPr>
        <p:style>
          <a:lnRef idx="0">
            <a:scrgbClr r="0" g="0" b="0"/>
          </a:lnRef>
          <a:fillRef idx="0">
            <a:scrgbClr r="0" g="0" b="0"/>
          </a:fillRef>
          <a:effectRef idx="0">
            <a:scrgbClr r="0" g="0" b="0"/>
          </a:effectRef>
          <a:fontRef idx="minor"/>
        </p:style>
        <p:txBody>
          <a:bodyPr lIns="108960" tIns="54480" rIns="108960" bIns="54480" anchor="ctr"/>
          <a:lstStyle/>
          <a:p>
            <a:pPr>
              <a:spcAft>
                <a:spcPts val="945"/>
              </a:spcAft>
              <a:defRPr/>
            </a:pPr>
            <a:endParaRPr lang="en-GB" sz="4400" spc="-1" dirty="0">
              <a:solidFill>
                <a:srgbClr val="FAA41C"/>
              </a:solidFill>
            </a:endParaRPr>
          </a:p>
        </p:txBody>
      </p:sp>
      <p:pic>
        <p:nvPicPr>
          <p:cNvPr id="11269" name="Picture 4">
            <a:extLst>
              <a:ext uri="{FF2B5EF4-FFF2-40B4-BE49-F238E27FC236}">
                <a16:creationId xmlns:a16="http://schemas.microsoft.com/office/drawing/2014/main" id="{EAB3F74B-36FE-43CF-AAD1-D1FC2E1D2A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9403" y="340150"/>
            <a:ext cx="2915709" cy="8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12463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EABE7FC3-98C1-4E9C-AA48-E9BC6E37C5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5263" y="244475"/>
            <a:ext cx="2914650" cy="8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3" name="CustomShape 12">
            <a:extLst>
              <a:ext uri="{FF2B5EF4-FFF2-40B4-BE49-F238E27FC236}">
                <a16:creationId xmlns:a16="http://schemas.microsoft.com/office/drawing/2014/main" id="{D89CCD64-E4D8-479B-B319-8DA0C48FABB7}"/>
              </a:ext>
            </a:extLst>
          </p:cNvPr>
          <p:cNvSpPr/>
          <p:nvPr/>
        </p:nvSpPr>
        <p:spPr>
          <a:xfrm>
            <a:off x="288396" y="335492"/>
            <a:ext cx="8112125" cy="672041"/>
          </a:xfrm>
          <a:prstGeom prst="rect">
            <a:avLst/>
          </a:prstGeom>
          <a:noFill/>
          <a:ln>
            <a:noFill/>
          </a:ln>
        </p:spPr>
        <p:style>
          <a:lnRef idx="0">
            <a:scrgbClr r="0" g="0" b="0"/>
          </a:lnRef>
          <a:fillRef idx="0">
            <a:scrgbClr r="0" g="0" b="0"/>
          </a:fillRef>
          <a:effectRef idx="0">
            <a:scrgbClr r="0" g="0" b="0"/>
          </a:effectRef>
          <a:fontRef idx="minor"/>
        </p:style>
      </p:sp>
      <p:sp>
        <p:nvSpPr>
          <p:cNvPr id="775" name="CustomShape 14">
            <a:extLst>
              <a:ext uri="{FF2B5EF4-FFF2-40B4-BE49-F238E27FC236}">
                <a16:creationId xmlns:a16="http://schemas.microsoft.com/office/drawing/2014/main" id="{23B1121D-9B1E-4DC7-A43A-9C907CA39979}"/>
              </a:ext>
            </a:extLst>
          </p:cNvPr>
          <p:cNvSpPr/>
          <p:nvPr/>
        </p:nvSpPr>
        <p:spPr>
          <a:xfrm>
            <a:off x="192088" y="310092"/>
            <a:ext cx="7400925" cy="1291692"/>
          </a:xfrm>
          <a:prstGeom prst="rect">
            <a:avLst/>
          </a:prstGeom>
          <a:noFill/>
          <a:ln>
            <a:noFill/>
          </a:ln>
        </p:spPr>
        <p:style>
          <a:lnRef idx="0">
            <a:scrgbClr r="0" g="0" b="0"/>
          </a:lnRef>
          <a:fillRef idx="0">
            <a:scrgbClr r="0" g="0" b="0"/>
          </a:fillRef>
          <a:effectRef idx="0">
            <a:scrgbClr r="0" g="0" b="0"/>
          </a:effectRef>
          <a:fontRef idx="minor"/>
        </p:style>
        <p:txBody>
          <a:bodyPr lIns="60000" tIns="30000" rIns="60000" bIns="30000">
            <a:spAutoFit/>
          </a:bodyPr>
          <a:lstStyle/>
          <a:p>
            <a:pPr>
              <a:defRPr/>
            </a:pPr>
            <a:r>
              <a:rPr lang="en-GB" sz="4000" spc="-1" dirty="0">
                <a:solidFill>
                  <a:srgbClr val="27236D"/>
                </a:solidFill>
                <a:ea typeface="Spica Neue"/>
              </a:rPr>
              <a:t>THE CHARTERED SOCIETY OF </a:t>
            </a:r>
            <a:r>
              <a:rPr lang="en-GB" sz="4000" spc="-1" dirty="0">
                <a:solidFill>
                  <a:srgbClr val="002060"/>
                </a:solidFill>
                <a:ea typeface="Spica Neue"/>
              </a:rPr>
              <a:t>PHYSIOTHERAPY</a:t>
            </a:r>
            <a:endParaRPr lang="en-GB" sz="4000" spc="-1" dirty="0">
              <a:solidFill>
                <a:srgbClr val="002060"/>
              </a:solidFill>
            </a:endParaRPr>
          </a:p>
        </p:txBody>
      </p:sp>
      <p:sp>
        <p:nvSpPr>
          <p:cNvPr id="13317" name="Rectangle 1">
            <a:extLst>
              <a:ext uri="{FF2B5EF4-FFF2-40B4-BE49-F238E27FC236}">
                <a16:creationId xmlns:a16="http://schemas.microsoft.com/office/drawing/2014/main" id="{4E5A914E-4A03-4378-B4B6-EB7B17A091C4}"/>
              </a:ext>
            </a:extLst>
          </p:cNvPr>
          <p:cNvSpPr>
            <a:spLocks noChangeArrowheads="1"/>
          </p:cNvSpPr>
          <p:nvPr/>
        </p:nvSpPr>
        <p:spPr bwMode="auto">
          <a:xfrm>
            <a:off x="264748" y="4131782"/>
            <a:ext cx="1984305" cy="502766"/>
          </a:xfrm>
          <a:prstGeom prst="rect">
            <a:avLst/>
          </a:prstGeom>
          <a:solidFill>
            <a:srgbClr val="2723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DejaVu Sans" panose="020B0603030804020204" pitchFamily="34" charset="0"/>
              </a:defRPr>
            </a:lvl1pPr>
            <a:lvl2pPr marL="742950" indent="-285750">
              <a:defRPr>
                <a:solidFill>
                  <a:schemeClr val="tx1"/>
                </a:solidFill>
                <a:latin typeface="Arial" panose="020B0604020202020204" pitchFamily="34" charset="0"/>
                <a:cs typeface="DejaVu Sans" panose="020B0603030804020204" pitchFamily="34" charset="0"/>
              </a:defRPr>
            </a:lvl2pPr>
            <a:lvl3pPr marL="1143000" indent="-228600">
              <a:defRPr>
                <a:solidFill>
                  <a:schemeClr val="tx1"/>
                </a:solidFill>
                <a:latin typeface="Arial" panose="020B0604020202020204" pitchFamily="34" charset="0"/>
                <a:cs typeface="DejaVu Sans" panose="020B0603030804020204" pitchFamily="34" charset="0"/>
              </a:defRPr>
            </a:lvl3pPr>
            <a:lvl4pPr marL="1600200" indent="-228600">
              <a:defRPr>
                <a:solidFill>
                  <a:schemeClr val="tx1"/>
                </a:solidFill>
                <a:latin typeface="Arial" panose="020B0604020202020204" pitchFamily="34" charset="0"/>
                <a:cs typeface="DejaVu Sans" panose="020B0603030804020204" pitchFamily="34" charset="0"/>
              </a:defRPr>
            </a:lvl4pPr>
            <a:lvl5pPr marL="2057400" indent="-228600">
              <a:defRPr>
                <a:solidFill>
                  <a:schemeClr val="tx1"/>
                </a:solidFill>
                <a:latin typeface="Arial" panose="020B0604020202020204" pitchFamily="34" charset="0"/>
                <a:cs typeface="DejaVu Sans" panose="020B0603030804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9pPr>
          </a:lstStyle>
          <a:p>
            <a:pPr eaLnBrk="1" hangingPunct="1"/>
            <a:r>
              <a:rPr lang="en-GB" altLang="en-US" sz="2667" b="1" dirty="0">
                <a:solidFill>
                  <a:schemeClr val="bg1"/>
                </a:solidFill>
              </a:rPr>
              <a:t>Our vision:</a:t>
            </a:r>
            <a:endParaRPr lang="en-GB" altLang="en-US" sz="2667" dirty="0">
              <a:solidFill>
                <a:schemeClr val="bg1"/>
              </a:solidFill>
            </a:endParaRPr>
          </a:p>
        </p:txBody>
      </p:sp>
      <p:sp>
        <p:nvSpPr>
          <p:cNvPr id="138" name="CustomShape 1">
            <a:extLst>
              <a:ext uri="{FF2B5EF4-FFF2-40B4-BE49-F238E27FC236}">
                <a16:creationId xmlns:a16="http://schemas.microsoft.com/office/drawing/2014/main" id="{B7677F2D-1E69-461E-A934-ECF3F881E5A3}"/>
              </a:ext>
            </a:extLst>
          </p:cNvPr>
          <p:cNvSpPr/>
          <p:nvPr/>
        </p:nvSpPr>
        <p:spPr>
          <a:xfrm>
            <a:off x="530" y="1"/>
            <a:ext cx="12189883" cy="74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39" name="CustomShape 9">
            <a:extLst>
              <a:ext uri="{FF2B5EF4-FFF2-40B4-BE49-F238E27FC236}">
                <a16:creationId xmlns:a16="http://schemas.microsoft.com/office/drawing/2014/main" id="{66A448B8-68CD-470C-A188-52D1D7166403}"/>
              </a:ext>
            </a:extLst>
          </p:cNvPr>
          <p:cNvSpPr/>
          <p:nvPr/>
        </p:nvSpPr>
        <p:spPr>
          <a:xfrm>
            <a:off x="241829" y="1617133"/>
            <a:ext cx="5184000" cy="72000"/>
          </a:xfrm>
          <a:prstGeom prst="rect">
            <a:avLst/>
          </a:prstGeom>
          <a:solidFill>
            <a:srgbClr val="FAA41C"/>
          </a:solidFill>
          <a:ln>
            <a:noFill/>
          </a:ln>
        </p:spPr>
        <p:style>
          <a:lnRef idx="2">
            <a:schemeClr val="accent1">
              <a:shade val="50000"/>
            </a:schemeClr>
          </a:lnRef>
          <a:fillRef idx="1">
            <a:schemeClr val="accent1"/>
          </a:fillRef>
          <a:effectRef idx="0">
            <a:schemeClr val="accent1"/>
          </a:effectRef>
          <a:fontRef idx="minor"/>
        </p:style>
      </p:sp>
      <p:sp>
        <p:nvSpPr>
          <p:cNvPr id="141" name="CustomShape 13">
            <a:extLst>
              <a:ext uri="{FF2B5EF4-FFF2-40B4-BE49-F238E27FC236}">
                <a16:creationId xmlns:a16="http://schemas.microsoft.com/office/drawing/2014/main" id="{B7446433-C44B-4C9D-A814-DC094422C6C7}"/>
              </a:ext>
            </a:extLst>
          </p:cNvPr>
          <p:cNvSpPr/>
          <p:nvPr/>
        </p:nvSpPr>
        <p:spPr>
          <a:xfrm>
            <a:off x="241830" y="1998689"/>
            <a:ext cx="11535833" cy="1876976"/>
          </a:xfrm>
          <a:prstGeom prst="rect">
            <a:avLst/>
          </a:prstGeom>
          <a:solidFill>
            <a:srgbClr val="FAA41C"/>
          </a:solidFill>
          <a:ln>
            <a:noFill/>
          </a:ln>
        </p:spPr>
        <p:style>
          <a:lnRef idx="0">
            <a:scrgbClr r="0" g="0" b="0"/>
          </a:lnRef>
          <a:fillRef idx="0">
            <a:scrgbClr r="0" g="0" b="0"/>
          </a:fillRef>
          <a:effectRef idx="0">
            <a:scrgbClr r="0" g="0" b="0"/>
          </a:effectRef>
          <a:fontRef idx="minor">
            <a:schemeClr val="lt1"/>
          </a:fontRef>
        </p:style>
        <p:txBody>
          <a:bodyPr lIns="108960" tIns="24000" rIns="108960" bIns="54480" anchor="ctr">
            <a:noAutofit/>
          </a:bodyPr>
          <a:lstStyle/>
          <a:p>
            <a:pPr>
              <a:spcBef>
                <a:spcPts val="799"/>
              </a:spcBef>
              <a:defRPr/>
            </a:pPr>
            <a:r>
              <a:rPr lang="en-GB" sz="3600" b="1" spc="-1" dirty="0">
                <a:solidFill>
                  <a:schemeClr val="bg1"/>
                </a:solidFill>
                <a:ea typeface="Spica Neue"/>
              </a:rPr>
              <a:t>The UK’s only professional, educational and trade union body for chartered physiotherapists, physiotherapy students and support workers.</a:t>
            </a:r>
            <a:r>
              <a:rPr lang="en-GB" sz="2933" b="1" spc="-1" dirty="0">
                <a:solidFill>
                  <a:schemeClr val="bg1"/>
                </a:solidFill>
                <a:latin typeface="+mj-lt"/>
                <a:ea typeface="Spica Neue"/>
              </a:rPr>
              <a:t> </a:t>
            </a:r>
          </a:p>
        </p:txBody>
      </p:sp>
      <p:sp>
        <p:nvSpPr>
          <p:cNvPr id="13321" name="Rectangle 8">
            <a:extLst>
              <a:ext uri="{FF2B5EF4-FFF2-40B4-BE49-F238E27FC236}">
                <a16:creationId xmlns:a16="http://schemas.microsoft.com/office/drawing/2014/main" id="{48779D5C-8BDA-4B70-93BE-8888EB0532CE}"/>
              </a:ext>
            </a:extLst>
          </p:cNvPr>
          <p:cNvSpPr>
            <a:spLocks noChangeArrowheads="1"/>
          </p:cNvSpPr>
          <p:nvPr/>
        </p:nvSpPr>
        <p:spPr bwMode="auto">
          <a:xfrm>
            <a:off x="2289029" y="3971973"/>
            <a:ext cx="948863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DejaVu Sans" panose="020B0603030804020204" pitchFamily="34" charset="0"/>
              </a:defRPr>
            </a:lvl1pPr>
            <a:lvl2pPr marL="742950" indent="-285750">
              <a:defRPr>
                <a:solidFill>
                  <a:schemeClr val="tx1"/>
                </a:solidFill>
                <a:latin typeface="Arial" panose="020B0604020202020204" pitchFamily="34" charset="0"/>
                <a:cs typeface="DejaVu Sans" panose="020B0603030804020204" pitchFamily="34" charset="0"/>
              </a:defRPr>
            </a:lvl2pPr>
            <a:lvl3pPr marL="1143000" indent="-228600">
              <a:defRPr>
                <a:solidFill>
                  <a:schemeClr val="tx1"/>
                </a:solidFill>
                <a:latin typeface="Arial" panose="020B0604020202020204" pitchFamily="34" charset="0"/>
                <a:cs typeface="DejaVu Sans" panose="020B0603030804020204" pitchFamily="34" charset="0"/>
              </a:defRPr>
            </a:lvl3pPr>
            <a:lvl4pPr marL="1600200" indent="-228600">
              <a:defRPr>
                <a:solidFill>
                  <a:schemeClr val="tx1"/>
                </a:solidFill>
                <a:latin typeface="Arial" panose="020B0604020202020204" pitchFamily="34" charset="0"/>
                <a:cs typeface="DejaVu Sans" panose="020B0603030804020204" pitchFamily="34" charset="0"/>
              </a:defRPr>
            </a:lvl4pPr>
            <a:lvl5pPr marL="2057400" indent="-228600">
              <a:defRPr>
                <a:solidFill>
                  <a:schemeClr val="tx1"/>
                </a:solidFill>
                <a:latin typeface="Arial" panose="020B0604020202020204" pitchFamily="34" charset="0"/>
                <a:cs typeface="DejaVu Sans" panose="020B0603030804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9pPr>
          </a:lstStyle>
          <a:p>
            <a:pPr eaLnBrk="1" hangingPunct="1"/>
            <a:r>
              <a:rPr lang="en-GB" altLang="en-US" sz="4800" b="1" dirty="0">
                <a:solidFill>
                  <a:srgbClr val="002060"/>
                </a:solidFill>
              </a:rPr>
              <a:t>Transform</a:t>
            </a:r>
            <a:r>
              <a:rPr lang="en-GB" altLang="en-US" sz="4800" dirty="0">
                <a:solidFill>
                  <a:srgbClr val="27236D"/>
                </a:solidFill>
              </a:rPr>
              <a:t> lives</a:t>
            </a:r>
          </a:p>
          <a:p>
            <a:pPr eaLnBrk="1" hangingPunct="1"/>
            <a:r>
              <a:rPr lang="en-GB" altLang="en-US" sz="4800" b="1" dirty="0">
                <a:solidFill>
                  <a:srgbClr val="002060"/>
                </a:solidFill>
              </a:rPr>
              <a:t>Maximise</a:t>
            </a:r>
            <a:r>
              <a:rPr lang="en-GB" altLang="en-US" sz="4800" dirty="0">
                <a:solidFill>
                  <a:srgbClr val="27236D"/>
                </a:solidFill>
              </a:rPr>
              <a:t> independence </a:t>
            </a:r>
          </a:p>
          <a:p>
            <a:pPr eaLnBrk="1" hangingPunct="1"/>
            <a:r>
              <a:rPr lang="en-GB" altLang="en-US" sz="4800" b="1" dirty="0">
                <a:solidFill>
                  <a:srgbClr val="002060"/>
                </a:solidFill>
              </a:rPr>
              <a:t>Empower</a:t>
            </a:r>
            <a:r>
              <a:rPr lang="en-GB" altLang="en-US" sz="4800" dirty="0">
                <a:solidFill>
                  <a:srgbClr val="27236D"/>
                </a:solidFill>
              </a:rPr>
              <a:t> populations</a:t>
            </a:r>
            <a:endParaRPr lang="en-GB" altLang="en-US" sz="2933" dirty="0">
              <a:solidFill>
                <a:srgbClr val="27236D"/>
              </a:solidFill>
            </a:endParaRPr>
          </a:p>
        </p:txBody>
      </p:sp>
      <p:pic>
        <p:nvPicPr>
          <p:cNvPr id="2" name="Picture 1"/>
          <p:cNvPicPr>
            <a:picLocks noChangeAspect="1"/>
          </p:cNvPicPr>
          <p:nvPr/>
        </p:nvPicPr>
        <p:blipFill>
          <a:blip r:embed="rId4"/>
          <a:stretch>
            <a:fillRect/>
          </a:stretch>
        </p:blipFill>
        <p:spPr>
          <a:xfrm>
            <a:off x="9558944" y="4878828"/>
            <a:ext cx="2631469" cy="1979172"/>
          </a:xfrm>
          <a:prstGeom prst="rect">
            <a:avLst/>
          </a:prstGeom>
        </p:spPr>
      </p:pic>
    </p:spTree>
    <p:extLst>
      <p:ext uri="{BB962C8B-B14F-4D97-AF65-F5344CB8AC3E}">
        <p14:creationId xmlns:p14="http://schemas.microsoft.com/office/powerpoint/2010/main" val="276148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03605" y="347434"/>
            <a:ext cx="2914141" cy="859611"/>
          </a:xfrm>
          <a:prstGeom prst="rect">
            <a:avLst/>
          </a:prstGeom>
        </p:spPr>
      </p:pic>
      <p:sp>
        <p:nvSpPr>
          <p:cNvPr id="5" name="TextBox 4"/>
          <p:cNvSpPr txBox="1"/>
          <p:nvPr/>
        </p:nvSpPr>
        <p:spPr>
          <a:xfrm>
            <a:off x="1" y="4788131"/>
            <a:ext cx="12192000" cy="2031325"/>
          </a:xfrm>
          <a:prstGeom prst="rect">
            <a:avLst/>
          </a:prstGeom>
          <a:solidFill>
            <a:srgbClr val="002060"/>
          </a:solidFill>
        </p:spPr>
        <p:txBody>
          <a:bodyPr wrap="square" rtlCol="0">
            <a:spAutoFit/>
          </a:bodyPr>
          <a:lstStyle/>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7" name="TextBox 6"/>
          <p:cNvSpPr txBox="1"/>
          <p:nvPr/>
        </p:nvSpPr>
        <p:spPr>
          <a:xfrm>
            <a:off x="1172095" y="906087"/>
            <a:ext cx="7074130" cy="1077218"/>
          </a:xfrm>
          <a:prstGeom prst="rect">
            <a:avLst/>
          </a:prstGeom>
          <a:solidFill>
            <a:srgbClr val="002060"/>
          </a:solidFill>
        </p:spPr>
        <p:txBody>
          <a:bodyPr wrap="square" rtlCol="0">
            <a:spAutoFit/>
          </a:bodyPr>
          <a:lstStyle/>
          <a:p>
            <a:r>
              <a:rPr lang="en-GB" sz="3200" dirty="0" smtClean="0">
                <a:solidFill>
                  <a:schemeClr val="bg1"/>
                </a:solidFill>
                <a:latin typeface="Arial Rounded MT Bold" panose="020F0704030504030204" pitchFamily="34" charset="0"/>
              </a:rPr>
              <a:t>The Future of the Physiotherapy Profession and Our Workforce</a:t>
            </a:r>
            <a:endParaRPr lang="en-GB" sz="3200" dirty="0">
              <a:solidFill>
                <a:schemeClr val="bg1"/>
              </a:solidFill>
              <a:latin typeface="Arial Rounded MT Bold" panose="020F0704030504030204" pitchFamily="34" charset="0"/>
            </a:endParaRPr>
          </a:p>
        </p:txBody>
      </p:sp>
      <p:pic>
        <p:nvPicPr>
          <p:cNvPr id="8" name="Picture 7"/>
          <p:cNvPicPr>
            <a:picLocks noChangeAspect="1"/>
          </p:cNvPicPr>
          <p:nvPr/>
        </p:nvPicPr>
        <p:blipFill>
          <a:blip r:embed="rId4"/>
          <a:stretch>
            <a:fillRect/>
          </a:stretch>
        </p:blipFill>
        <p:spPr>
          <a:xfrm>
            <a:off x="8001000" y="2406881"/>
            <a:ext cx="4191000" cy="3157510"/>
          </a:xfrm>
          <a:prstGeom prst="rect">
            <a:avLst/>
          </a:prstGeom>
        </p:spPr>
      </p:pic>
      <p:pic>
        <p:nvPicPr>
          <p:cNvPr id="9" name="Picture 8"/>
          <p:cNvPicPr>
            <a:picLocks noChangeAspect="1"/>
          </p:cNvPicPr>
          <p:nvPr/>
        </p:nvPicPr>
        <p:blipFill>
          <a:blip r:embed="rId5"/>
          <a:stretch>
            <a:fillRect/>
          </a:stretch>
        </p:blipFill>
        <p:spPr>
          <a:xfrm>
            <a:off x="-1" y="2406881"/>
            <a:ext cx="4194413" cy="3137708"/>
          </a:xfrm>
          <a:prstGeom prst="rect">
            <a:avLst/>
          </a:prstGeom>
        </p:spPr>
      </p:pic>
      <p:pic>
        <p:nvPicPr>
          <p:cNvPr id="10" name="Picture 9"/>
          <p:cNvPicPr>
            <a:picLocks noChangeAspect="1"/>
          </p:cNvPicPr>
          <p:nvPr/>
        </p:nvPicPr>
        <p:blipFill>
          <a:blip r:embed="rId6"/>
          <a:stretch>
            <a:fillRect/>
          </a:stretch>
        </p:blipFill>
        <p:spPr>
          <a:xfrm>
            <a:off x="4194412" y="2406881"/>
            <a:ext cx="3806587" cy="3137708"/>
          </a:xfrm>
          <a:prstGeom prst="rect">
            <a:avLst/>
          </a:prstGeom>
        </p:spPr>
      </p:pic>
    </p:spTree>
    <p:extLst>
      <p:ext uri="{BB962C8B-B14F-4D97-AF65-F5344CB8AC3E}">
        <p14:creationId xmlns:p14="http://schemas.microsoft.com/office/powerpoint/2010/main" val="3399392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03605" y="347434"/>
            <a:ext cx="2914141" cy="859611"/>
          </a:xfrm>
          <a:prstGeom prst="rect">
            <a:avLst/>
          </a:prstGeom>
        </p:spPr>
      </p:pic>
      <p:sp>
        <p:nvSpPr>
          <p:cNvPr id="5" name="TextBox 4"/>
          <p:cNvSpPr txBox="1"/>
          <p:nvPr/>
        </p:nvSpPr>
        <p:spPr>
          <a:xfrm>
            <a:off x="0" y="4026456"/>
            <a:ext cx="12192000" cy="2831544"/>
          </a:xfrm>
          <a:prstGeom prst="rect">
            <a:avLst/>
          </a:prstGeom>
          <a:solidFill>
            <a:srgbClr val="002060"/>
          </a:solidFill>
        </p:spPr>
        <p:txBody>
          <a:bodyPr wrap="square" rtlCol="0">
            <a:spAutoFit/>
          </a:bodyPr>
          <a:lstStyle/>
          <a:p>
            <a:endParaRPr lang="en-GB" dirty="0"/>
          </a:p>
          <a:p>
            <a:r>
              <a:rPr lang="en-GB" sz="3200" dirty="0" smtClean="0">
                <a:solidFill>
                  <a:schemeClr val="bg1"/>
                </a:solidFill>
                <a:latin typeface="Arial Rounded MT Bold" panose="020F0704030504030204" pitchFamily="34" charset="0"/>
              </a:rPr>
              <a:t>Growth to 35% of the total physiotherapy workforce</a:t>
            </a:r>
          </a:p>
          <a:p>
            <a:endParaRPr lang="en-GB" sz="3200" dirty="0" smtClean="0">
              <a:solidFill>
                <a:schemeClr val="bg1"/>
              </a:solidFill>
              <a:latin typeface="Arial Rounded MT Bold" panose="020F0704030504030204" pitchFamily="34" charset="0"/>
            </a:endParaRPr>
          </a:p>
          <a:p>
            <a:r>
              <a:rPr lang="en-GB" sz="3200" dirty="0" smtClean="0">
                <a:solidFill>
                  <a:schemeClr val="bg1"/>
                </a:solidFill>
                <a:latin typeface="Arial Rounded MT Bold" panose="020F0704030504030204" pitchFamily="34" charset="0"/>
              </a:rPr>
              <a:t>Right level of knowledge and skill in the right place</a:t>
            </a:r>
          </a:p>
          <a:p>
            <a:endParaRPr lang="en-GB" sz="3200" dirty="0" smtClean="0">
              <a:solidFill>
                <a:schemeClr val="bg1"/>
              </a:solidFill>
              <a:latin typeface="Arial Rounded MT Bold" panose="020F0704030504030204" pitchFamily="34" charset="0"/>
            </a:endParaRPr>
          </a:p>
          <a:p>
            <a:r>
              <a:rPr lang="en-GB" sz="3200" dirty="0" smtClean="0">
                <a:solidFill>
                  <a:schemeClr val="bg1"/>
                </a:solidFill>
                <a:latin typeface="Arial Rounded MT Bold" panose="020F0704030504030204" pitchFamily="34" charset="0"/>
              </a:rPr>
              <a:t>Entire workforce working to top of their capability and scope</a:t>
            </a:r>
            <a:endParaRPr lang="en-GB" dirty="0"/>
          </a:p>
        </p:txBody>
      </p:sp>
      <p:sp>
        <p:nvSpPr>
          <p:cNvPr id="7" name="TextBox 6"/>
          <p:cNvSpPr txBox="1"/>
          <p:nvPr/>
        </p:nvSpPr>
        <p:spPr>
          <a:xfrm>
            <a:off x="1172095" y="906087"/>
            <a:ext cx="7074130" cy="584775"/>
          </a:xfrm>
          <a:prstGeom prst="rect">
            <a:avLst/>
          </a:prstGeom>
          <a:solidFill>
            <a:srgbClr val="002060"/>
          </a:solidFill>
        </p:spPr>
        <p:txBody>
          <a:bodyPr wrap="square" rtlCol="0">
            <a:spAutoFit/>
          </a:bodyPr>
          <a:lstStyle/>
          <a:p>
            <a:r>
              <a:rPr lang="en-GB" sz="3200" dirty="0" smtClean="0">
                <a:solidFill>
                  <a:schemeClr val="bg1"/>
                </a:solidFill>
                <a:latin typeface="Arial Rounded MT Bold" panose="020F0704030504030204" pitchFamily="34" charset="0"/>
              </a:rPr>
              <a:t>Physiotherapy Support Workers</a:t>
            </a:r>
            <a:endParaRPr lang="en-GB" sz="3200" dirty="0">
              <a:solidFill>
                <a:schemeClr val="bg1"/>
              </a:solidFill>
              <a:latin typeface="Arial Rounded MT Bold" panose="020F0704030504030204" pitchFamily="34" charset="0"/>
            </a:endParaRPr>
          </a:p>
        </p:txBody>
      </p:sp>
      <p:pic>
        <p:nvPicPr>
          <p:cNvPr id="2" name="Picture 1"/>
          <p:cNvPicPr>
            <a:picLocks noChangeAspect="1"/>
          </p:cNvPicPr>
          <p:nvPr/>
        </p:nvPicPr>
        <p:blipFill>
          <a:blip r:embed="rId4"/>
          <a:stretch>
            <a:fillRect/>
          </a:stretch>
        </p:blipFill>
        <p:spPr>
          <a:xfrm>
            <a:off x="0" y="1853738"/>
            <a:ext cx="3374967" cy="2172718"/>
          </a:xfrm>
          <a:prstGeom prst="rect">
            <a:avLst/>
          </a:prstGeom>
        </p:spPr>
      </p:pic>
      <p:pic>
        <p:nvPicPr>
          <p:cNvPr id="3" name="Picture 2"/>
          <p:cNvPicPr>
            <a:picLocks noChangeAspect="1"/>
          </p:cNvPicPr>
          <p:nvPr/>
        </p:nvPicPr>
        <p:blipFill>
          <a:blip r:embed="rId5"/>
          <a:stretch>
            <a:fillRect/>
          </a:stretch>
        </p:blipFill>
        <p:spPr>
          <a:xfrm>
            <a:off x="9094124" y="1853738"/>
            <a:ext cx="3097876" cy="2172718"/>
          </a:xfrm>
          <a:prstGeom prst="rect">
            <a:avLst/>
          </a:prstGeom>
        </p:spPr>
      </p:pic>
      <p:pic>
        <p:nvPicPr>
          <p:cNvPr id="6" name="Picture 5"/>
          <p:cNvPicPr>
            <a:picLocks noChangeAspect="1"/>
          </p:cNvPicPr>
          <p:nvPr/>
        </p:nvPicPr>
        <p:blipFill>
          <a:blip r:embed="rId6"/>
          <a:stretch>
            <a:fillRect/>
          </a:stretch>
        </p:blipFill>
        <p:spPr>
          <a:xfrm>
            <a:off x="3374966" y="1853738"/>
            <a:ext cx="2842953" cy="2172718"/>
          </a:xfrm>
          <a:prstGeom prst="rect">
            <a:avLst/>
          </a:prstGeom>
        </p:spPr>
      </p:pic>
      <p:pic>
        <p:nvPicPr>
          <p:cNvPr id="11" name="Picture 10"/>
          <p:cNvPicPr>
            <a:picLocks noChangeAspect="1"/>
          </p:cNvPicPr>
          <p:nvPr/>
        </p:nvPicPr>
        <p:blipFill>
          <a:blip r:embed="rId7"/>
          <a:stretch>
            <a:fillRect/>
          </a:stretch>
        </p:blipFill>
        <p:spPr>
          <a:xfrm>
            <a:off x="6217919" y="1853738"/>
            <a:ext cx="2876205" cy="2172718"/>
          </a:xfrm>
          <a:prstGeom prst="rect">
            <a:avLst/>
          </a:prstGeom>
        </p:spPr>
      </p:pic>
    </p:spTree>
    <p:extLst>
      <p:ext uri="{BB962C8B-B14F-4D97-AF65-F5344CB8AC3E}">
        <p14:creationId xmlns:p14="http://schemas.microsoft.com/office/powerpoint/2010/main" val="263650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03605" y="347434"/>
            <a:ext cx="2914141" cy="859611"/>
          </a:xfrm>
          <a:prstGeom prst="rect">
            <a:avLst/>
          </a:prstGeom>
        </p:spPr>
      </p:pic>
      <p:pic>
        <p:nvPicPr>
          <p:cNvPr id="2" name="Picture 1"/>
          <p:cNvPicPr>
            <a:picLocks noChangeAspect="1"/>
          </p:cNvPicPr>
          <p:nvPr/>
        </p:nvPicPr>
        <p:blipFill>
          <a:blip r:embed="rId4"/>
          <a:stretch>
            <a:fillRect/>
          </a:stretch>
        </p:blipFill>
        <p:spPr>
          <a:xfrm>
            <a:off x="418838" y="2217375"/>
            <a:ext cx="2518755" cy="2172718"/>
          </a:xfrm>
          <a:prstGeom prst="rect">
            <a:avLst/>
          </a:prstGeom>
        </p:spPr>
      </p:pic>
      <p:pic>
        <p:nvPicPr>
          <p:cNvPr id="6" name="Picture 5"/>
          <p:cNvPicPr>
            <a:picLocks noChangeAspect="1"/>
          </p:cNvPicPr>
          <p:nvPr/>
        </p:nvPicPr>
        <p:blipFill>
          <a:blip r:embed="rId5"/>
          <a:stretch>
            <a:fillRect/>
          </a:stretch>
        </p:blipFill>
        <p:spPr>
          <a:xfrm>
            <a:off x="6119382" y="310858"/>
            <a:ext cx="1895301" cy="1444291"/>
          </a:xfrm>
          <a:prstGeom prst="rect">
            <a:avLst/>
          </a:prstGeom>
        </p:spPr>
      </p:pic>
      <p:pic>
        <p:nvPicPr>
          <p:cNvPr id="11" name="Picture 10"/>
          <p:cNvPicPr>
            <a:picLocks noChangeAspect="1"/>
          </p:cNvPicPr>
          <p:nvPr/>
        </p:nvPicPr>
        <p:blipFill>
          <a:blip r:embed="rId6"/>
          <a:stretch>
            <a:fillRect/>
          </a:stretch>
        </p:blipFill>
        <p:spPr>
          <a:xfrm>
            <a:off x="6243643" y="4883117"/>
            <a:ext cx="1845854" cy="1280121"/>
          </a:xfrm>
          <a:prstGeom prst="rect">
            <a:avLst/>
          </a:prstGeom>
        </p:spPr>
      </p:pic>
      <p:sp>
        <p:nvSpPr>
          <p:cNvPr id="8" name="TextBox 7"/>
          <p:cNvSpPr txBox="1"/>
          <p:nvPr/>
        </p:nvSpPr>
        <p:spPr>
          <a:xfrm>
            <a:off x="826903" y="185489"/>
            <a:ext cx="4871257" cy="1569660"/>
          </a:xfrm>
          <a:prstGeom prst="rect">
            <a:avLst/>
          </a:prstGeom>
          <a:solidFill>
            <a:srgbClr val="002060"/>
          </a:solidFill>
        </p:spPr>
        <p:txBody>
          <a:bodyPr wrap="square" rtlCol="0">
            <a:spAutoFit/>
          </a:bodyPr>
          <a:lstStyle/>
          <a:p>
            <a:pPr algn="ctr"/>
            <a:r>
              <a:rPr lang="en-GB" sz="3200" dirty="0" smtClean="0">
                <a:solidFill>
                  <a:schemeClr val="bg1"/>
                </a:solidFill>
                <a:latin typeface="Arial Rounded MT Bold" panose="020F0704030504030204" pitchFamily="34" charset="0"/>
              </a:rPr>
              <a:t>Increased delegation within a robust  governance framework</a:t>
            </a:r>
            <a:endParaRPr lang="en-GB" sz="3200" dirty="0">
              <a:solidFill>
                <a:schemeClr val="bg1"/>
              </a:solidFill>
              <a:latin typeface="Arial Rounded MT Bold" panose="020F0704030504030204" pitchFamily="34" charset="0"/>
            </a:endParaRPr>
          </a:p>
        </p:txBody>
      </p:sp>
      <p:sp>
        <p:nvSpPr>
          <p:cNvPr id="10" name="TextBox 9"/>
          <p:cNvSpPr txBox="1"/>
          <p:nvPr/>
        </p:nvSpPr>
        <p:spPr>
          <a:xfrm>
            <a:off x="108067" y="4738349"/>
            <a:ext cx="3258588" cy="1569660"/>
          </a:xfrm>
          <a:prstGeom prst="rect">
            <a:avLst/>
          </a:prstGeom>
          <a:solidFill>
            <a:srgbClr val="002060"/>
          </a:solidFill>
        </p:spPr>
        <p:txBody>
          <a:bodyPr wrap="square" rtlCol="0">
            <a:spAutoFit/>
          </a:bodyPr>
          <a:lstStyle/>
          <a:p>
            <a:pPr algn="ctr"/>
            <a:r>
              <a:rPr lang="en-GB" sz="3200" dirty="0" smtClean="0">
                <a:solidFill>
                  <a:schemeClr val="bg1"/>
                </a:solidFill>
                <a:latin typeface="Arial Rounded MT Bold" panose="020F0704030504030204" pitchFamily="34" charset="0"/>
              </a:rPr>
              <a:t>Greater role in education and advice</a:t>
            </a:r>
            <a:endParaRPr lang="en-GB" sz="3200" dirty="0">
              <a:solidFill>
                <a:schemeClr val="bg1"/>
              </a:solidFill>
              <a:latin typeface="Arial Rounded MT Bold" panose="020F0704030504030204" pitchFamily="34" charset="0"/>
            </a:endParaRPr>
          </a:p>
        </p:txBody>
      </p:sp>
      <p:sp>
        <p:nvSpPr>
          <p:cNvPr id="12" name="TextBox 11"/>
          <p:cNvSpPr txBox="1"/>
          <p:nvPr/>
        </p:nvSpPr>
        <p:spPr>
          <a:xfrm>
            <a:off x="3262532" y="2103405"/>
            <a:ext cx="2906298" cy="1569660"/>
          </a:xfrm>
          <a:prstGeom prst="rect">
            <a:avLst/>
          </a:prstGeom>
          <a:solidFill>
            <a:srgbClr val="002060"/>
          </a:solidFill>
        </p:spPr>
        <p:txBody>
          <a:bodyPr wrap="square" rtlCol="0">
            <a:spAutoFit/>
          </a:bodyPr>
          <a:lstStyle/>
          <a:p>
            <a:pPr algn="ctr"/>
            <a:r>
              <a:rPr lang="en-GB" sz="3200" dirty="0" smtClean="0">
                <a:solidFill>
                  <a:schemeClr val="bg1"/>
                </a:solidFill>
                <a:latin typeface="Arial Rounded MT Bold" panose="020F0704030504030204" pitchFamily="34" charset="0"/>
              </a:rPr>
              <a:t>New roles and more at higher levels</a:t>
            </a:r>
            <a:endParaRPr lang="en-GB" sz="3200" dirty="0">
              <a:solidFill>
                <a:schemeClr val="bg1"/>
              </a:solidFill>
              <a:latin typeface="Arial Rounded MT Bold" panose="020F0704030504030204" pitchFamily="34" charset="0"/>
            </a:endParaRPr>
          </a:p>
        </p:txBody>
      </p:sp>
      <p:sp>
        <p:nvSpPr>
          <p:cNvPr id="13" name="TextBox 12"/>
          <p:cNvSpPr txBox="1"/>
          <p:nvPr/>
        </p:nvSpPr>
        <p:spPr>
          <a:xfrm>
            <a:off x="8175567" y="4492127"/>
            <a:ext cx="3755541" cy="2062103"/>
          </a:xfrm>
          <a:prstGeom prst="rect">
            <a:avLst/>
          </a:prstGeom>
          <a:solidFill>
            <a:srgbClr val="002060"/>
          </a:solidFill>
        </p:spPr>
        <p:txBody>
          <a:bodyPr wrap="square" rtlCol="0">
            <a:spAutoFit/>
          </a:bodyPr>
          <a:lstStyle/>
          <a:p>
            <a:pPr algn="ctr"/>
            <a:r>
              <a:rPr lang="en-GB" sz="3200" dirty="0" smtClean="0">
                <a:solidFill>
                  <a:schemeClr val="bg1"/>
                </a:solidFill>
                <a:latin typeface="Arial Rounded MT Bold" panose="020F0704030504030204" pitchFamily="34" charset="0"/>
              </a:rPr>
              <a:t>Physical activity champions supporting behaviour change</a:t>
            </a:r>
            <a:endParaRPr lang="en-GB" sz="3200" dirty="0">
              <a:solidFill>
                <a:schemeClr val="bg1"/>
              </a:solidFill>
              <a:latin typeface="Arial Rounded MT Bold" panose="020F0704030504030204" pitchFamily="34" charset="0"/>
            </a:endParaRPr>
          </a:p>
        </p:txBody>
      </p:sp>
      <p:pic>
        <p:nvPicPr>
          <p:cNvPr id="9" name="Picture 8"/>
          <p:cNvPicPr>
            <a:picLocks noChangeAspect="1"/>
          </p:cNvPicPr>
          <p:nvPr/>
        </p:nvPicPr>
        <p:blipFill>
          <a:blip r:embed="rId7"/>
          <a:stretch>
            <a:fillRect/>
          </a:stretch>
        </p:blipFill>
        <p:spPr>
          <a:xfrm>
            <a:off x="10365970" y="2298771"/>
            <a:ext cx="1629295" cy="1329947"/>
          </a:xfrm>
          <a:prstGeom prst="rect">
            <a:avLst/>
          </a:prstGeom>
        </p:spPr>
      </p:pic>
      <p:sp>
        <p:nvSpPr>
          <p:cNvPr id="15" name="TextBox 14"/>
          <p:cNvSpPr txBox="1"/>
          <p:nvPr/>
        </p:nvSpPr>
        <p:spPr>
          <a:xfrm>
            <a:off x="6608618" y="2001489"/>
            <a:ext cx="3652057" cy="2062103"/>
          </a:xfrm>
          <a:prstGeom prst="rect">
            <a:avLst/>
          </a:prstGeom>
          <a:solidFill>
            <a:srgbClr val="002060"/>
          </a:solidFill>
        </p:spPr>
        <p:txBody>
          <a:bodyPr wrap="square" rtlCol="0">
            <a:spAutoFit/>
          </a:bodyPr>
          <a:lstStyle/>
          <a:p>
            <a:pPr algn="ctr"/>
            <a:r>
              <a:rPr lang="en-GB" sz="3200" dirty="0" smtClean="0">
                <a:solidFill>
                  <a:schemeClr val="bg1"/>
                </a:solidFill>
                <a:latin typeface="Arial Rounded MT Bold" panose="020F0704030504030204" pitchFamily="34" charset="0"/>
              </a:rPr>
              <a:t>Greater role supporting learners in practice</a:t>
            </a:r>
            <a:endParaRPr lang="en-GB" sz="3200" dirty="0">
              <a:solidFill>
                <a:schemeClr val="bg1"/>
              </a:solidFill>
              <a:latin typeface="Arial Rounded MT Bold" panose="020F0704030504030204" pitchFamily="34" charset="0"/>
            </a:endParaRPr>
          </a:p>
        </p:txBody>
      </p:sp>
      <p:pic>
        <p:nvPicPr>
          <p:cNvPr id="16" name="Picture 15"/>
          <p:cNvPicPr>
            <a:picLocks noChangeAspect="1"/>
          </p:cNvPicPr>
          <p:nvPr/>
        </p:nvPicPr>
        <p:blipFill>
          <a:blip r:embed="rId8"/>
          <a:stretch>
            <a:fillRect/>
          </a:stretch>
        </p:blipFill>
        <p:spPr>
          <a:xfrm>
            <a:off x="3588094" y="3946294"/>
            <a:ext cx="2255174" cy="1729967"/>
          </a:xfrm>
          <a:prstGeom prst="rect">
            <a:avLst/>
          </a:prstGeom>
        </p:spPr>
      </p:pic>
    </p:spTree>
    <p:extLst>
      <p:ext uri="{BB962C8B-B14F-4D97-AF65-F5344CB8AC3E}">
        <p14:creationId xmlns:p14="http://schemas.microsoft.com/office/powerpoint/2010/main" val="4146295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EABE7FC3-98C1-4E9C-AA48-E9BC6E37C5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5263" y="244475"/>
            <a:ext cx="2914650" cy="8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3" name="CustomShape 12">
            <a:extLst>
              <a:ext uri="{FF2B5EF4-FFF2-40B4-BE49-F238E27FC236}">
                <a16:creationId xmlns:a16="http://schemas.microsoft.com/office/drawing/2014/main" id="{D89CCD64-E4D8-479B-B319-8DA0C48FABB7}"/>
              </a:ext>
            </a:extLst>
          </p:cNvPr>
          <p:cNvSpPr/>
          <p:nvPr/>
        </p:nvSpPr>
        <p:spPr>
          <a:xfrm>
            <a:off x="288396" y="335492"/>
            <a:ext cx="8112125" cy="672041"/>
          </a:xfrm>
          <a:prstGeom prst="rect">
            <a:avLst/>
          </a:prstGeom>
          <a:noFill/>
          <a:ln>
            <a:noFill/>
          </a:ln>
        </p:spPr>
        <p:style>
          <a:lnRef idx="0">
            <a:scrgbClr r="0" g="0" b="0"/>
          </a:lnRef>
          <a:fillRef idx="0">
            <a:scrgbClr r="0" g="0" b="0"/>
          </a:fillRef>
          <a:effectRef idx="0">
            <a:scrgbClr r="0" g="0" b="0"/>
          </a:effectRef>
          <a:fontRef idx="minor"/>
        </p:style>
      </p:sp>
      <p:sp>
        <p:nvSpPr>
          <p:cNvPr id="775" name="CustomShape 14">
            <a:extLst>
              <a:ext uri="{FF2B5EF4-FFF2-40B4-BE49-F238E27FC236}">
                <a16:creationId xmlns:a16="http://schemas.microsoft.com/office/drawing/2014/main" id="{23B1121D-9B1E-4DC7-A43A-9C907CA39979}"/>
              </a:ext>
            </a:extLst>
          </p:cNvPr>
          <p:cNvSpPr/>
          <p:nvPr/>
        </p:nvSpPr>
        <p:spPr>
          <a:xfrm>
            <a:off x="192088" y="310092"/>
            <a:ext cx="7400925" cy="1291692"/>
          </a:xfrm>
          <a:prstGeom prst="rect">
            <a:avLst/>
          </a:prstGeom>
          <a:noFill/>
          <a:ln>
            <a:noFill/>
          </a:ln>
        </p:spPr>
        <p:style>
          <a:lnRef idx="0">
            <a:scrgbClr r="0" g="0" b="0"/>
          </a:lnRef>
          <a:fillRef idx="0">
            <a:scrgbClr r="0" g="0" b="0"/>
          </a:fillRef>
          <a:effectRef idx="0">
            <a:scrgbClr r="0" g="0" b="0"/>
          </a:effectRef>
          <a:fontRef idx="minor"/>
        </p:style>
        <p:txBody>
          <a:bodyPr lIns="60000" tIns="30000" rIns="60000" bIns="30000">
            <a:spAutoFit/>
          </a:bodyPr>
          <a:lstStyle/>
          <a:p>
            <a:pPr>
              <a:defRPr/>
            </a:pPr>
            <a:r>
              <a:rPr lang="en-GB" sz="4000" spc="-1" dirty="0">
                <a:solidFill>
                  <a:srgbClr val="27236D"/>
                </a:solidFill>
                <a:ea typeface="Spica Neue"/>
              </a:rPr>
              <a:t>THE CHARTERED SOCIETY OF </a:t>
            </a:r>
            <a:r>
              <a:rPr lang="en-GB" sz="4000" spc="-1" dirty="0">
                <a:solidFill>
                  <a:srgbClr val="002060"/>
                </a:solidFill>
                <a:ea typeface="Spica Neue"/>
              </a:rPr>
              <a:t>PHYSIOTHERAPY</a:t>
            </a:r>
            <a:endParaRPr lang="en-GB" sz="4000" spc="-1" dirty="0">
              <a:solidFill>
                <a:srgbClr val="002060"/>
              </a:solidFill>
            </a:endParaRPr>
          </a:p>
        </p:txBody>
      </p:sp>
      <p:sp>
        <p:nvSpPr>
          <p:cNvPr id="13317" name="Rectangle 1">
            <a:extLst>
              <a:ext uri="{FF2B5EF4-FFF2-40B4-BE49-F238E27FC236}">
                <a16:creationId xmlns:a16="http://schemas.microsoft.com/office/drawing/2014/main" id="{4E5A914E-4A03-4378-B4B6-EB7B17A091C4}"/>
              </a:ext>
            </a:extLst>
          </p:cNvPr>
          <p:cNvSpPr>
            <a:spLocks noChangeArrowheads="1"/>
          </p:cNvSpPr>
          <p:nvPr/>
        </p:nvSpPr>
        <p:spPr bwMode="auto">
          <a:xfrm>
            <a:off x="241829" y="3800709"/>
            <a:ext cx="1984305" cy="913199"/>
          </a:xfrm>
          <a:prstGeom prst="rect">
            <a:avLst/>
          </a:prstGeom>
          <a:solidFill>
            <a:srgbClr val="2723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DejaVu Sans" panose="020B0603030804020204" pitchFamily="34" charset="0"/>
              </a:defRPr>
            </a:lvl1pPr>
            <a:lvl2pPr marL="742950" indent="-285750">
              <a:defRPr>
                <a:solidFill>
                  <a:schemeClr val="tx1"/>
                </a:solidFill>
                <a:latin typeface="Arial" panose="020B0604020202020204" pitchFamily="34" charset="0"/>
                <a:cs typeface="DejaVu Sans" panose="020B0603030804020204" pitchFamily="34" charset="0"/>
              </a:defRPr>
            </a:lvl2pPr>
            <a:lvl3pPr marL="1143000" indent="-228600">
              <a:defRPr>
                <a:solidFill>
                  <a:schemeClr val="tx1"/>
                </a:solidFill>
                <a:latin typeface="Arial" panose="020B0604020202020204" pitchFamily="34" charset="0"/>
                <a:cs typeface="DejaVu Sans" panose="020B0603030804020204" pitchFamily="34" charset="0"/>
              </a:defRPr>
            </a:lvl3pPr>
            <a:lvl4pPr marL="1600200" indent="-228600">
              <a:defRPr>
                <a:solidFill>
                  <a:schemeClr val="tx1"/>
                </a:solidFill>
                <a:latin typeface="Arial" panose="020B0604020202020204" pitchFamily="34" charset="0"/>
                <a:cs typeface="DejaVu Sans" panose="020B0603030804020204" pitchFamily="34" charset="0"/>
              </a:defRPr>
            </a:lvl4pPr>
            <a:lvl5pPr marL="2057400" indent="-228600">
              <a:defRPr>
                <a:solidFill>
                  <a:schemeClr val="tx1"/>
                </a:solidFill>
                <a:latin typeface="Arial" panose="020B0604020202020204" pitchFamily="34" charset="0"/>
                <a:cs typeface="DejaVu Sans" panose="020B0603030804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9pPr>
          </a:lstStyle>
          <a:p>
            <a:pPr eaLnBrk="1" hangingPunct="1"/>
            <a:r>
              <a:rPr lang="en-GB" altLang="en-US" sz="2667" b="1" dirty="0" smtClean="0">
                <a:solidFill>
                  <a:schemeClr val="bg1"/>
                </a:solidFill>
              </a:rPr>
              <a:t>Our Position:</a:t>
            </a:r>
            <a:endParaRPr lang="en-GB" altLang="en-US" sz="2667" dirty="0">
              <a:solidFill>
                <a:schemeClr val="bg1"/>
              </a:solidFill>
            </a:endParaRPr>
          </a:p>
        </p:txBody>
      </p:sp>
      <p:sp>
        <p:nvSpPr>
          <p:cNvPr id="138" name="CustomShape 1">
            <a:extLst>
              <a:ext uri="{FF2B5EF4-FFF2-40B4-BE49-F238E27FC236}">
                <a16:creationId xmlns:a16="http://schemas.microsoft.com/office/drawing/2014/main" id="{B7677F2D-1E69-461E-A934-ECF3F881E5A3}"/>
              </a:ext>
            </a:extLst>
          </p:cNvPr>
          <p:cNvSpPr/>
          <p:nvPr/>
        </p:nvSpPr>
        <p:spPr>
          <a:xfrm>
            <a:off x="530" y="1"/>
            <a:ext cx="12189883" cy="74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39" name="CustomShape 9">
            <a:extLst>
              <a:ext uri="{FF2B5EF4-FFF2-40B4-BE49-F238E27FC236}">
                <a16:creationId xmlns:a16="http://schemas.microsoft.com/office/drawing/2014/main" id="{66A448B8-68CD-470C-A188-52D1D7166403}"/>
              </a:ext>
            </a:extLst>
          </p:cNvPr>
          <p:cNvSpPr/>
          <p:nvPr/>
        </p:nvSpPr>
        <p:spPr>
          <a:xfrm>
            <a:off x="241829" y="1617133"/>
            <a:ext cx="5184000" cy="72000"/>
          </a:xfrm>
          <a:prstGeom prst="rect">
            <a:avLst/>
          </a:prstGeom>
          <a:solidFill>
            <a:srgbClr val="FAA41C"/>
          </a:solidFill>
          <a:ln>
            <a:noFill/>
          </a:ln>
        </p:spPr>
        <p:style>
          <a:lnRef idx="2">
            <a:schemeClr val="accent1">
              <a:shade val="50000"/>
            </a:schemeClr>
          </a:lnRef>
          <a:fillRef idx="1">
            <a:schemeClr val="accent1"/>
          </a:fillRef>
          <a:effectRef idx="0">
            <a:schemeClr val="accent1"/>
          </a:effectRef>
          <a:fontRef idx="minor"/>
        </p:style>
      </p:sp>
      <p:sp>
        <p:nvSpPr>
          <p:cNvPr id="141" name="CustomShape 13">
            <a:extLst>
              <a:ext uri="{FF2B5EF4-FFF2-40B4-BE49-F238E27FC236}">
                <a16:creationId xmlns:a16="http://schemas.microsoft.com/office/drawing/2014/main" id="{B7446433-C44B-4C9D-A814-DC094422C6C7}"/>
              </a:ext>
            </a:extLst>
          </p:cNvPr>
          <p:cNvSpPr/>
          <p:nvPr/>
        </p:nvSpPr>
        <p:spPr>
          <a:xfrm>
            <a:off x="241830" y="1867246"/>
            <a:ext cx="11535833" cy="977543"/>
          </a:xfrm>
          <a:prstGeom prst="rect">
            <a:avLst/>
          </a:prstGeom>
          <a:solidFill>
            <a:srgbClr val="FAA41C"/>
          </a:solidFill>
          <a:ln>
            <a:noFill/>
          </a:ln>
        </p:spPr>
        <p:style>
          <a:lnRef idx="0">
            <a:scrgbClr r="0" g="0" b="0"/>
          </a:lnRef>
          <a:fillRef idx="0">
            <a:scrgbClr r="0" g="0" b="0"/>
          </a:fillRef>
          <a:effectRef idx="0">
            <a:scrgbClr r="0" g="0" b="0"/>
          </a:effectRef>
          <a:fontRef idx="minor">
            <a:schemeClr val="lt1"/>
          </a:fontRef>
        </p:style>
        <p:txBody>
          <a:bodyPr lIns="108960" tIns="24000" rIns="108960" bIns="54480" anchor="ctr">
            <a:noAutofit/>
          </a:bodyPr>
          <a:lstStyle/>
          <a:p>
            <a:pPr>
              <a:spcBef>
                <a:spcPts val="799"/>
              </a:spcBef>
              <a:defRPr/>
            </a:pPr>
            <a:r>
              <a:rPr lang="en-GB" sz="3200" b="1" spc="-1" dirty="0" smtClean="0">
                <a:solidFill>
                  <a:schemeClr val="bg1"/>
                </a:solidFill>
                <a:latin typeface="Arial Rounded MT Bold" panose="020F0704030504030204" pitchFamily="34" charset="0"/>
                <a:ea typeface="Spica Neue"/>
              </a:rPr>
              <a:t>What needs to happen?</a:t>
            </a:r>
            <a:endParaRPr lang="en-GB" sz="3200" b="1" spc="-1" dirty="0">
              <a:solidFill>
                <a:schemeClr val="bg1"/>
              </a:solidFill>
              <a:latin typeface="Arial Rounded MT Bold" panose="020F0704030504030204" pitchFamily="34" charset="0"/>
              <a:ea typeface="Spica Neue"/>
            </a:endParaRPr>
          </a:p>
        </p:txBody>
      </p:sp>
      <p:sp>
        <p:nvSpPr>
          <p:cNvPr id="13321" name="Rectangle 8">
            <a:extLst>
              <a:ext uri="{FF2B5EF4-FFF2-40B4-BE49-F238E27FC236}">
                <a16:creationId xmlns:a16="http://schemas.microsoft.com/office/drawing/2014/main" id="{48779D5C-8BDA-4B70-93BE-8888EB0532CE}"/>
              </a:ext>
            </a:extLst>
          </p:cNvPr>
          <p:cNvSpPr>
            <a:spLocks noChangeArrowheads="1"/>
          </p:cNvSpPr>
          <p:nvPr/>
        </p:nvSpPr>
        <p:spPr bwMode="auto">
          <a:xfrm>
            <a:off x="2355530" y="2844789"/>
            <a:ext cx="9488635" cy="448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DejaVu Sans" panose="020B0603030804020204" pitchFamily="34" charset="0"/>
              </a:defRPr>
            </a:lvl1pPr>
            <a:lvl2pPr marL="742950" indent="-285750">
              <a:defRPr>
                <a:solidFill>
                  <a:schemeClr val="tx1"/>
                </a:solidFill>
                <a:latin typeface="Arial" panose="020B0604020202020204" pitchFamily="34" charset="0"/>
                <a:cs typeface="DejaVu Sans" panose="020B0603030804020204" pitchFamily="34" charset="0"/>
              </a:defRPr>
            </a:lvl2pPr>
            <a:lvl3pPr marL="1143000" indent="-228600">
              <a:defRPr>
                <a:solidFill>
                  <a:schemeClr val="tx1"/>
                </a:solidFill>
                <a:latin typeface="Arial" panose="020B0604020202020204" pitchFamily="34" charset="0"/>
                <a:cs typeface="DejaVu Sans" panose="020B0603030804020204" pitchFamily="34" charset="0"/>
              </a:defRPr>
            </a:lvl3pPr>
            <a:lvl4pPr marL="1600200" indent="-228600">
              <a:defRPr>
                <a:solidFill>
                  <a:schemeClr val="tx1"/>
                </a:solidFill>
                <a:latin typeface="Arial" panose="020B0604020202020204" pitchFamily="34" charset="0"/>
                <a:cs typeface="DejaVu Sans" panose="020B0603030804020204" pitchFamily="34" charset="0"/>
              </a:defRPr>
            </a:lvl4pPr>
            <a:lvl5pPr marL="2057400" indent="-228600">
              <a:defRPr>
                <a:solidFill>
                  <a:schemeClr val="tx1"/>
                </a:solidFill>
                <a:latin typeface="Arial" panose="020B0604020202020204" pitchFamily="34" charset="0"/>
                <a:cs typeface="DejaVu Sans" panose="020B0603030804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9pPr>
          </a:lstStyle>
          <a:p>
            <a:pPr marL="457200" indent="-457200" eaLnBrk="1" hangingPunct="1">
              <a:buFont typeface="Arial" panose="020B0604020202020204" pitchFamily="34" charset="0"/>
              <a:buChar char="•"/>
            </a:pPr>
            <a:r>
              <a:rPr lang="en-GB" altLang="en-US" sz="3200" dirty="0" smtClean="0">
                <a:solidFill>
                  <a:srgbClr val="27236D"/>
                </a:solidFill>
                <a:latin typeface="Arial Rounded MT Bold" panose="020F0704030504030204" pitchFamily="34" charset="0"/>
              </a:rPr>
              <a:t>Career development pathway including into registered practice</a:t>
            </a:r>
          </a:p>
          <a:p>
            <a:pPr marL="457200" indent="-457200" eaLnBrk="1" hangingPunct="1">
              <a:buFont typeface="Arial" panose="020B0604020202020204" pitchFamily="34" charset="0"/>
              <a:buChar char="•"/>
            </a:pPr>
            <a:r>
              <a:rPr lang="en-GB" altLang="en-US" sz="3200" dirty="0" smtClean="0">
                <a:solidFill>
                  <a:srgbClr val="27236D"/>
                </a:solidFill>
                <a:latin typeface="Arial Rounded MT Bold" panose="020F0704030504030204" pitchFamily="34" charset="0"/>
              </a:rPr>
              <a:t>Equitable Access to CPD + time to do it</a:t>
            </a:r>
          </a:p>
          <a:p>
            <a:pPr marL="457200" indent="-457200" eaLnBrk="1" hangingPunct="1">
              <a:buFont typeface="Arial" panose="020B0604020202020204" pitchFamily="34" charset="0"/>
              <a:buChar char="•"/>
            </a:pPr>
            <a:r>
              <a:rPr lang="en-GB" altLang="en-US" sz="3200" dirty="0" smtClean="0">
                <a:solidFill>
                  <a:srgbClr val="27236D"/>
                </a:solidFill>
                <a:latin typeface="Arial Rounded MT Bold" panose="020F0704030504030204" pitchFamily="34" charset="0"/>
              </a:rPr>
              <a:t>Consistent and robust governance arrangements</a:t>
            </a:r>
          </a:p>
          <a:p>
            <a:pPr marL="457200" indent="-457200" eaLnBrk="1" hangingPunct="1">
              <a:buFont typeface="Arial" panose="020B0604020202020204" pitchFamily="34" charset="0"/>
              <a:buChar char="•"/>
            </a:pPr>
            <a:r>
              <a:rPr lang="en-GB" altLang="en-US" sz="3200" dirty="0" smtClean="0">
                <a:solidFill>
                  <a:srgbClr val="27236D"/>
                </a:solidFill>
                <a:latin typeface="Arial Rounded MT Bold" panose="020F0704030504030204" pitchFamily="34" charset="0"/>
              </a:rPr>
              <a:t>Value and capability of support workers is recognised in workforce planning with new and innovative roles </a:t>
            </a:r>
          </a:p>
          <a:p>
            <a:pPr eaLnBrk="1" hangingPunct="1"/>
            <a:endParaRPr lang="en-GB" altLang="en-US" sz="2933" dirty="0">
              <a:solidFill>
                <a:srgbClr val="27236D"/>
              </a:solidFill>
            </a:endParaRPr>
          </a:p>
        </p:txBody>
      </p:sp>
      <p:pic>
        <p:nvPicPr>
          <p:cNvPr id="2" name="Picture 1"/>
          <p:cNvPicPr>
            <a:picLocks noChangeAspect="1"/>
          </p:cNvPicPr>
          <p:nvPr/>
        </p:nvPicPr>
        <p:blipFill>
          <a:blip r:embed="rId4"/>
          <a:stretch>
            <a:fillRect/>
          </a:stretch>
        </p:blipFill>
        <p:spPr>
          <a:xfrm>
            <a:off x="8038408" y="1961828"/>
            <a:ext cx="1338348" cy="838867"/>
          </a:xfrm>
          <a:prstGeom prst="rect">
            <a:avLst/>
          </a:prstGeom>
        </p:spPr>
      </p:pic>
    </p:spTree>
    <p:extLst>
      <p:ext uri="{BB962C8B-B14F-4D97-AF65-F5344CB8AC3E}">
        <p14:creationId xmlns:p14="http://schemas.microsoft.com/office/powerpoint/2010/main" val="157296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03605" y="347434"/>
            <a:ext cx="2914141" cy="859611"/>
          </a:xfrm>
          <a:prstGeom prst="rect">
            <a:avLst/>
          </a:prstGeom>
        </p:spPr>
      </p:pic>
      <p:sp>
        <p:nvSpPr>
          <p:cNvPr id="5" name="TextBox 4"/>
          <p:cNvSpPr txBox="1"/>
          <p:nvPr/>
        </p:nvSpPr>
        <p:spPr>
          <a:xfrm>
            <a:off x="0" y="5311833"/>
            <a:ext cx="12192000" cy="1569660"/>
          </a:xfrm>
          <a:prstGeom prst="rect">
            <a:avLst/>
          </a:prstGeom>
          <a:solidFill>
            <a:srgbClr val="002060"/>
          </a:solidFill>
        </p:spPr>
        <p:txBody>
          <a:bodyPr wrap="square" rtlCol="0">
            <a:spAutoFit/>
          </a:bodyPr>
          <a:lstStyle/>
          <a:p>
            <a:pPr algn="ctr"/>
            <a:r>
              <a:rPr lang="en-GB" sz="3200" dirty="0" smtClean="0">
                <a:solidFill>
                  <a:schemeClr val="bg1"/>
                </a:solidFill>
                <a:latin typeface="Arial Rounded MT Bold" panose="020F0704030504030204" pitchFamily="34" charset="0"/>
              </a:rPr>
              <a:t>A personal perspective </a:t>
            </a:r>
          </a:p>
          <a:p>
            <a:endParaRPr lang="en-GB" sz="3200" dirty="0">
              <a:solidFill>
                <a:schemeClr val="bg1"/>
              </a:solidFill>
              <a:latin typeface="Arial Rounded MT Bold" panose="020F0704030504030204" pitchFamily="34" charset="0"/>
            </a:endParaRPr>
          </a:p>
          <a:p>
            <a:endParaRPr lang="en-GB" sz="3200" dirty="0">
              <a:solidFill>
                <a:schemeClr val="bg1"/>
              </a:solidFill>
              <a:latin typeface="Arial Rounded MT Bold" panose="020F0704030504030204" pitchFamily="34" charset="0"/>
            </a:endParaRPr>
          </a:p>
        </p:txBody>
      </p:sp>
      <p:pic>
        <p:nvPicPr>
          <p:cNvPr id="3" name="Picture 2"/>
          <p:cNvPicPr>
            <a:picLocks noChangeAspect="1"/>
          </p:cNvPicPr>
          <p:nvPr/>
        </p:nvPicPr>
        <p:blipFill>
          <a:blip r:embed="rId4"/>
          <a:stretch>
            <a:fillRect/>
          </a:stretch>
        </p:blipFill>
        <p:spPr>
          <a:xfrm>
            <a:off x="2963761" y="1342504"/>
            <a:ext cx="6544376" cy="3674225"/>
          </a:xfrm>
          <a:prstGeom prst="rect">
            <a:avLst/>
          </a:prstGeom>
        </p:spPr>
      </p:pic>
    </p:spTree>
    <p:extLst>
      <p:ext uri="{BB962C8B-B14F-4D97-AF65-F5344CB8AC3E}">
        <p14:creationId xmlns:p14="http://schemas.microsoft.com/office/powerpoint/2010/main" val="2520925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601250" y="162838"/>
            <a:ext cx="9319364" cy="4708981"/>
          </a:xfrm>
          <a:prstGeom prst="rect">
            <a:avLst/>
          </a:prstGeom>
          <a:noFill/>
        </p:spPr>
        <p:txBody>
          <a:bodyPr wrap="square" rtlCol="0">
            <a:spAutoFit/>
          </a:bodyPr>
          <a:lstStyle/>
          <a:p>
            <a:r>
              <a:rPr lang="en-GB" sz="3600" dirty="0" smtClean="0">
                <a:solidFill>
                  <a:srgbClr val="002060"/>
                </a:solidFill>
                <a:latin typeface="Arial Rounded MT Bold" panose="020F0704030504030204" pitchFamily="34" charset="0"/>
              </a:rPr>
              <a:t>2,000 Associate members </a:t>
            </a:r>
            <a:r>
              <a:rPr lang="en-GB" sz="2400" dirty="0" smtClean="0">
                <a:solidFill>
                  <a:schemeClr val="bg1"/>
                </a:solidFill>
                <a:latin typeface="Arial Rounded MT Bold" panose="020F0704030504030204" pitchFamily="34" charset="0"/>
                <a:hlinkClick r:id="rId4"/>
              </a:rPr>
              <a:t>www.csp.org.uk/benefits</a:t>
            </a:r>
            <a:endParaRPr lang="en-GB" sz="2400" dirty="0" smtClean="0">
              <a:solidFill>
                <a:schemeClr val="bg1"/>
              </a:solidFill>
              <a:latin typeface="Arial Rounded MT Bold" panose="020F0704030504030204" pitchFamily="34" charset="0"/>
            </a:endParaRPr>
          </a:p>
          <a:p>
            <a:r>
              <a:rPr lang="en-GB" sz="2400" b="1" dirty="0" smtClean="0">
                <a:solidFill>
                  <a:srgbClr val="002060"/>
                </a:solidFill>
                <a:latin typeface="Arial Rounded MT Bold" panose="020F0704030504030204" pitchFamily="34" charset="0"/>
              </a:rPr>
              <a:t>Protection and support at work</a:t>
            </a:r>
          </a:p>
          <a:p>
            <a:r>
              <a:rPr lang="en-GB" sz="2400" b="1" dirty="0" smtClean="0">
                <a:solidFill>
                  <a:srgbClr val="002060"/>
                </a:solidFill>
                <a:latin typeface="Arial Rounded MT Bold" panose="020F0704030504030204" pitchFamily="34" charset="0"/>
              </a:rPr>
              <a:t>Professional support and advice</a:t>
            </a:r>
          </a:p>
          <a:p>
            <a:r>
              <a:rPr lang="en-GB" sz="2400" b="1" dirty="0" smtClean="0">
                <a:solidFill>
                  <a:srgbClr val="002060"/>
                </a:solidFill>
                <a:latin typeface="Arial Rounded MT Bold" panose="020F0704030504030204" pitchFamily="34" charset="0"/>
              </a:rPr>
              <a:t>Access to professional tools and development</a:t>
            </a:r>
          </a:p>
          <a:p>
            <a:r>
              <a:rPr lang="en-GB" sz="2400" b="1" dirty="0" smtClean="0">
                <a:solidFill>
                  <a:srgbClr val="002060"/>
                </a:solidFill>
                <a:latin typeface="Arial Rounded MT Bold" panose="020F0704030504030204" pitchFamily="34" charset="0"/>
              </a:rPr>
              <a:t>Professional journal and monthly magazine</a:t>
            </a:r>
          </a:p>
          <a:p>
            <a:r>
              <a:rPr lang="en-GB" sz="2400" b="1" dirty="0" smtClean="0">
                <a:solidFill>
                  <a:schemeClr val="bg1"/>
                </a:solidFill>
                <a:latin typeface="Arial Rounded MT Bold" panose="020F0704030504030204" pitchFamily="34" charset="0"/>
              </a:rPr>
              <a:t>Funding opportunities</a:t>
            </a:r>
          </a:p>
          <a:p>
            <a:r>
              <a:rPr lang="en-GB" sz="2400" b="1" dirty="0" smtClean="0">
                <a:solidFill>
                  <a:schemeClr val="bg1"/>
                </a:solidFill>
                <a:latin typeface="Arial Rounded MT Bold" panose="020F0704030504030204" pitchFamily="34" charset="0"/>
              </a:rPr>
              <a:t>Leadership opportunities</a:t>
            </a:r>
          </a:p>
          <a:p>
            <a:r>
              <a:rPr lang="en-GB" sz="2400" b="1" dirty="0" smtClean="0">
                <a:solidFill>
                  <a:schemeClr val="bg1"/>
                </a:solidFill>
                <a:latin typeface="Arial Rounded MT Bold" panose="020F0704030504030204" pitchFamily="34" charset="0"/>
              </a:rPr>
              <a:t>Networking and influencing opportunities</a:t>
            </a:r>
          </a:p>
          <a:p>
            <a:r>
              <a:rPr lang="en-GB" sz="2400" b="1" dirty="0" smtClean="0">
                <a:solidFill>
                  <a:schemeClr val="bg1"/>
                </a:solidFill>
                <a:latin typeface="Arial Rounded MT Bold" panose="020F0704030504030204" pitchFamily="34" charset="0"/>
              </a:rPr>
              <a:t>Money saving deals</a:t>
            </a:r>
          </a:p>
          <a:p>
            <a:endParaRPr lang="en-GB" sz="2400" b="1" dirty="0" smtClean="0">
              <a:latin typeface="Arial Rounded MT Bold" panose="020F0704030504030204" pitchFamily="34" charset="0"/>
            </a:endParaRPr>
          </a:p>
          <a:p>
            <a:endParaRPr lang="en-GB" sz="2400" dirty="0">
              <a:latin typeface="Arial Rounded MT Bold" panose="020F0704030504030204" pitchFamily="34" charset="0"/>
            </a:endParaRPr>
          </a:p>
        </p:txBody>
      </p:sp>
      <p:pic>
        <p:nvPicPr>
          <p:cNvPr id="4" name="Picture 3"/>
          <p:cNvPicPr>
            <a:picLocks noChangeAspect="1"/>
          </p:cNvPicPr>
          <p:nvPr/>
        </p:nvPicPr>
        <p:blipFill>
          <a:blip r:embed="rId5"/>
          <a:stretch>
            <a:fillRect/>
          </a:stretch>
        </p:blipFill>
        <p:spPr>
          <a:xfrm>
            <a:off x="8424711" y="4444861"/>
            <a:ext cx="1981372" cy="1926503"/>
          </a:xfrm>
          <a:prstGeom prst="rect">
            <a:avLst/>
          </a:prstGeom>
        </p:spPr>
      </p:pic>
    </p:spTree>
    <p:extLst>
      <p:ext uri="{BB962C8B-B14F-4D97-AF65-F5344CB8AC3E}">
        <p14:creationId xmlns:p14="http://schemas.microsoft.com/office/powerpoint/2010/main" val="207250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4925486-3C01-4DC0-946E-52C9976D7858}"/>
              </a:ext>
            </a:extLst>
          </p:cNvPr>
          <p:cNvSpPr txBox="1"/>
          <p:nvPr/>
        </p:nvSpPr>
        <p:spPr>
          <a:xfrm>
            <a:off x="565933" y="4932660"/>
            <a:ext cx="8805333" cy="1734064"/>
          </a:xfrm>
          <a:prstGeom prst="rect">
            <a:avLst/>
          </a:prstGeom>
          <a:noFill/>
        </p:spPr>
        <p:txBody>
          <a:bodyPr>
            <a:spAutoFit/>
          </a:bodyPr>
          <a:lstStyle/>
          <a:p>
            <a:pPr>
              <a:defRPr/>
            </a:pPr>
            <a:r>
              <a:rPr lang="en-GB" sz="2667" spc="-67" dirty="0">
                <a:solidFill>
                  <a:schemeClr val="bg1"/>
                </a:solidFill>
                <a:ea typeface="Arial" charset="0"/>
                <a:cs typeface="Segoe UI Semibold" panose="020B0702040204020203" pitchFamily="34" charset="0"/>
              </a:rPr>
              <a:t>     </a:t>
            </a:r>
            <a:r>
              <a:rPr lang="en-GB" sz="2667" spc="-67" dirty="0" smtClean="0">
                <a:solidFill>
                  <a:schemeClr val="bg1"/>
                </a:solidFill>
                <a:ea typeface="Arial" charset="0"/>
                <a:cs typeface="Segoe UI Semibold" panose="020B0702040204020203" pitchFamily="34" charset="0"/>
              </a:rPr>
              <a:t> </a:t>
            </a:r>
            <a:r>
              <a:rPr lang="en-GB" sz="2667" spc="-67" dirty="0" smtClean="0">
                <a:solidFill>
                  <a:srgbClr val="002060"/>
                </a:solidFill>
                <a:ea typeface="Arial" charset="0"/>
                <a:cs typeface="Segoe UI Semibold" panose="020B0702040204020203" pitchFamily="34" charset="0"/>
              </a:rPr>
              <a:t>@</a:t>
            </a:r>
            <a:r>
              <a:rPr lang="en-GB" sz="2667" spc="-67" dirty="0" err="1" smtClean="0">
                <a:solidFill>
                  <a:srgbClr val="002060"/>
                </a:solidFill>
                <a:ea typeface="Arial" charset="0"/>
                <a:cs typeface="Segoe UI Semibold" panose="020B0702040204020203" pitchFamily="34" charset="0"/>
              </a:rPr>
              <a:t>thecsp</a:t>
            </a:r>
            <a:endParaRPr lang="en-GB" sz="2667" spc="-67" dirty="0" smtClean="0">
              <a:solidFill>
                <a:srgbClr val="002060"/>
              </a:solidFill>
              <a:ea typeface="Arial" charset="0"/>
              <a:cs typeface="Segoe UI Semibold" panose="020B0702040204020203" pitchFamily="34" charset="0"/>
            </a:endParaRPr>
          </a:p>
          <a:p>
            <a:pPr>
              <a:defRPr/>
            </a:pPr>
            <a:r>
              <a:rPr lang="en-GB" sz="2667" spc="-67" dirty="0" smtClean="0">
                <a:solidFill>
                  <a:srgbClr val="002060"/>
                </a:solidFill>
                <a:ea typeface="Arial" charset="0"/>
                <a:cs typeface="Segoe UI Semibold" panose="020B0702040204020203" pitchFamily="34" charset="0"/>
              </a:rPr>
              <a:t>      @</a:t>
            </a:r>
            <a:r>
              <a:rPr lang="en-GB" sz="2667" spc="-67" dirty="0" err="1" smtClean="0">
                <a:solidFill>
                  <a:srgbClr val="002060"/>
                </a:solidFill>
                <a:ea typeface="Arial" charset="0"/>
                <a:cs typeface="Segoe UI Semibold" panose="020B0702040204020203" pitchFamily="34" charset="0"/>
              </a:rPr>
              <a:t>KMiddletonCSP</a:t>
            </a:r>
            <a:endParaRPr lang="en-GB" sz="2667" spc="-67" dirty="0">
              <a:solidFill>
                <a:srgbClr val="002060"/>
              </a:solidFill>
              <a:ea typeface="Arial" charset="0"/>
              <a:cs typeface="Segoe UI Semibold" panose="020B0702040204020203" pitchFamily="34" charset="0"/>
            </a:endParaRPr>
          </a:p>
          <a:p>
            <a:pPr>
              <a:defRPr/>
            </a:pPr>
            <a:r>
              <a:rPr lang="en-GB" sz="2667" spc="-67" dirty="0">
                <a:solidFill>
                  <a:schemeClr val="bg1"/>
                </a:solidFill>
                <a:ea typeface="Arial" charset="0"/>
                <a:cs typeface="Segoe UI Semibold" panose="020B0702040204020203" pitchFamily="34" charset="0"/>
              </a:rPr>
              <a:t>     @theCSPstudents</a:t>
            </a:r>
          </a:p>
          <a:p>
            <a:pPr>
              <a:defRPr/>
            </a:pPr>
            <a:r>
              <a:rPr lang="en-GB" sz="2667" spc="-67" dirty="0">
                <a:solidFill>
                  <a:schemeClr val="bg1"/>
                </a:solidFill>
                <a:ea typeface="Arial" charset="0"/>
                <a:cs typeface="Segoe UI Semibold" panose="020B0702040204020203" pitchFamily="34" charset="0"/>
              </a:rPr>
              <a:t>     Chartered Society of Physiotherapy</a:t>
            </a:r>
          </a:p>
        </p:txBody>
      </p:sp>
      <p:pic>
        <p:nvPicPr>
          <p:cNvPr id="31748" name="Picture 10">
            <a:extLst>
              <a:ext uri="{FF2B5EF4-FFF2-40B4-BE49-F238E27FC236}">
                <a16:creationId xmlns:a16="http://schemas.microsoft.com/office/drawing/2014/main" id="{48B5D01D-4F6F-4503-8845-4A79C02EB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26" y="4976929"/>
            <a:ext cx="372000" cy="3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3">
            <a:extLst>
              <a:ext uri="{FF2B5EF4-FFF2-40B4-BE49-F238E27FC236}">
                <a16:creationId xmlns:a16="http://schemas.microsoft.com/office/drawing/2014/main" id="{2BDAF990-C237-4108-8B9C-18CFBC22BB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6383" y="1056556"/>
            <a:ext cx="3853447" cy="578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4">
            <a:extLst>
              <a:ext uri="{FF2B5EF4-FFF2-40B4-BE49-F238E27FC236}">
                <a16:creationId xmlns:a16="http://schemas.microsoft.com/office/drawing/2014/main" id="{E01778B3-3903-4F61-98B9-E7DE7EBE10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8455" y="244475"/>
            <a:ext cx="3201458" cy="8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stomShape 14">
            <a:extLst>
              <a:ext uri="{FF2B5EF4-FFF2-40B4-BE49-F238E27FC236}">
                <a16:creationId xmlns:a16="http://schemas.microsoft.com/office/drawing/2014/main" id="{2574F3D7-AC64-40EA-930C-D84AE5DC8B99}"/>
              </a:ext>
            </a:extLst>
          </p:cNvPr>
          <p:cNvSpPr/>
          <p:nvPr/>
        </p:nvSpPr>
        <p:spPr>
          <a:xfrm>
            <a:off x="192088" y="310092"/>
            <a:ext cx="7400925" cy="676139"/>
          </a:xfrm>
          <a:prstGeom prst="rect">
            <a:avLst/>
          </a:prstGeom>
          <a:noFill/>
          <a:ln>
            <a:noFill/>
          </a:ln>
        </p:spPr>
        <p:style>
          <a:lnRef idx="0">
            <a:scrgbClr r="0" g="0" b="0"/>
          </a:lnRef>
          <a:fillRef idx="0">
            <a:scrgbClr r="0" g="0" b="0"/>
          </a:fillRef>
          <a:effectRef idx="0">
            <a:scrgbClr r="0" g="0" b="0"/>
          </a:effectRef>
          <a:fontRef idx="minor"/>
        </p:style>
        <p:txBody>
          <a:bodyPr lIns="60000" tIns="30000" rIns="60000" bIns="30000">
            <a:spAutoFit/>
          </a:bodyPr>
          <a:lstStyle/>
          <a:p>
            <a:pPr>
              <a:defRPr/>
            </a:pPr>
            <a:r>
              <a:rPr lang="en-GB" sz="4000" spc="-1" dirty="0">
                <a:solidFill>
                  <a:srgbClr val="27236D"/>
                </a:solidFill>
              </a:rPr>
              <a:t>QUESTION TIME</a:t>
            </a:r>
          </a:p>
        </p:txBody>
      </p:sp>
      <p:sp>
        <p:nvSpPr>
          <p:cNvPr id="14" name="CustomShape 9">
            <a:extLst>
              <a:ext uri="{FF2B5EF4-FFF2-40B4-BE49-F238E27FC236}">
                <a16:creationId xmlns:a16="http://schemas.microsoft.com/office/drawing/2014/main" id="{993C0032-5FD2-4B43-94FE-50077F72EC31}"/>
              </a:ext>
            </a:extLst>
          </p:cNvPr>
          <p:cNvSpPr/>
          <p:nvPr/>
        </p:nvSpPr>
        <p:spPr>
          <a:xfrm>
            <a:off x="250296" y="996950"/>
            <a:ext cx="3984000" cy="70909"/>
          </a:xfrm>
          <a:prstGeom prst="rect">
            <a:avLst/>
          </a:prstGeom>
          <a:solidFill>
            <a:srgbClr val="FAA41C"/>
          </a:solidFill>
          <a:ln>
            <a:noFill/>
          </a:ln>
        </p:spPr>
        <p:style>
          <a:lnRef idx="2">
            <a:schemeClr val="accent1">
              <a:shade val="50000"/>
            </a:schemeClr>
          </a:lnRef>
          <a:fillRef idx="1">
            <a:schemeClr val="accent1"/>
          </a:fillRef>
          <a:effectRef idx="0">
            <a:schemeClr val="accent1"/>
          </a:effectRef>
          <a:fontRef idx="minor"/>
        </p:style>
      </p:sp>
      <p:sp>
        <p:nvSpPr>
          <p:cNvPr id="5" name="TextBox 4"/>
          <p:cNvSpPr txBox="1"/>
          <p:nvPr/>
        </p:nvSpPr>
        <p:spPr>
          <a:xfrm>
            <a:off x="192089" y="1863901"/>
            <a:ext cx="8741163" cy="1446550"/>
          </a:xfrm>
          <a:prstGeom prst="rect">
            <a:avLst/>
          </a:prstGeom>
          <a:noFill/>
        </p:spPr>
        <p:txBody>
          <a:bodyPr wrap="square" rtlCol="0">
            <a:spAutoFit/>
          </a:bodyPr>
          <a:lstStyle/>
          <a:p>
            <a:r>
              <a:rPr lang="en-GB" sz="4400" b="1" dirty="0" smtClean="0">
                <a:solidFill>
                  <a:srgbClr val="002060"/>
                </a:solidFill>
                <a:ea typeface="Arial" charset="0"/>
                <a:cs typeface="Arial" charset="0"/>
              </a:rPr>
              <a:t>www.csp.org.uk/join-csp/join-associate-member</a:t>
            </a:r>
            <a:endParaRPr lang="en-GB" sz="1333" dirty="0">
              <a:solidFill>
                <a:schemeClr val="bg1"/>
              </a:solidFill>
              <a:ea typeface="Arial" charset="0"/>
              <a:cs typeface="Segoe UI Semibold" panose="020B0702040204020203" pitchFamily="34" charset="0"/>
            </a:endParaRPr>
          </a:p>
        </p:txBody>
      </p:sp>
    </p:spTree>
    <p:extLst>
      <p:ext uri="{BB962C8B-B14F-4D97-AF65-F5344CB8AC3E}">
        <p14:creationId xmlns:p14="http://schemas.microsoft.com/office/powerpoint/2010/main" val="107574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802</Words>
  <Application>Microsoft Office PowerPoint</Application>
  <PresentationFormat>Widescreen</PresentationFormat>
  <Paragraphs>146</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Rounded MT Bold</vt:lpstr>
      <vt:lpstr>Calibri</vt:lpstr>
      <vt:lpstr>Calibri Light</vt:lpstr>
      <vt:lpstr>DejaVu Sans</vt:lpstr>
      <vt:lpstr>Open Sans</vt:lpstr>
      <vt:lpstr>Segoe UI Semibold</vt:lpstr>
      <vt:lpstr>Spica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Fordham</dc:creator>
  <cp:lastModifiedBy>Claire Fordham</cp:lastModifiedBy>
  <cp:revision>24</cp:revision>
  <dcterms:created xsi:type="dcterms:W3CDTF">2019-09-16T13:31:54Z</dcterms:created>
  <dcterms:modified xsi:type="dcterms:W3CDTF">2019-09-23T13:57:12Z</dcterms:modified>
</cp:coreProperties>
</file>