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1"/>
  </p:notesMasterIdLst>
  <p:sldIdLst>
    <p:sldId id="257" r:id="rId3"/>
    <p:sldId id="279" r:id="rId4"/>
    <p:sldId id="278" r:id="rId5"/>
    <p:sldId id="258" r:id="rId6"/>
    <p:sldId id="280" r:id="rId7"/>
    <p:sldId id="285" r:id="rId8"/>
    <p:sldId id="283" r:id="rId9"/>
    <p:sldId id="289" r:id="rId10"/>
    <p:sldId id="282" r:id="rId11"/>
    <p:sldId id="286" r:id="rId12"/>
    <p:sldId id="296" r:id="rId13"/>
    <p:sldId id="293" r:id="rId14"/>
    <p:sldId id="294" r:id="rId15"/>
    <p:sldId id="291" r:id="rId16"/>
    <p:sldId id="292" r:id="rId17"/>
    <p:sldId id="295" r:id="rId18"/>
    <p:sldId id="290" r:id="rId19"/>
    <p:sldId id="26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F00"/>
    <a:srgbClr val="7354C3"/>
    <a:srgbClr val="6F64C3"/>
    <a:srgbClr val="FFC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48605" autoAdjust="0"/>
  </p:normalViewPr>
  <p:slideViewPr>
    <p:cSldViewPr snapToGrid="0" snapToObjects="1">
      <p:cViewPr varScale="1">
        <p:scale>
          <a:sx n="56" d="100"/>
          <a:sy n="56" d="100"/>
        </p:scale>
        <p:origin x="2034" y="6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8E210D-7FF2-A742-B32B-47074288530F}" type="datetimeFigureOut">
              <a:rPr lang="en-US" smtClean="0"/>
              <a:t>3/8/2019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65D68C-EE3A-3248-AF17-0A8430663CAF}" type="slidenum">
              <a:rPr lang="en-US" smtClean="0"/>
              <a:t>‹#›</a:t>
            </a:fld>
            <a:endParaRPr lang="en-US"/>
          </a:p>
        </p:txBody>
      </p:sp>
    </p:spTree>
    <p:extLst>
      <p:ext uri="{BB962C8B-B14F-4D97-AF65-F5344CB8AC3E}">
        <p14:creationId xmlns:p14="http://schemas.microsoft.com/office/powerpoint/2010/main" val="487029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Roughly</a:t>
            </a:r>
            <a:r>
              <a:rPr lang="en-GB" baseline="0" dirty="0" smtClean="0"/>
              <a:t> a 25 minute presentation.</a:t>
            </a:r>
          </a:p>
          <a:p>
            <a:endParaRPr lang="en-GB" baseline="0" dirty="0" smtClean="0"/>
          </a:p>
          <a:p>
            <a:r>
              <a:rPr lang="en-GB" baseline="0" dirty="0" smtClean="0"/>
              <a:t>You can lengthen it or shorten it to take key slides.</a:t>
            </a:r>
          </a:p>
          <a:p>
            <a:endParaRPr lang="en-GB" baseline="0" dirty="0" smtClean="0"/>
          </a:p>
          <a:p>
            <a:r>
              <a:rPr lang="en-GB" baseline="0" dirty="0" smtClean="0"/>
              <a:t>Three areas</a:t>
            </a:r>
          </a:p>
          <a:p>
            <a:endParaRPr lang="en-GB" baseline="0" dirty="0" smtClean="0"/>
          </a:p>
          <a:p>
            <a:pPr marL="171450" indent="-171450">
              <a:buFont typeface="Arial" panose="020B0604020202020204" pitchFamily="34" charset="0"/>
              <a:buChar char="•"/>
            </a:pPr>
            <a:r>
              <a:rPr lang="en-GB" baseline="0" dirty="0" smtClean="0"/>
              <a:t>Sprint Audit</a:t>
            </a:r>
          </a:p>
          <a:p>
            <a:pPr marL="171450" indent="-171450">
              <a:buFont typeface="Arial" panose="020B0604020202020204" pitchFamily="34" charset="0"/>
              <a:buChar char="•"/>
            </a:pPr>
            <a:r>
              <a:rPr lang="en-GB" baseline="0" dirty="0" smtClean="0"/>
              <a:t>CSP Local Audit</a:t>
            </a:r>
          </a:p>
          <a:p>
            <a:pPr marL="171450" indent="-171450">
              <a:buFont typeface="Arial" panose="020B0604020202020204" pitchFamily="34" charset="0"/>
              <a:buChar char="•"/>
            </a:pPr>
            <a:r>
              <a:rPr lang="en-GB" baseline="0" dirty="0" smtClean="0"/>
              <a:t>CSP Standards.</a:t>
            </a:r>
            <a:endParaRPr lang="en-GB" dirty="0"/>
          </a:p>
        </p:txBody>
      </p:sp>
      <p:sp>
        <p:nvSpPr>
          <p:cNvPr id="4" name="Slide Number Placeholder 3"/>
          <p:cNvSpPr>
            <a:spLocks noGrp="1"/>
          </p:cNvSpPr>
          <p:nvPr>
            <p:ph type="sldNum" sz="quarter" idx="10"/>
          </p:nvPr>
        </p:nvSpPr>
        <p:spPr/>
        <p:txBody>
          <a:bodyPr/>
          <a:lstStyle/>
          <a:p>
            <a:fld id="{2D65D68C-EE3A-3248-AF17-0A8430663CAF}" type="slidenum">
              <a:rPr lang="en-US" smtClean="0"/>
              <a:t>1</a:t>
            </a:fld>
            <a:endParaRPr lang="en-US"/>
          </a:p>
        </p:txBody>
      </p:sp>
    </p:spTree>
    <p:extLst>
      <p:ext uri="{BB962C8B-B14F-4D97-AF65-F5344CB8AC3E}">
        <p14:creationId xmlns:p14="http://schemas.microsoft.com/office/powerpoint/2010/main" val="1032920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CSP</a:t>
            </a:r>
            <a:r>
              <a:rPr lang="en-GB" baseline="0" dirty="0" smtClean="0"/>
              <a:t> </a:t>
            </a:r>
            <a:r>
              <a:rPr lang="en-GB" dirty="0" smtClean="0"/>
              <a:t>Standards 1 and 2</a:t>
            </a:r>
          </a:p>
          <a:p>
            <a:endParaRPr lang="en-GB" dirty="0" smtClean="0"/>
          </a:p>
          <a:p>
            <a:r>
              <a:rPr lang="en-GB" sz="1600" b="1" dirty="0" smtClean="0">
                <a:solidFill>
                  <a:srgbClr val="FF0000"/>
                </a:solidFill>
              </a:rPr>
              <a:t>Use</a:t>
            </a:r>
            <a:r>
              <a:rPr lang="en-GB" sz="1600" b="1" baseline="0" dirty="0" smtClean="0">
                <a:solidFill>
                  <a:srgbClr val="FF0000"/>
                </a:solidFill>
              </a:rPr>
              <a:t> this slide to insert your own data…</a:t>
            </a:r>
          </a:p>
          <a:p>
            <a:endParaRPr lang="en-GB" sz="1600" b="1" dirty="0" smtClean="0">
              <a:solidFill>
                <a:srgbClr val="FF0000"/>
              </a:solidFill>
            </a:endParaRPr>
          </a:p>
          <a:p>
            <a:r>
              <a:rPr lang="en-GB" dirty="0" smtClean="0"/>
              <a:t>Compare</a:t>
            </a:r>
            <a:r>
              <a:rPr lang="en-GB" baseline="0" dirty="0" smtClean="0"/>
              <a:t> your latest data.</a:t>
            </a:r>
          </a:p>
          <a:p>
            <a:endParaRPr lang="en-GB" baseline="0" dirty="0" smtClean="0"/>
          </a:p>
          <a:p>
            <a:r>
              <a:rPr lang="en-GB" baseline="0" dirty="0" smtClean="0"/>
              <a:t>Can compare so much about your Trust </a:t>
            </a:r>
          </a:p>
          <a:p>
            <a:endParaRPr lang="en-GB" baseline="0" dirty="0" smtClean="0"/>
          </a:p>
          <a:p>
            <a:r>
              <a:rPr lang="en-GB" sz="1600" b="1" baseline="0" dirty="0" smtClean="0"/>
              <a:t>[insert side for your Trust  or feeder Trust if you are in the community] </a:t>
            </a:r>
            <a:endParaRPr lang="en-GB" sz="1600" b="1" dirty="0"/>
          </a:p>
        </p:txBody>
      </p:sp>
      <p:sp>
        <p:nvSpPr>
          <p:cNvPr id="4" name="Slide Number Placeholder 3"/>
          <p:cNvSpPr>
            <a:spLocks noGrp="1"/>
          </p:cNvSpPr>
          <p:nvPr>
            <p:ph type="sldNum" sz="quarter" idx="10"/>
          </p:nvPr>
        </p:nvSpPr>
        <p:spPr/>
        <p:txBody>
          <a:bodyPr/>
          <a:lstStyle/>
          <a:p>
            <a:fld id="{2D65D68C-EE3A-3248-AF17-0A8430663CAF}" type="slidenum">
              <a:rPr lang="en-US" smtClean="0"/>
              <a:t>10</a:t>
            </a:fld>
            <a:endParaRPr lang="en-US"/>
          </a:p>
        </p:txBody>
      </p:sp>
    </p:spTree>
    <p:extLst>
      <p:ext uri="{BB962C8B-B14F-4D97-AF65-F5344CB8AC3E}">
        <p14:creationId xmlns:p14="http://schemas.microsoft.com/office/powerpoint/2010/main" val="1868367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Insert</a:t>
            </a:r>
            <a:r>
              <a:rPr lang="en-GB" b="1" baseline="0" dirty="0" smtClean="0"/>
              <a:t> local plan / ideas…</a:t>
            </a:r>
            <a:endParaRPr lang="en-GB" b="1" dirty="0"/>
          </a:p>
        </p:txBody>
      </p:sp>
      <p:sp>
        <p:nvSpPr>
          <p:cNvPr id="4" name="Slide Number Placeholder 3"/>
          <p:cNvSpPr>
            <a:spLocks noGrp="1"/>
          </p:cNvSpPr>
          <p:nvPr>
            <p:ph type="sldNum" sz="quarter" idx="10"/>
          </p:nvPr>
        </p:nvSpPr>
        <p:spPr/>
        <p:txBody>
          <a:bodyPr/>
          <a:lstStyle/>
          <a:p>
            <a:fld id="{2D65D68C-EE3A-3248-AF17-0A8430663CAF}" type="slidenum">
              <a:rPr lang="en-US" smtClean="0"/>
              <a:t>11</a:t>
            </a:fld>
            <a:endParaRPr lang="en-US"/>
          </a:p>
        </p:txBody>
      </p:sp>
    </p:spTree>
    <p:extLst>
      <p:ext uri="{BB962C8B-B14F-4D97-AF65-F5344CB8AC3E}">
        <p14:creationId xmlns:p14="http://schemas.microsoft.com/office/powerpoint/2010/main" val="2501183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5D68C-EE3A-3248-AF17-0A8430663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270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r>
              <a:rPr lang="en-GB" dirty="0" smtClean="0"/>
              <a:t>Variation in care</a:t>
            </a:r>
            <a:r>
              <a:rPr lang="en-GB" baseline="0" dirty="0" smtClean="0"/>
              <a:t> </a:t>
            </a:r>
            <a:r>
              <a:rPr lang="en-GB" dirty="0" smtClean="0"/>
              <a:t>– this is impacting</a:t>
            </a:r>
            <a:r>
              <a:rPr lang="en-GB" baseline="0" dirty="0" smtClean="0"/>
              <a:t> service delivery including losing patients and delays in continuing care</a:t>
            </a:r>
          </a:p>
          <a:p>
            <a:endParaRPr lang="en-GB" baseline="0" dirty="0" smtClean="0"/>
          </a:p>
          <a:p>
            <a:r>
              <a:rPr lang="en-GB" sz="1200" kern="1200" dirty="0" smtClean="0">
                <a:solidFill>
                  <a:schemeClr val="tx1"/>
                </a:solidFill>
                <a:effectLst/>
                <a:latin typeface="+mn-lt"/>
                <a:ea typeface="+mn-ea"/>
                <a:cs typeface="+mn-cs"/>
              </a:rPr>
              <a:t>A small but significant number of patients do not receive continuity of hip fracture rehabilitation due to poor communication within the care pathway. </a:t>
            </a:r>
          </a:p>
          <a:p>
            <a:r>
              <a:rPr lang="en-GB" sz="1200" kern="1200" dirty="0" smtClean="0">
                <a:solidFill>
                  <a:schemeClr val="tx1"/>
                </a:solidFill>
                <a:effectLst/>
                <a:latin typeface="+mn-lt"/>
                <a:ea typeface="+mn-ea"/>
                <a:cs typeface="+mn-cs"/>
              </a:rPr>
              <a:t>Physiotherapists are not involved in local decision making about hip fracture rehabilitation in a significant number of services</a:t>
            </a:r>
          </a:p>
          <a:p>
            <a:r>
              <a:rPr lang="en-GB" sz="1200" kern="1200" dirty="0" smtClean="0">
                <a:solidFill>
                  <a:schemeClr val="tx1"/>
                </a:solidFill>
                <a:effectLst/>
                <a:latin typeface="+mn-lt"/>
                <a:ea typeface="+mn-ea"/>
                <a:cs typeface="+mn-cs"/>
              </a:rPr>
              <a:t>Communications methods used may not be efficient or effective between physiotherapists between stages in the pathway as it appears that some referrals are lost in the pathway.</a:t>
            </a:r>
          </a:p>
          <a:p>
            <a:r>
              <a:rPr lang="en-GB" sz="1200" kern="1200" dirty="0" smtClean="0">
                <a:solidFill>
                  <a:schemeClr val="tx1"/>
                </a:solidFill>
                <a:effectLst/>
                <a:latin typeface="+mn-lt"/>
                <a:ea typeface="+mn-ea"/>
                <a:cs typeface="+mn-cs"/>
              </a:rPr>
              <a:t>Physiotherapists need to improve  communication channels and pathways to ensure that every patient receives continuity of care throughout each stage of the recovery process. </a:t>
            </a:r>
          </a:p>
          <a:p>
            <a:endParaRPr lang="en-GB" baseline="0" dirty="0" smtClean="0"/>
          </a:p>
          <a:p>
            <a:r>
              <a:rPr lang="en-GB" sz="1200" kern="1200" dirty="0" smtClean="0">
                <a:solidFill>
                  <a:schemeClr val="tx1"/>
                </a:solidFill>
                <a:effectLst/>
                <a:latin typeface="+mn-lt"/>
                <a:ea typeface="+mn-ea"/>
                <a:cs typeface="+mn-cs"/>
              </a:rPr>
              <a:t>Patient experience of hip fracture rehabilitation can be enhanced by improving the communication across the whole pathway.</a:t>
            </a:r>
          </a:p>
          <a:p>
            <a:r>
              <a:rPr lang="en-GB" sz="1200" kern="1200" dirty="0" smtClean="0">
                <a:solidFill>
                  <a:schemeClr val="tx1"/>
                </a:solidFill>
                <a:effectLst/>
                <a:latin typeface="+mn-lt"/>
                <a:ea typeface="+mn-ea"/>
                <a:cs typeface="+mn-cs"/>
              </a:rPr>
              <a:t>Physiotherapists need to embed with local hip fracture governance teams to optimise rehabilitation from Day 1. </a:t>
            </a:r>
          </a:p>
          <a:p>
            <a:r>
              <a:rPr lang="en-GB" sz="1200" kern="1200" dirty="0" smtClean="0">
                <a:solidFill>
                  <a:schemeClr val="tx1"/>
                </a:solidFill>
                <a:effectLst/>
                <a:latin typeface="+mn-lt"/>
                <a:ea typeface="+mn-ea"/>
                <a:cs typeface="+mn-cs"/>
              </a:rPr>
              <a:t>Local referral structures between sectors in the pathway should be reviewed to ensure that these are suitable for efficient handover of appropriate information. </a:t>
            </a:r>
          </a:p>
          <a:p>
            <a:endParaRPr lang="en-GB" baseline="0" dirty="0" smtClean="0"/>
          </a:p>
          <a:p>
            <a:endParaRPr lang="en-GB" dirty="0" smtClean="0"/>
          </a:p>
          <a:p>
            <a:r>
              <a:rPr lang="en-GB" dirty="0" smtClean="0"/>
              <a:t>Implications..</a:t>
            </a:r>
          </a:p>
          <a:p>
            <a:endParaRPr lang="en-GB" dirty="0" smtClean="0"/>
          </a:p>
          <a:p>
            <a:r>
              <a:rPr lang="en-GB" dirty="0" smtClean="0"/>
              <a:t>Moves should be avoided – if necessary obligation</a:t>
            </a:r>
            <a:r>
              <a:rPr lang="en-GB" baseline="0" dirty="0" smtClean="0"/>
              <a:t> to anticipate their impact and develop effective </a:t>
            </a:r>
            <a:r>
              <a:rPr lang="en-GB" baseline="0" dirty="0" err="1" smtClean="0"/>
              <a:t>mechs</a:t>
            </a:r>
            <a:r>
              <a:rPr lang="en-GB" baseline="0" dirty="0" smtClean="0"/>
              <a:t> for handover</a:t>
            </a:r>
            <a:endParaRPr lang="en-GB" dirty="0" smtClean="0"/>
          </a:p>
          <a:p>
            <a:endParaRPr lang="en-GB" dirty="0" smtClean="0"/>
          </a:p>
          <a:p>
            <a:r>
              <a:rPr lang="en-GB" dirty="0" smtClean="0"/>
              <a:t>Standards….</a:t>
            </a:r>
          </a:p>
          <a:p>
            <a:endParaRPr lang="en-GB" dirty="0" smtClean="0"/>
          </a:p>
          <a:p>
            <a:r>
              <a:rPr lang="en-GB" dirty="0" smtClean="0"/>
              <a:t>Commissioner s should take whole</a:t>
            </a:r>
            <a:r>
              <a:rPr lang="en-GB" baseline="0" dirty="0" smtClean="0"/>
              <a:t> pathway approach</a:t>
            </a:r>
          </a:p>
          <a:p>
            <a:endParaRPr lang="en-GB" baseline="0" dirty="0" smtClean="0"/>
          </a:p>
          <a:p>
            <a:r>
              <a:rPr lang="en-GB" baseline="0" dirty="0" smtClean="0"/>
              <a:t>Hip Fracture </a:t>
            </a:r>
            <a:r>
              <a:rPr lang="en-GB" baseline="0" dirty="0" err="1" smtClean="0"/>
              <a:t>Progs</a:t>
            </a:r>
            <a:r>
              <a:rPr lang="en-GB" baseline="0" dirty="0" smtClean="0"/>
              <a:t> in acute services should have responsibility for all patient since they </a:t>
            </a:r>
            <a:r>
              <a:rPr lang="en-GB" baseline="0" dirty="0" err="1" smtClean="0"/>
              <a:t>ve</a:t>
            </a:r>
            <a:r>
              <a:rPr lang="en-GB" baseline="0" dirty="0" smtClean="0"/>
              <a:t> left acute care  to decrease interruptions</a:t>
            </a:r>
          </a:p>
          <a:p>
            <a:endParaRPr lang="en-GB" baseline="0" dirty="0" smtClean="0"/>
          </a:p>
          <a:p>
            <a:r>
              <a:rPr lang="en-GB" baseline="0" dirty="0" smtClean="0"/>
              <a:t>Referral structures need reviewing</a:t>
            </a:r>
            <a:endParaRPr lang="en-GB" dirty="0" smtClean="0"/>
          </a:p>
        </p:txBody>
      </p:sp>
      <p:sp>
        <p:nvSpPr>
          <p:cNvPr id="4" name="Slide Number Placeholder 3"/>
          <p:cNvSpPr>
            <a:spLocks noGrp="1"/>
          </p:cNvSpPr>
          <p:nvPr>
            <p:ph type="sldNum" sz="quarter" idx="10"/>
          </p:nvPr>
        </p:nvSpPr>
        <p:spPr/>
        <p:txBody>
          <a:bodyPr/>
          <a:lstStyle/>
          <a:p>
            <a:fld id="{2D65D68C-EE3A-3248-AF17-0A8430663CAF}" type="slidenum">
              <a:rPr lang="en-US" smtClean="0"/>
              <a:t>13</a:t>
            </a:fld>
            <a:endParaRPr lang="en-US"/>
          </a:p>
        </p:txBody>
      </p:sp>
    </p:spTree>
    <p:extLst>
      <p:ext uri="{BB962C8B-B14F-4D97-AF65-F5344CB8AC3E}">
        <p14:creationId xmlns:p14="http://schemas.microsoft.com/office/powerpoint/2010/main" val="3164324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1200" kern="1200" dirty="0" smtClean="0">
                <a:solidFill>
                  <a:schemeClr val="tx1"/>
                </a:solidFill>
                <a:effectLst/>
                <a:latin typeface="+mn-lt"/>
                <a:ea typeface="+mn-ea"/>
                <a:cs typeface="+mn-cs"/>
              </a:rPr>
              <a:t>Standard</a:t>
            </a:r>
            <a:r>
              <a:rPr lang="en-GB" sz="1200" kern="1200" baseline="0" dirty="0" smtClean="0">
                <a:solidFill>
                  <a:schemeClr val="tx1"/>
                </a:solidFill>
                <a:effectLst/>
                <a:latin typeface="+mn-lt"/>
                <a:ea typeface="+mn-ea"/>
                <a:cs typeface="+mn-cs"/>
              </a:rPr>
              <a:t> 2:</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Any healthcare worker may perform the task of getting a patient out of bed.</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type of worker(s) involved in getting the patient out of bed is accurately identified.</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 clear and consistent method for recording getting out of bed is in place.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NHFD data processor is able to identify when a patient gets out of bed for the purposes of NHFD data entry.</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 physiotherapist leads modifying physiotherapy treatment plans to enable patients experiencing dementia, delirium, pain and hypotension to get out of bed on the day of, or the day following, hip fracture surgery, where possible.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 physiotherapist reviews any patient who does not mobilise within 24 hours.</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For patients who do not get out of bed on the day of, or the day following, hip fracture surgery:</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 clear record is made of the reason why a patient does not mobilise within 24 hours.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 physiotherapist is involved in the Multidisciplinary Team (MDT) discussion to address the reasons for extended bed-rest.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 clear physiotherapy action plan with timescales is in place to manage the clinical conditions that prevent a patient getting out of bed on the day of, or the day following, hip fracture surgery.</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There is a specific range of motion exercise programme in place for patients experiencing delirium </a:t>
            </a:r>
          </a:p>
          <a:p>
            <a:pPr marL="171450" indent="-171450">
              <a:buFont typeface="Arial" panose="020B0604020202020204" pitchFamily="34" charset="0"/>
              <a:buChar char="•"/>
            </a:pPr>
            <a:endParaRPr lang="en-GB" sz="1200" i="1"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GB" sz="1200" i="1"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patient does not need to have been seen by a physiotherapist before they get out of bed. Need to understand the difference between the task of getting a patient out of bed versus the professional activity of delivering rehabilitation which may include aspects of transferring and moving . Mobilising in this context means getting out of bed and signifies an end to bed rest. It is not the same as walking.</a:t>
            </a:r>
          </a:p>
          <a:p>
            <a:pPr marL="171450" indent="-171450">
              <a:buFont typeface="Arial" panose="020B0604020202020204" pitchFamily="34" charset="0"/>
              <a:buChar char="•"/>
            </a:pPr>
            <a:endParaRPr lang="en-GB" sz="1200" i="1"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2D65D68C-EE3A-3248-AF17-0A8430663CAF}" type="slidenum">
              <a:rPr lang="en-US" smtClean="0"/>
              <a:t>14</a:t>
            </a:fld>
            <a:endParaRPr lang="en-US"/>
          </a:p>
        </p:txBody>
      </p:sp>
    </p:spTree>
    <p:extLst>
      <p:ext uri="{BB962C8B-B14F-4D97-AF65-F5344CB8AC3E}">
        <p14:creationId xmlns:p14="http://schemas.microsoft.com/office/powerpoint/2010/main" val="1404310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en-GB" sz="1200" kern="1200" dirty="0" smtClean="0">
                <a:solidFill>
                  <a:schemeClr val="tx1"/>
                </a:solidFill>
                <a:effectLst/>
                <a:latin typeface="+mn-lt"/>
                <a:ea typeface="+mn-ea"/>
                <a:cs typeface="+mn-cs"/>
              </a:rPr>
              <a:t>Standards 3 and 4 </a:t>
            </a:r>
          </a:p>
          <a:p>
            <a:pPr marL="171450" lvl="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patient’s previous activity levels over the last six months is identified to ensure that rehabilitation goals are appropriate.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Any member of the physiotherapy team may provide the identified rehabilitation interventions.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 clear and consistent template for recording rehabilitation goals and activities is in place and shared with the wider MDT.</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Each rehabilitation session includes domains of range of movement exercise, strength and balance training, transfers and walking, and functional ability.</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Each rehabilitation session is suited to the patient’s identified abilities at the time treatment is given.</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There is a specific strength and balance training programme in place for patients at low-moderate risk of falls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There is a specific multifactorial programme in place, including strength and balance training, for patients at high risk of falls.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An appropriate outcome measure is used to measure progress against each rehabilitation goal.</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Patient who do not receive two hours of rehabilitation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 clear record is made of the reason why a patient has not received 2 hours of  rehabilitation</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 clear physiotherapy action plan with timescales is in place to manage the clinical conditions that prevent a patient receiving 2 hours of rehab</a:t>
            </a:r>
          </a:p>
          <a:p>
            <a:pPr marL="171450" lvl="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Muscle weakness and poor balance are significant risk factors for fall. Many patients who have fallen once have a fear of falling. Even short periods of bed-rest and/or altered activity patterns can lead to significant deconditioning. All patients must have specific strength and balance training as part of their early  rehabilitation. Delirium should not prevent participation in rehab and active treatment still required.</a:t>
            </a:r>
          </a:p>
          <a:p>
            <a:r>
              <a:rPr lang="en-GB" sz="1200" kern="1200" dirty="0" smtClean="0">
                <a:solidFill>
                  <a:schemeClr val="tx1"/>
                </a:solidFill>
                <a:effectLst/>
                <a:latin typeface="+mn-lt"/>
                <a:ea typeface="+mn-ea"/>
                <a:cs typeface="+mn-cs"/>
              </a:rPr>
              <a:t>Strength and balance training can be </a:t>
            </a:r>
            <a:r>
              <a:rPr lang="en-GB" sz="1200" kern="1200" dirty="0" err="1" smtClean="0">
                <a:solidFill>
                  <a:schemeClr val="tx1"/>
                </a:solidFill>
                <a:effectLst/>
                <a:latin typeface="+mn-lt"/>
                <a:ea typeface="+mn-ea"/>
                <a:cs typeface="+mn-cs"/>
              </a:rPr>
              <a:t>indiv</a:t>
            </a:r>
            <a:r>
              <a:rPr lang="en-GB" sz="1200" kern="1200" dirty="0" smtClean="0">
                <a:solidFill>
                  <a:schemeClr val="tx1"/>
                </a:solidFill>
                <a:effectLst/>
                <a:latin typeface="+mn-lt"/>
                <a:ea typeface="+mn-ea"/>
                <a:cs typeface="+mn-cs"/>
              </a:rPr>
              <a:t> or in classes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Treatment modified to enable patients experiencing dementia, delirium </a:t>
            </a:r>
            <a:r>
              <a:rPr lang="en-GB" sz="1200" kern="1200" dirty="0" err="1" smtClean="0">
                <a:solidFill>
                  <a:schemeClr val="tx1"/>
                </a:solidFill>
                <a:effectLst/>
                <a:latin typeface="+mn-lt"/>
                <a:ea typeface="+mn-ea"/>
                <a:cs typeface="+mn-cs"/>
              </a:rPr>
              <a:t>etc</a:t>
            </a:r>
            <a:r>
              <a:rPr lang="en-GB" sz="1200" kern="1200" dirty="0" smtClean="0">
                <a:solidFill>
                  <a:schemeClr val="tx1"/>
                </a:solidFill>
                <a:effectLst/>
                <a:latin typeface="+mn-lt"/>
                <a:ea typeface="+mn-ea"/>
                <a:cs typeface="+mn-cs"/>
              </a:rPr>
              <a:t> to receive care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Make use of the full team to deliver rehab and exercise ensuring properly trained </a:t>
            </a:r>
            <a:r>
              <a:rPr lang="en-GB" sz="1200" kern="1200" dirty="0" err="1" smtClean="0">
                <a:solidFill>
                  <a:schemeClr val="tx1"/>
                </a:solidFill>
                <a:effectLst/>
                <a:latin typeface="+mn-lt"/>
                <a:ea typeface="+mn-ea"/>
                <a:cs typeface="+mn-cs"/>
              </a:rPr>
              <a:t>etc</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2D65D68C-EE3A-3248-AF17-0A8430663CAF}" type="slidenum">
              <a:rPr lang="en-US" smtClean="0"/>
              <a:t>15</a:t>
            </a:fld>
            <a:endParaRPr lang="en-US"/>
          </a:p>
        </p:txBody>
      </p:sp>
    </p:spTree>
    <p:extLst>
      <p:ext uri="{BB962C8B-B14F-4D97-AF65-F5344CB8AC3E}">
        <p14:creationId xmlns:p14="http://schemas.microsoft.com/office/powerpoint/2010/main" val="2050972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CSP Standards 3 and 4</a:t>
            </a:r>
          </a:p>
          <a:p>
            <a:endParaRPr lang="en-GB" dirty="0" smtClean="0"/>
          </a:p>
          <a:p>
            <a:r>
              <a:rPr lang="en-GB" dirty="0" smtClean="0"/>
              <a:t>These measure rehab</a:t>
            </a:r>
          </a:p>
          <a:p>
            <a:endParaRPr lang="en-GB" dirty="0" smtClean="0"/>
          </a:p>
          <a:p>
            <a:r>
              <a:rPr lang="en-GB" dirty="0" smtClean="0"/>
              <a:t>Build on hip sprint</a:t>
            </a:r>
            <a:r>
              <a:rPr lang="en-GB" baseline="0" dirty="0" smtClean="0"/>
              <a:t> data</a:t>
            </a:r>
            <a:r>
              <a:rPr lang="en-GB" baseline="0" dirty="0" smtClean="0"/>
              <a:t>. And you can use them to measure how your service is progressing against the CSP Hip Fracture standards.</a:t>
            </a:r>
            <a:endParaRPr lang="en-GB" dirty="0"/>
          </a:p>
        </p:txBody>
      </p:sp>
      <p:sp>
        <p:nvSpPr>
          <p:cNvPr id="4" name="Slide Number Placeholder 3"/>
          <p:cNvSpPr>
            <a:spLocks noGrp="1"/>
          </p:cNvSpPr>
          <p:nvPr>
            <p:ph type="sldNum" sz="quarter" idx="10"/>
          </p:nvPr>
        </p:nvSpPr>
        <p:spPr/>
        <p:txBody>
          <a:bodyPr/>
          <a:lstStyle/>
          <a:p>
            <a:fld id="{2D65D68C-EE3A-3248-AF17-0A8430663CAF}" type="slidenum">
              <a:rPr lang="en-US" smtClean="0"/>
              <a:t>16</a:t>
            </a:fld>
            <a:endParaRPr lang="en-US"/>
          </a:p>
        </p:txBody>
      </p:sp>
    </p:spTree>
    <p:extLst>
      <p:ext uri="{BB962C8B-B14F-4D97-AF65-F5344CB8AC3E}">
        <p14:creationId xmlns:p14="http://schemas.microsoft.com/office/powerpoint/2010/main" val="2338154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Maintenance</a:t>
            </a:r>
            <a:r>
              <a:rPr lang="en-GB" baseline="0" dirty="0" smtClean="0"/>
              <a:t> of strength and balance</a:t>
            </a:r>
          </a:p>
          <a:p>
            <a:pPr marL="171450" indent="-171450">
              <a:buFont typeface="Arial" panose="020B0604020202020204" pitchFamily="34" charset="0"/>
              <a:buChar char="•"/>
            </a:pPr>
            <a:r>
              <a:rPr lang="en-GB" baseline="0" dirty="0" smtClean="0"/>
              <a:t>Return to function</a:t>
            </a:r>
          </a:p>
          <a:p>
            <a:pPr marL="171450" indent="-171450">
              <a:buFont typeface="Arial" panose="020B0604020202020204" pitchFamily="34" charset="0"/>
              <a:buChar char="•"/>
            </a:pPr>
            <a:endParaRPr lang="en-GB" baseline="0" dirty="0" smtClean="0"/>
          </a:p>
          <a:p>
            <a:r>
              <a:rPr lang="en-GB" dirty="0" smtClean="0"/>
              <a:t>120</a:t>
            </a:r>
            <a:r>
              <a:rPr lang="en-GB" baseline="0" dirty="0" smtClean="0"/>
              <a:t> day follow – up</a:t>
            </a:r>
          </a:p>
          <a:p>
            <a:r>
              <a:rPr lang="en-GB" baseline="0" dirty="0" smtClean="0"/>
              <a:t>Outcome measures</a:t>
            </a:r>
            <a:endParaRPr lang="en-GB" dirty="0"/>
          </a:p>
        </p:txBody>
      </p:sp>
      <p:sp>
        <p:nvSpPr>
          <p:cNvPr id="4" name="Slide Number Placeholder 3"/>
          <p:cNvSpPr>
            <a:spLocks noGrp="1"/>
          </p:cNvSpPr>
          <p:nvPr>
            <p:ph type="sldNum" sz="quarter" idx="10"/>
          </p:nvPr>
        </p:nvSpPr>
        <p:spPr/>
        <p:txBody>
          <a:bodyPr/>
          <a:lstStyle/>
          <a:p>
            <a:fld id="{2D65D68C-EE3A-3248-AF17-0A8430663CAF}" type="slidenum">
              <a:rPr lang="en-US" smtClean="0"/>
              <a:t>17</a:t>
            </a:fld>
            <a:endParaRPr lang="en-US"/>
          </a:p>
        </p:txBody>
      </p:sp>
    </p:spTree>
    <p:extLst>
      <p:ext uri="{BB962C8B-B14F-4D97-AF65-F5344CB8AC3E}">
        <p14:creationId xmlns:p14="http://schemas.microsoft.com/office/powerpoint/2010/main" val="1501728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000" dirty="0" smtClean="0">
                <a:solidFill>
                  <a:srgbClr val="378D83"/>
                </a:solidFill>
              </a:rPr>
              <a:t>Commonest cause of</a:t>
            </a:r>
            <a:r>
              <a:rPr lang="en-GB" sz="2000" baseline="0" dirty="0" smtClean="0">
                <a:solidFill>
                  <a:srgbClr val="378D83"/>
                </a:solidFill>
              </a:rPr>
              <a:t> hip fracture is falls.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000" baseline="0" dirty="0" smtClean="0">
              <a:solidFill>
                <a:srgbClr val="378D83"/>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000" baseline="0" dirty="0" smtClean="0">
                <a:solidFill>
                  <a:srgbClr val="378D83"/>
                </a:solidFill>
              </a:rPr>
              <a:t>Long history of work in this area.</a:t>
            </a:r>
          </a:p>
          <a:p>
            <a:pPr lvl="2"/>
            <a:r>
              <a:rPr lang="en-GB" sz="2000" dirty="0" smtClean="0">
                <a:solidFill>
                  <a:srgbClr val="378D83"/>
                </a:solidFill>
              </a:rPr>
              <a:t>		</a:t>
            </a:r>
          </a:p>
          <a:p>
            <a:r>
              <a:rPr lang="en-GB" sz="2000" dirty="0" smtClean="0">
                <a:solidFill>
                  <a:srgbClr val="378D83"/>
                </a:solidFill>
              </a:rPr>
              <a:t>Lack of rehabilitation specificity around NICE / SIGN Guidelines</a:t>
            </a:r>
          </a:p>
          <a:p>
            <a:endParaRPr lang="en-GB" sz="2000" dirty="0" smtClean="0">
              <a:solidFill>
                <a:srgbClr val="378D83"/>
              </a:solidFill>
            </a:endParaRPr>
          </a:p>
          <a:p>
            <a:r>
              <a:rPr lang="en-GB" sz="2000" dirty="0" smtClean="0">
                <a:solidFill>
                  <a:srgbClr val="378D83"/>
                </a:solidFill>
              </a:rPr>
              <a:t>Approaches to service improvement and evaluation</a:t>
            </a:r>
          </a:p>
          <a:p>
            <a:pPr marL="800100" lvl="1" indent="-342900">
              <a:buFont typeface="Wingdings" panose="05000000000000000000" pitchFamily="2" charset="2"/>
              <a:buChar char="v"/>
            </a:pPr>
            <a:r>
              <a:rPr lang="en-GB" sz="2000" dirty="0" smtClean="0">
                <a:solidFill>
                  <a:srgbClr val="378D83"/>
                </a:solidFill>
              </a:rPr>
              <a:t>GIRFT</a:t>
            </a:r>
          </a:p>
          <a:p>
            <a:pPr marL="800100" lvl="1" indent="-342900">
              <a:buFont typeface="Wingdings" panose="05000000000000000000" pitchFamily="2" charset="2"/>
              <a:buChar char="v"/>
            </a:pPr>
            <a:r>
              <a:rPr lang="en-GB" sz="2000" dirty="0" smtClean="0">
                <a:solidFill>
                  <a:srgbClr val="378D83"/>
                </a:solidFill>
              </a:rPr>
              <a:t>Right Care</a:t>
            </a:r>
          </a:p>
          <a:p>
            <a:pPr marL="685800" indent="-685800">
              <a:buFont typeface="Arial" panose="020B0604020202020204" pitchFamily="34" charset="0"/>
              <a:buChar char="•"/>
            </a:pPr>
            <a:endParaRPr lang="en-GB" sz="2000" dirty="0" smtClean="0">
              <a:solidFill>
                <a:srgbClr val="378D83"/>
              </a:solidFill>
            </a:endParaRPr>
          </a:p>
          <a:p>
            <a:pPr marL="0" indent="0">
              <a:buFont typeface="Arial" panose="020B0604020202020204" pitchFamily="34" charset="0"/>
              <a:buNone/>
            </a:pPr>
            <a:r>
              <a:rPr lang="en-GB" sz="2000" dirty="0" smtClean="0">
                <a:solidFill>
                  <a:srgbClr val="378D83"/>
                </a:solidFill>
              </a:rPr>
              <a:t>None</a:t>
            </a:r>
            <a:r>
              <a:rPr lang="en-GB" sz="2000" baseline="0" dirty="0" smtClean="0">
                <a:solidFill>
                  <a:srgbClr val="378D83"/>
                </a:solidFill>
              </a:rPr>
              <a:t> included information on rehab</a:t>
            </a:r>
            <a:endParaRPr lang="en-GB" sz="2000" dirty="0" smtClean="0">
              <a:solidFill>
                <a:srgbClr val="378D83"/>
              </a:solidFill>
            </a:endParaRPr>
          </a:p>
          <a:p>
            <a:pPr marL="685800" indent="-685800">
              <a:buFont typeface="Arial" panose="020B0604020202020204" pitchFamily="34" charset="0"/>
              <a:buChar char="•"/>
            </a:pPr>
            <a:endParaRPr lang="en-GB" sz="2000" dirty="0" smtClean="0">
              <a:solidFill>
                <a:srgbClr val="378D83"/>
              </a:solidFill>
            </a:endParaRPr>
          </a:p>
          <a:p>
            <a:pPr marL="0" indent="0">
              <a:buFont typeface="Arial" panose="020B0604020202020204" pitchFamily="34" charset="0"/>
              <a:buNone/>
            </a:pPr>
            <a:r>
              <a:rPr lang="en-GB" sz="2000" dirty="0" smtClean="0">
                <a:solidFill>
                  <a:srgbClr val="378D83"/>
                </a:solidFill>
              </a:rPr>
              <a:t> 2017 CSP commissioned the RCP to manage the Physiotherapy Hip Fracture Sprint Audit (PHFSA) ‘Sprint’ audit </a:t>
            </a:r>
          </a:p>
          <a:p>
            <a:pPr marL="0" indent="0">
              <a:buFont typeface="Arial" panose="020B0604020202020204" pitchFamily="34" charset="0"/>
              <a:buNone/>
            </a:pPr>
            <a:r>
              <a:rPr lang="en-GB" sz="2000" dirty="0" smtClean="0">
                <a:solidFill>
                  <a:srgbClr val="378D83"/>
                </a:solidFill>
              </a:rPr>
              <a:t>*high volume data in a short time</a:t>
            </a:r>
          </a:p>
          <a:p>
            <a:pPr marL="0" indent="0">
              <a:buFont typeface="Arial" panose="020B0604020202020204" pitchFamily="34" charset="0"/>
              <a:buNone/>
            </a:pPr>
            <a:r>
              <a:rPr lang="en-GB" sz="2000" dirty="0" smtClean="0">
                <a:solidFill>
                  <a:srgbClr val="378D83"/>
                </a:solidFill>
              </a:rPr>
              <a:t>*</a:t>
            </a:r>
            <a:r>
              <a:rPr lang="en-GB" sz="2000" baseline="0" dirty="0" smtClean="0">
                <a:solidFill>
                  <a:srgbClr val="378D83"/>
                </a:solidFill>
              </a:rPr>
              <a:t> </a:t>
            </a:r>
            <a:r>
              <a:rPr lang="en-GB" sz="2000" dirty="0" smtClean="0">
                <a:solidFill>
                  <a:srgbClr val="378D83"/>
                </a:solidFill>
              </a:rPr>
              <a:t> added as a subsidiary data set to the NHFD</a:t>
            </a:r>
            <a:r>
              <a:rPr lang="en-GB" sz="2000" baseline="0" dirty="0" smtClean="0">
                <a:solidFill>
                  <a:srgbClr val="378D83"/>
                </a:solidFill>
              </a:rPr>
              <a:t> national dataset.</a:t>
            </a:r>
            <a:endParaRPr lang="en-GB" sz="2000" dirty="0" smtClean="0">
              <a:solidFill>
                <a:srgbClr val="378D83"/>
              </a:solidFil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6E0220-9E06-468A-BD78-544E31DB0A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2935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Hip fracture is a leading cause of morbidity in people over 60 years old.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People experiencing hip fracture require rehabilitation, often from a number of teams, throughout their recovery period.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Communication between these different teams poses a challenge to the continuity of care.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Communication between professionals delivering care is essential to ensure safe and effective care, continuity of treatment and rehabilitation planning. </a:t>
            </a:r>
            <a:endParaRPr lang="en-GB" dirty="0" smtClean="0"/>
          </a:p>
          <a:p>
            <a:endParaRPr lang="en-GB" dirty="0" smtClean="0"/>
          </a:p>
          <a:p>
            <a:r>
              <a:rPr lang="en-GB" sz="1200" b="0" i="0" kern="1200" dirty="0" smtClean="0">
                <a:solidFill>
                  <a:schemeClr val="tx1"/>
                </a:solidFill>
                <a:effectLst/>
                <a:latin typeface="+mn-lt"/>
                <a:ea typeface="+mn-ea"/>
                <a:cs typeface="+mn-cs"/>
              </a:rPr>
              <a:t>Hip sprint investigated the patient journey through the whole pathway from the acute trust providing the initial hip fracture treatment, the next step rehabilitation wards and finally on to home and community base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5D68C-EE3A-3248-AF17-0A8430663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7340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talk about your own experience</a:t>
            </a:r>
            <a:r>
              <a:rPr lang="en-GB" baseline="0" dirty="0" smtClean="0"/>
              <a:t> of participating in hip sprint 2 mins]</a:t>
            </a:r>
            <a:endParaRPr lang="en-GB" dirty="0"/>
          </a:p>
        </p:txBody>
      </p:sp>
      <p:sp>
        <p:nvSpPr>
          <p:cNvPr id="4" name="Slide Number Placeholder 3"/>
          <p:cNvSpPr>
            <a:spLocks noGrp="1"/>
          </p:cNvSpPr>
          <p:nvPr>
            <p:ph type="sldNum" sz="quarter" idx="10"/>
          </p:nvPr>
        </p:nvSpPr>
        <p:spPr/>
        <p:txBody>
          <a:bodyPr/>
          <a:lstStyle/>
          <a:p>
            <a:fld id="{2D65D68C-EE3A-3248-AF17-0A8430663CAF}" type="slidenum">
              <a:rPr lang="en-US" smtClean="0"/>
              <a:t>4</a:t>
            </a:fld>
            <a:endParaRPr lang="en-US"/>
          </a:p>
        </p:txBody>
      </p:sp>
    </p:spTree>
    <p:extLst>
      <p:ext uri="{BB962C8B-B14F-4D97-AF65-F5344CB8AC3E}">
        <p14:creationId xmlns:p14="http://schemas.microsoft.com/office/powerpoint/2010/main" val="4068260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solidFill>
                  <a:srgbClr val="378D83"/>
                </a:solidFill>
              </a:rPr>
              <a:t>Main Findings of Hip Sprint audit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solidFill>
                <a:srgbClr val="378D83"/>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solidFill>
                  <a:srgbClr val="378D83"/>
                </a:solidFill>
              </a:rPr>
              <a:t>Unwarranted </a:t>
            </a:r>
            <a:r>
              <a:rPr lang="en-GB" sz="1200" dirty="0" smtClean="0">
                <a:solidFill>
                  <a:srgbClr val="378D83"/>
                </a:solidFill>
              </a:rPr>
              <a:t>Variation</a:t>
            </a:r>
            <a:r>
              <a:rPr lang="en-GB" sz="1200" baseline="0" dirty="0" smtClean="0">
                <a:solidFill>
                  <a:srgbClr val="378D83"/>
                </a:solidFill>
              </a:rPr>
              <a:t> </a:t>
            </a:r>
            <a:r>
              <a:rPr lang="en-GB" sz="1200" dirty="0" smtClean="0">
                <a:solidFill>
                  <a:srgbClr val="378D83"/>
                </a:solidFill>
              </a:rPr>
              <a:t> in hip fracture rehabilitation identified throughout England and Wales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rgbClr val="378D83"/>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378D83"/>
                </a:solidFill>
              </a:rPr>
              <a:t>Already lots</a:t>
            </a:r>
            <a:r>
              <a:rPr lang="en-GB" sz="1200" baseline="0" dirty="0" smtClean="0">
                <a:solidFill>
                  <a:srgbClr val="378D83"/>
                </a:solidFill>
              </a:rPr>
              <a:t> of guidance out there relating to reasonable standards of care for the types of patient experiencing hip fracture.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solidFill>
                <a:srgbClr val="378D83"/>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solidFill>
                  <a:srgbClr val="378D83"/>
                </a:solidFill>
              </a:rPr>
              <a:t>This is not translating into consistent levels of being delivered by physiotherapy teams across the whole pathway.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solidFill>
                <a:srgbClr val="378D83"/>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solidFill>
                  <a:srgbClr val="378D83"/>
                </a:solidFill>
              </a:rPr>
              <a:t>Led the CSP developing standards.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solidFill>
                <a:srgbClr val="378D83"/>
              </a:solidFill>
            </a:endParaRPr>
          </a:p>
          <a:p>
            <a:endParaRPr lang="en-GB" dirty="0" smtClean="0"/>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E16E0220-9E06-468A-BD78-544E31DB0AF0}" type="slidenum">
              <a:rPr lang="en-GB" smtClean="0"/>
              <a:t>5</a:t>
            </a:fld>
            <a:endParaRPr lang="en-GB"/>
          </a:p>
        </p:txBody>
      </p:sp>
    </p:spTree>
    <p:extLst>
      <p:ext uri="{BB962C8B-B14F-4D97-AF65-F5344CB8AC3E}">
        <p14:creationId xmlns:p14="http://schemas.microsoft.com/office/powerpoint/2010/main" val="3323423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solidFill>
                  <a:srgbClr val="378D83"/>
                </a:solidFill>
              </a:rPr>
              <a:t>These standards are directly drawn from the recommendations of hip sprint, together with using existing standards from other sources such as NICE.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Many of the reasons given for patients not getting out of bed, such as dementia , delirium, poor pain control may be managed by a registered physiotherapist using real time clinical judgments to modify protocol based care to help these very sick patients get out of bed within 24 hours of surgery.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more therapy time invested in the first week, the more likely it is that people would return to their own homes. More intensive early physiotherapy early one meant more patients were able to get out of bed on the day of, or day after surgery.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Delays in starting onward rehabilitation may lead to deterioration, and reduce the ability of an individual to regain previous functional status. Models of care do affect how  this transition is managed but where there are delays these could be driver for improvement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Physiotherapists need to own their expertise and role in leading  rehabilitation and leading the whole physiotherapy workforce , and ought to expect to be part of the MDTs that lead an deliver hip fracture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endParaRPr lang="en-GB" baseline="0" dirty="0" smtClean="0"/>
          </a:p>
          <a:p>
            <a:endParaRPr lang="en-GB" baseline="0" dirty="0" smtClean="0"/>
          </a:p>
          <a:p>
            <a:r>
              <a:rPr lang="en-GB" baseline="0" dirty="0" smtClean="0"/>
              <a:t>The first standard refers to assessment and is critical that this is undertaken by a physiotherapist – </a:t>
            </a:r>
          </a:p>
          <a:p>
            <a:r>
              <a:rPr lang="en-GB" baseline="0" dirty="0" smtClean="0"/>
              <a:t>As well as focus on physical abilities, which includes pre-hip fracture status (mobility in and outside), PT assesses cognitive ability and engagement in rehab. The assessment kick starts the tailored rehab programme, focused on  returning the individual to pre-fracture status</a:t>
            </a:r>
          </a:p>
          <a:p>
            <a:endParaRPr lang="en-GB" baseline="0" dirty="0" smtClean="0"/>
          </a:p>
          <a:p>
            <a:pPr lvl="0"/>
            <a:r>
              <a:rPr lang="en-GB" sz="1200" kern="1200" dirty="0" smtClean="0">
                <a:solidFill>
                  <a:schemeClr val="tx1"/>
                </a:solidFill>
                <a:effectLst/>
                <a:latin typeface="+mn-lt"/>
                <a:ea typeface="+mn-ea"/>
                <a:cs typeface="+mn-cs"/>
              </a:rPr>
              <a:t>A registered physiotherapist must perform the assessment.</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first assessment may occur either before or after the operation.</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NHFD data processor is able to identify the specific assessment of the physiotherapist for the purposes of NHFD data entry.</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 clear and consistent method for recording the initial physiotherapist assessment is in place.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physiotherapist assessment is shared with the MDT to facilitate clear communication and efficient care-planning</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 physiotherapist may undertake the delirium assessment using the 4AT screening tool, for tariff payments, if they are part of the admission team.</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 physiotherapist may undertake the multifactorial fracture prevention assessment (falls and bone health), for tariff payment.  </a:t>
            </a:r>
          </a:p>
          <a:p>
            <a:pPr marL="171450" indent="-171450">
              <a:buFont typeface="Arial" panose="020B0604020202020204" pitchFamily="34" charset="0"/>
              <a:buChar char="•"/>
            </a:pPr>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Evidence:</a:t>
            </a:r>
          </a:p>
          <a:p>
            <a:endParaRPr lang="en-GB" sz="1200" b="1"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significant number of patients recovering from hip fracture experience poorly controlled pain, delirium and hypotension. Many patients experience dementia. These associated conditions require careful real-time clinical management according to individual patient needs. They are not absolute contraindications to mobilisation on the first day after hip fracture surgery yet they are commonly reported to unnecessarily delay mobilisation for a significant number of patients.</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6E0220-9E06-468A-BD78-544E31DB0A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1344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¾ ‘ s  lived in own homes beforehand, but over all only half returned to their own home after hip fracture.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If every hospital gave 20 minutes or more each day for first 7 days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Or if hospitals giving less acute rehab ensured continuity of rehab was provided then….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Some services already meet these standards and we look forward to seeing in the future your data on 4/12 follow up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We understand many services have workforce pressures and this may give the opportunity to look at how you use the workforce you have and best use the right skills in the right place of the pathway</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5D68C-EE3A-3248-AF17-0A8430663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8471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5D68C-EE3A-3248-AF17-0A8430663C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8800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Look up your own Hip Sprint data</a:t>
            </a:r>
          </a:p>
          <a:p>
            <a:endParaRPr lang="en-GB" dirty="0" smtClean="0"/>
          </a:p>
          <a:p>
            <a:r>
              <a:rPr lang="en-GB" dirty="0" smtClean="0"/>
              <a:t>Cut and paste the data</a:t>
            </a:r>
            <a:r>
              <a:rPr lang="en-GB" baseline="0" dirty="0" smtClean="0"/>
              <a:t> here  - talk </a:t>
            </a:r>
            <a:r>
              <a:rPr lang="en-GB" baseline="0" dirty="0" smtClean="0"/>
              <a:t>about  </a:t>
            </a:r>
            <a:r>
              <a:rPr lang="en-GB" baseline="0" dirty="0" smtClean="0"/>
              <a:t>your data.</a:t>
            </a:r>
            <a:endParaRPr lang="en-GB" dirty="0"/>
          </a:p>
        </p:txBody>
      </p:sp>
      <p:sp>
        <p:nvSpPr>
          <p:cNvPr id="4" name="Slide Number Placeholder 3"/>
          <p:cNvSpPr>
            <a:spLocks noGrp="1"/>
          </p:cNvSpPr>
          <p:nvPr>
            <p:ph type="sldNum" sz="quarter" idx="10"/>
          </p:nvPr>
        </p:nvSpPr>
        <p:spPr/>
        <p:txBody>
          <a:bodyPr/>
          <a:lstStyle/>
          <a:p>
            <a:fld id="{2D65D68C-EE3A-3248-AF17-0A8430663CAF}" type="slidenum">
              <a:rPr lang="en-US" smtClean="0"/>
              <a:t>9</a:t>
            </a:fld>
            <a:endParaRPr lang="en-US"/>
          </a:p>
        </p:txBody>
      </p:sp>
    </p:spTree>
    <p:extLst>
      <p:ext uri="{BB962C8B-B14F-4D97-AF65-F5344CB8AC3E}">
        <p14:creationId xmlns:p14="http://schemas.microsoft.com/office/powerpoint/2010/main" val="3528171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92AAC5-EC85-EB4A-8FA5-E63B38239DDE}" type="datetimeFigureOut">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1117803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92AAC5-EC85-EB4A-8FA5-E63B38239DDE}" type="datetimeFigureOut">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864261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92AAC5-EC85-EB4A-8FA5-E63B38239DDE}" type="datetimeFigureOut">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63927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59B32C03-07A1-E44F-BB30-BDB5595B79C4}" type="datetimeFigureOut">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3A459-1C1F-3F47-9919-7B15545B9C8D}" type="slidenum">
              <a:rPr lang="en-US" smtClean="0"/>
              <a:t>‹#›</a:t>
            </a:fld>
            <a:endParaRPr lang="en-US"/>
          </a:p>
        </p:txBody>
      </p:sp>
    </p:spTree>
    <p:extLst>
      <p:ext uri="{BB962C8B-B14F-4D97-AF65-F5344CB8AC3E}">
        <p14:creationId xmlns:p14="http://schemas.microsoft.com/office/powerpoint/2010/main" val="70331078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9B32C03-07A1-E44F-BB30-BDB5595B79C4}" type="datetimeFigureOut">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3A459-1C1F-3F47-9919-7B15545B9C8D}" type="slidenum">
              <a:rPr lang="en-US" smtClean="0"/>
              <a:t>‹#›</a:t>
            </a:fld>
            <a:endParaRPr lang="en-US"/>
          </a:p>
        </p:txBody>
      </p:sp>
    </p:spTree>
    <p:extLst>
      <p:ext uri="{BB962C8B-B14F-4D97-AF65-F5344CB8AC3E}">
        <p14:creationId xmlns:p14="http://schemas.microsoft.com/office/powerpoint/2010/main" val="360975064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9B32C03-07A1-E44F-BB30-BDB5595B79C4}" type="datetimeFigureOut">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3A459-1C1F-3F47-9919-7B15545B9C8D}" type="slidenum">
              <a:rPr lang="en-US" smtClean="0"/>
              <a:t>‹#›</a:t>
            </a:fld>
            <a:endParaRPr lang="en-US"/>
          </a:p>
        </p:txBody>
      </p:sp>
    </p:spTree>
    <p:extLst>
      <p:ext uri="{BB962C8B-B14F-4D97-AF65-F5344CB8AC3E}">
        <p14:creationId xmlns:p14="http://schemas.microsoft.com/office/powerpoint/2010/main" val="23049754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59B32C03-07A1-E44F-BB30-BDB5595B79C4}" type="datetimeFigureOut">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E3A459-1C1F-3F47-9919-7B15545B9C8D}" type="slidenum">
              <a:rPr lang="en-US" smtClean="0"/>
              <a:t>‹#›</a:t>
            </a:fld>
            <a:endParaRPr lang="en-US"/>
          </a:p>
        </p:txBody>
      </p:sp>
    </p:spTree>
    <p:extLst>
      <p:ext uri="{BB962C8B-B14F-4D97-AF65-F5344CB8AC3E}">
        <p14:creationId xmlns:p14="http://schemas.microsoft.com/office/powerpoint/2010/main" val="49084474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59B32C03-07A1-E44F-BB30-BDB5595B79C4}" type="datetimeFigureOut">
              <a:rPr lang="en-US" smtClean="0"/>
              <a:t>3/8/2019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E3A459-1C1F-3F47-9919-7B15545B9C8D}" type="slidenum">
              <a:rPr lang="en-US" smtClean="0"/>
              <a:t>‹#›</a:t>
            </a:fld>
            <a:endParaRPr lang="en-US"/>
          </a:p>
        </p:txBody>
      </p:sp>
    </p:spTree>
    <p:extLst>
      <p:ext uri="{BB962C8B-B14F-4D97-AF65-F5344CB8AC3E}">
        <p14:creationId xmlns:p14="http://schemas.microsoft.com/office/powerpoint/2010/main" val="25849781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59B32C03-07A1-E44F-BB30-BDB5595B79C4}" type="datetimeFigureOut">
              <a:rPr lang="en-US" smtClean="0"/>
              <a:t>3/8/2019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E3A459-1C1F-3F47-9919-7B15545B9C8D}" type="slidenum">
              <a:rPr lang="en-US" smtClean="0"/>
              <a:t>‹#›</a:t>
            </a:fld>
            <a:endParaRPr lang="en-US"/>
          </a:p>
        </p:txBody>
      </p:sp>
    </p:spTree>
    <p:extLst>
      <p:ext uri="{BB962C8B-B14F-4D97-AF65-F5344CB8AC3E}">
        <p14:creationId xmlns:p14="http://schemas.microsoft.com/office/powerpoint/2010/main" val="36635235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B32C03-07A1-E44F-BB30-BDB5595B79C4}" type="datetimeFigureOut">
              <a:rPr lang="en-US" smtClean="0"/>
              <a:t>3/8/2019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E3A459-1C1F-3F47-9919-7B15545B9C8D}" type="slidenum">
              <a:rPr lang="en-US" smtClean="0"/>
              <a:t>‹#›</a:t>
            </a:fld>
            <a:endParaRPr lang="en-US"/>
          </a:p>
        </p:txBody>
      </p:sp>
    </p:spTree>
    <p:extLst>
      <p:ext uri="{BB962C8B-B14F-4D97-AF65-F5344CB8AC3E}">
        <p14:creationId xmlns:p14="http://schemas.microsoft.com/office/powerpoint/2010/main" val="32375083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9B32C03-07A1-E44F-BB30-BDB5595B79C4}" type="datetimeFigureOut">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E3A459-1C1F-3F47-9919-7B15545B9C8D}" type="slidenum">
              <a:rPr lang="en-US" smtClean="0"/>
              <a:t>‹#›</a:t>
            </a:fld>
            <a:endParaRPr lang="en-US"/>
          </a:p>
        </p:txBody>
      </p:sp>
    </p:spTree>
    <p:extLst>
      <p:ext uri="{BB962C8B-B14F-4D97-AF65-F5344CB8AC3E}">
        <p14:creationId xmlns:p14="http://schemas.microsoft.com/office/powerpoint/2010/main" val="359888725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92AAC5-EC85-EB4A-8FA5-E63B38239DDE}" type="datetimeFigureOut">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7445815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9B32C03-07A1-E44F-BB30-BDB5595B79C4}" type="datetimeFigureOut">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E3A459-1C1F-3F47-9919-7B15545B9C8D}" type="slidenum">
              <a:rPr lang="en-US" smtClean="0"/>
              <a:t>‹#›</a:t>
            </a:fld>
            <a:endParaRPr lang="en-US"/>
          </a:p>
        </p:txBody>
      </p:sp>
    </p:spTree>
    <p:extLst>
      <p:ext uri="{BB962C8B-B14F-4D97-AF65-F5344CB8AC3E}">
        <p14:creationId xmlns:p14="http://schemas.microsoft.com/office/powerpoint/2010/main" val="257861850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9B32C03-07A1-E44F-BB30-BDB5595B79C4}" type="datetimeFigureOut">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3A459-1C1F-3F47-9919-7B15545B9C8D}" type="slidenum">
              <a:rPr lang="en-US" smtClean="0"/>
              <a:t>‹#›</a:t>
            </a:fld>
            <a:endParaRPr lang="en-US"/>
          </a:p>
        </p:txBody>
      </p:sp>
    </p:spTree>
    <p:extLst>
      <p:ext uri="{BB962C8B-B14F-4D97-AF65-F5344CB8AC3E}">
        <p14:creationId xmlns:p14="http://schemas.microsoft.com/office/powerpoint/2010/main" val="249624188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9B32C03-07A1-E44F-BB30-BDB5595B79C4}" type="datetimeFigureOut">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3A459-1C1F-3F47-9919-7B15545B9C8D}" type="slidenum">
              <a:rPr lang="en-US" smtClean="0"/>
              <a:t>‹#›</a:t>
            </a:fld>
            <a:endParaRPr lang="en-US"/>
          </a:p>
        </p:txBody>
      </p:sp>
    </p:spTree>
    <p:extLst>
      <p:ext uri="{BB962C8B-B14F-4D97-AF65-F5344CB8AC3E}">
        <p14:creationId xmlns:p14="http://schemas.microsoft.com/office/powerpoint/2010/main" val="279183909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292AAC5-EC85-EB4A-8FA5-E63B38239DDE}" type="datetimeFigureOut">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794361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92AAC5-EC85-EB4A-8FA5-E63B38239DDE}" type="datetimeFigureOut">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2083061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92AAC5-EC85-EB4A-8FA5-E63B38239DDE}" type="datetimeFigureOut">
              <a:rPr lang="en-US" smtClean="0"/>
              <a:t>3/8/2019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173700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92AAC5-EC85-EB4A-8FA5-E63B38239DDE}" type="datetimeFigureOut">
              <a:rPr lang="en-US" smtClean="0"/>
              <a:t>3/8/2019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984539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92AAC5-EC85-EB4A-8FA5-E63B38239DDE}" type="datetimeFigureOut">
              <a:rPr lang="en-US" smtClean="0"/>
              <a:t>3/8/2019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801052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92AAC5-EC85-EB4A-8FA5-E63B38239DDE}" type="datetimeFigureOut">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722014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92AAC5-EC85-EB4A-8FA5-E63B38239DDE}" type="datetimeFigureOut">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C453F-66CE-9649-8778-FA1C7507999F}" type="slidenum">
              <a:rPr lang="en-US" smtClean="0"/>
              <a:t>‹#›</a:t>
            </a:fld>
            <a:endParaRPr lang="en-US"/>
          </a:p>
        </p:txBody>
      </p:sp>
    </p:spTree>
    <p:extLst>
      <p:ext uri="{BB962C8B-B14F-4D97-AF65-F5344CB8AC3E}">
        <p14:creationId xmlns:p14="http://schemas.microsoft.com/office/powerpoint/2010/main" val="1620726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92AAC5-EC85-EB4A-8FA5-E63B38239DDE}" type="datetimeFigureOut">
              <a:rPr lang="en-US" smtClean="0"/>
              <a:t>3/8/2019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5C453F-66CE-9649-8778-FA1C7507999F}" type="slidenum">
              <a:rPr lang="en-US" smtClean="0"/>
              <a:t>‹#›</a:t>
            </a:fld>
            <a:endParaRPr lang="en-US"/>
          </a:p>
        </p:txBody>
      </p:sp>
    </p:spTree>
    <p:extLst>
      <p:ext uri="{BB962C8B-B14F-4D97-AF65-F5344CB8AC3E}">
        <p14:creationId xmlns:p14="http://schemas.microsoft.com/office/powerpoint/2010/main" val="98324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B32C03-07A1-E44F-BB30-BDB5595B79C4}" type="datetimeFigureOut">
              <a:rPr lang="en-US" smtClean="0"/>
              <a:t>3/8/2019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E3A459-1C1F-3F47-9919-7B15545B9C8D}" type="slidenum">
              <a:rPr lang="en-US" smtClean="0"/>
              <a:t>‹#›</a:t>
            </a:fld>
            <a:endParaRPr lang="en-US"/>
          </a:p>
        </p:txBody>
      </p:sp>
    </p:spTree>
    <p:extLst>
      <p:ext uri="{BB962C8B-B14F-4D97-AF65-F5344CB8AC3E}">
        <p14:creationId xmlns:p14="http://schemas.microsoft.com/office/powerpoint/2010/main" val="256085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96750" y="1637804"/>
            <a:ext cx="7923376" cy="2119275"/>
          </a:xfrm>
          <a:prstGeom prst="rect">
            <a:avLst/>
          </a:prstGeom>
        </p:spPr>
      </p:pic>
      <p:sp>
        <p:nvSpPr>
          <p:cNvPr id="3" name="Rectangle 2"/>
          <p:cNvSpPr/>
          <p:nvPr/>
        </p:nvSpPr>
        <p:spPr>
          <a:xfrm>
            <a:off x="1729707" y="4560111"/>
            <a:ext cx="9220323" cy="830997"/>
          </a:xfrm>
          <a:prstGeom prst="rect">
            <a:avLst/>
          </a:prstGeom>
        </p:spPr>
        <p:txBody>
          <a:bodyPr wrap="square">
            <a:spAutoFit/>
          </a:bodyPr>
          <a:lstStyle/>
          <a:p>
            <a:r>
              <a:rPr lang="en-US" sz="4800" b="1" kern="1000" spc="-100" dirty="0" smtClean="0">
                <a:solidFill>
                  <a:srgbClr val="002060"/>
                </a:solidFill>
                <a:latin typeface="Arial" charset="0"/>
                <a:ea typeface="Arial" charset="0"/>
                <a:cs typeface="Arial" charset="0"/>
              </a:rPr>
              <a:t>The CSP Hip Fracture Standards </a:t>
            </a:r>
            <a:endParaRPr lang="en-US" sz="4800" b="1" kern="1000" spc="-100" dirty="0">
              <a:solidFill>
                <a:srgbClr val="002060"/>
              </a:solidFill>
              <a:latin typeface="Arial" charset="0"/>
              <a:ea typeface="Arial" charset="0"/>
              <a:cs typeface="Arial" charset="0"/>
            </a:endParaRPr>
          </a:p>
        </p:txBody>
      </p:sp>
    </p:spTree>
    <p:extLst>
      <p:ext uri="{BB962C8B-B14F-4D97-AF65-F5344CB8AC3E}">
        <p14:creationId xmlns:p14="http://schemas.microsoft.com/office/powerpoint/2010/main" val="431640117"/>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62746" y="151050"/>
            <a:ext cx="2039977" cy="545635"/>
          </a:xfrm>
          <a:prstGeom prst="rect">
            <a:avLst/>
          </a:prstGeom>
        </p:spPr>
      </p:pic>
      <p:pic>
        <p:nvPicPr>
          <p:cNvPr id="2" name="Picture 1"/>
          <p:cNvPicPr>
            <a:picLocks noChangeAspect="1"/>
          </p:cNvPicPr>
          <p:nvPr/>
        </p:nvPicPr>
        <p:blipFill>
          <a:blip r:embed="rId5"/>
          <a:stretch>
            <a:fillRect/>
          </a:stretch>
        </p:blipFill>
        <p:spPr>
          <a:xfrm>
            <a:off x="3466023" y="1667511"/>
            <a:ext cx="7610295" cy="4625368"/>
          </a:xfrm>
          <a:prstGeom prst="rect">
            <a:avLst/>
          </a:prstGeom>
        </p:spPr>
      </p:pic>
      <p:sp>
        <p:nvSpPr>
          <p:cNvPr id="3" name="TextBox 2"/>
          <p:cNvSpPr txBox="1"/>
          <p:nvPr/>
        </p:nvSpPr>
        <p:spPr>
          <a:xfrm>
            <a:off x="793630" y="947087"/>
            <a:ext cx="6659592" cy="954107"/>
          </a:xfrm>
          <a:prstGeom prst="rect">
            <a:avLst/>
          </a:prstGeom>
          <a:noFill/>
        </p:spPr>
        <p:txBody>
          <a:bodyPr wrap="square" rtlCol="0">
            <a:spAutoFit/>
          </a:bodyPr>
          <a:lstStyle/>
          <a:p>
            <a:r>
              <a:rPr lang="en-GB" sz="2800" dirty="0" smtClean="0"/>
              <a:t>What’s our NHFD Data..?[insert own data here]</a:t>
            </a:r>
            <a:endParaRPr lang="en-GB" sz="2800" dirty="0"/>
          </a:p>
        </p:txBody>
      </p:sp>
      <p:sp>
        <p:nvSpPr>
          <p:cNvPr id="5" name="Rectangle 4"/>
          <p:cNvSpPr/>
          <p:nvPr/>
        </p:nvSpPr>
        <p:spPr>
          <a:xfrm>
            <a:off x="5175848" y="533780"/>
            <a:ext cx="7154174" cy="369332"/>
          </a:xfrm>
          <a:prstGeom prst="rect">
            <a:avLst/>
          </a:prstGeom>
        </p:spPr>
        <p:txBody>
          <a:bodyPr wrap="square">
            <a:spAutoFit/>
          </a:bodyPr>
          <a:lstStyle/>
          <a:p>
            <a:r>
              <a:rPr lang="en-GB" dirty="0"/>
              <a:t>https://www.nhfd.co.uk/20/hipfractureR.nsf/welcome?readform</a:t>
            </a:r>
          </a:p>
        </p:txBody>
      </p:sp>
    </p:spTree>
    <p:extLst>
      <p:ext uri="{BB962C8B-B14F-4D97-AF65-F5344CB8AC3E}">
        <p14:creationId xmlns:p14="http://schemas.microsoft.com/office/powerpoint/2010/main" val="31861013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62746" y="151050"/>
            <a:ext cx="2039977" cy="545635"/>
          </a:xfrm>
          <a:prstGeom prst="rect">
            <a:avLst/>
          </a:prstGeom>
        </p:spPr>
      </p:pic>
      <p:sp>
        <p:nvSpPr>
          <p:cNvPr id="6" name="TextBox 5"/>
          <p:cNvSpPr txBox="1"/>
          <p:nvPr/>
        </p:nvSpPr>
        <p:spPr>
          <a:xfrm>
            <a:off x="162746" y="1289737"/>
            <a:ext cx="6659592" cy="523220"/>
          </a:xfrm>
          <a:prstGeom prst="rect">
            <a:avLst/>
          </a:prstGeom>
          <a:noFill/>
        </p:spPr>
        <p:txBody>
          <a:bodyPr wrap="square" rtlCol="0">
            <a:spAutoFit/>
          </a:bodyPr>
          <a:lstStyle/>
          <a:p>
            <a:r>
              <a:rPr lang="en-GB" sz="2800" dirty="0" smtClean="0"/>
              <a:t>What’s our Quality Improvement Plan…?</a:t>
            </a:r>
            <a:endParaRPr lang="en-GB" sz="2800" dirty="0"/>
          </a:p>
        </p:txBody>
      </p:sp>
    </p:spTree>
    <p:extLst>
      <p:ext uri="{BB962C8B-B14F-4D97-AF65-F5344CB8AC3E}">
        <p14:creationId xmlns:p14="http://schemas.microsoft.com/office/powerpoint/2010/main" val="294110540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162747" y="151050"/>
            <a:ext cx="2048704" cy="545635"/>
          </a:xfrm>
          <a:prstGeom prst="rect">
            <a:avLst/>
          </a:prstGeom>
        </p:spPr>
      </p:pic>
      <p:sp>
        <p:nvSpPr>
          <p:cNvPr id="6" name="Rectangle 5"/>
          <p:cNvSpPr/>
          <p:nvPr/>
        </p:nvSpPr>
        <p:spPr>
          <a:xfrm>
            <a:off x="486747" y="2204226"/>
            <a:ext cx="11323864" cy="230832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kern="1000" dirty="0" smtClean="0">
                <a:solidFill>
                  <a:srgbClr val="FFC000"/>
                </a:solidFill>
                <a:latin typeface="Arial" charset="0"/>
                <a:ea typeface="Arial Black" charset="0"/>
                <a:cs typeface="Arial" charset="0"/>
              </a:rPr>
              <a:t>CSP Hip Fracture Standards</a:t>
            </a:r>
            <a:endParaRPr kumimoji="0" lang="en-US" sz="7200" b="1" i="0" u="none" strike="noStrike" kern="1000" cap="none" spc="-150" normalizeH="0" baseline="0" noProof="0" dirty="0">
              <a:ln>
                <a:noFill/>
              </a:ln>
              <a:solidFill>
                <a:prstClr val="white"/>
              </a:solidFill>
              <a:effectLst/>
              <a:uLnTx/>
              <a:uFillTx/>
              <a:latin typeface="Arial Black" charset="0"/>
              <a:ea typeface="Arial Black" charset="0"/>
              <a:cs typeface="Arial Black" charset="0"/>
            </a:endParaRPr>
          </a:p>
        </p:txBody>
      </p:sp>
    </p:spTree>
    <p:extLst>
      <p:ext uri="{BB962C8B-B14F-4D97-AF65-F5344CB8AC3E}">
        <p14:creationId xmlns:p14="http://schemas.microsoft.com/office/powerpoint/2010/main" val="3872545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64980" cy="6953250"/>
          </a:xfrm>
          <a:prstGeom prst="rect">
            <a:avLst/>
          </a:prstGeom>
        </p:spPr>
      </p:pic>
      <p:pic>
        <p:nvPicPr>
          <p:cNvPr id="10" name="Picture 9"/>
          <p:cNvPicPr>
            <a:picLocks noChangeAspect="1"/>
          </p:cNvPicPr>
          <p:nvPr/>
        </p:nvPicPr>
        <p:blipFill>
          <a:blip r:embed="rId4"/>
          <a:stretch>
            <a:fillRect/>
          </a:stretch>
        </p:blipFill>
        <p:spPr>
          <a:xfrm>
            <a:off x="162746" y="151050"/>
            <a:ext cx="2039977" cy="545635"/>
          </a:xfrm>
          <a:prstGeom prst="rect">
            <a:avLst/>
          </a:prstGeom>
        </p:spPr>
      </p:pic>
      <p:pic>
        <p:nvPicPr>
          <p:cNvPr id="11" name="Content Placeholder 5"/>
          <p:cNvPicPr>
            <a:picLocks noGrp="1" noChangeAspect="1"/>
          </p:cNvPicPr>
          <p:nvPr>
            <p:ph sz="half" idx="4294967295"/>
          </p:nvPr>
        </p:nvPicPr>
        <p:blipFill>
          <a:blip r:embed="rId5"/>
          <a:stretch>
            <a:fillRect/>
          </a:stretch>
        </p:blipFill>
        <p:spPr>
          <a:xfrm>
            <a:off x="377899" y="871856"/>
            <a:ext cx="4019289" cy="5986144"/>
          </a:xfrm>
          <a:prstGeom prst="rect">
            <a:avLst/>
          </a:prstGeom>
        </p:spPr>
      </p:pic>
      <p:sp>
        <p:nvSpPr>
          <p:cNvPr id="4" name="Rectangle 3"/>
          <p:cNvSpPr/>
          <p:nvPr/>
        </p:nvSpPr>
        <p:spPr>
          <a:xfrm>
            <a:off x="6331528" y="5799159"/>
            <a:ext cx="6096000" cy="646331"/>
          </a:xfrm>
          <a:prstGeom prst="rect">
            <a:avLst/>
          </a:prstGeom>
        </p:spPr>
        <p:txBody>
          <a:bodyPr>
            <a:spAutoFit/>
          </a:bodyPr>
          <a:lstStyle/>
          <a:p>
            <a:r>
              <a:rPr lang="en-GB" b="1" dirty="0" smtClean="0">
                <a:solidFill>
                  <a:srgbClr val="FFFF00"/>
                </a:solidFill>
              </a:rPr>
              <a:t>https://www.csp.org.uk/publications/hip-fracture-rehab-physiotherapy-practice</a:t>
            </a:r>
            <a:endParaRPr lang="en-GB" b="1" dirty="0">
              <a:solidFill>
                <a:srgbClr val="FFFF00"/>
              </a:solidFill>
            </a:endParaRPr>
          </a:p>
        </p:txBody>
      </p:sp>
    </p:spTree>
    <p:extLst>
      <p:ext uri="{BB962C8B-B14F-4D97-AF65-F5344CB8AC3E}">
        <p14:creationId xmlns:p14="http://schemas.microsoft.com/office/powerpoint/2010/main" val="982710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62746" y="151050"/>
            <a:ext cx="2039977" cy="545635"/>
          </a:xfrm>
          <a:prstGeom prst="rect">
            <a:avLst/>
          </a:prstGeom>
        </p:spPr>
      </p:pic>
      <p:pic>
        <p:nvPicPr>
          <p:cNvPr id="2" name="Picture 1"/>
          <p:cNvPicPr>
            <a:picLocks noChangeAspect="1"/>
          </p:cNvPicPr>
          <p:nvPr/>
        </p:nvPicPr>
        <p:blipFill>
          <a:blip r:embed="rId5"/>
          <a:stretch>
            <a:fillRect/>
          </a:stretch>
        </p:blipFill>
        <p:spPr>
          <a:xfrm>
            <a:off x="1904999" y="696685"/>
            <a:ext cx="9118125" cy="5056415"/>
          </a:xfrm>
          <a:prstGeom prst="rect">
            <a:avLst/>
          </a:prstGeom>
        </p:spPr>
      </p:pic>
    </p:spTree>
    <p:extLst>
      <p:ext uri="{BB962C8B-B14F-4D97-AF65-F5344CB8AC3E}">
        <p14:creationId xmlns:p14="http://schemas.microsoft.com/office/powerpoint/2010/main" val="157806241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62746" y="151050"/>
            <a:ext cx="2039977" cy="545635"/>
          </a:xfrm>
          <a:prstGeom prst="rect">
            <a:avLst/>
          </a:prstGeom>
        </p:spPr>
      </p:pic>
      <p:pic>
        <p:nvPicPr>
          <p:cNvPr id="2" name="Picture 1"/>
          <p:cNvPicPr>
            <a:picLocks noChangeAspect="1"/>
          </p:cNvPicPr>
          <p:nvPr/>
        </p:nvPicPr>
        <p:blipFill>
          <a:blip r:embed="rId5"/>
          <a:stretch>
            <a:fillRect/>
          </a:stretch>
        </p:blipFill>
        <p:spPr>
          <a:xfrm>
            <a:off x="2388797" y="895189"/>
            <a:ext cx="9015323" cy="5237473"/>
          </a:xfrm>
          <a:prstGeom prst="rect">
            <a:avLst/>
          </a:prstGeom>
        </p:spPr>
      </p:pic>
    </p:spTree>
    <p:extLst>
      <p:ext uri="{BB962C8B-B14F-4D97-AF65-F5344CB8AC3E}">
        <p14:creationId xmlns:p14="http://schemas.microsoft.com/office/powerpoint/2010/main" val="397566251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62746" y="151050"/>
            <a:ext cx="2039977" cy="545635"/>
          </a:xfrm>
          <a:prstGeom prst="rect">
            <a:avLst/>
          </a:prstGeom>
        </p:spPr>
      </p:pic>
      <p:pic>
        <p:nvPicPr>
          <p:cNvPr id="5" name="Picture 4"/>
          <p:cNvPicPr>
            <a:picLocks noChangeAspect="1"/>
          </p:cNvPicPr>
          <p:nvPr/>
        </p:nvPicPr>
        <p:blipFill>
          <a:blip r:embed="rId5"/>
          <a:stretch>
            <a:fillRect/>
          </a:stretch>
        </p:blipFill>
        <p:spPr>
          <a:xfrm>
            <a:off x="499852" y="806774"/>
            <a:ext cx="8609644" cy="4929930"/>
          </a:xfrm>
          <a:prstGeom prst="rect">
            <a:avLst/>
          </a:prstGeom>
        </p:spPr>
      </p:pic>
      <p:pic>
        <p:nvPicPr>
          <p:cNvPr id="8" name="Picture 7"/>
          <p:cNvPicPr>
            <a:picLocks noChangeAspect="1"/>
          </p:cNvPicPr>
          <p:nvPr/>
        </p:nvPicPr>
        <p:blipFill>
          <a:blip r:embed="rId6"/>
          <a:stretch>
            <a:fillRect/>
          </a:stretch>
        </p:blipFill>
        <p:spPr>
          <a:xfrm>
            <a:off x="4804674" y="2568467"/>
            <a:ext cx="6951784" cy="3859688"/>
          </a:xfrm>
          <a:prstGeom prst="rect">
            <a:avLst/>
          </a:prstGeom>
        </p:spPr>
      </p:pic>
    </p:spTree>
    <p:extLst>
      <p:ext uri="{BB962C8B-B14F-4D97-AF65-F5344CB8AC3E}">
        <p14:creationId xmlns:p14="http://schemas.microsoft.com/office/powerpoint/2010/main" val="326840853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62746" y="151050"/>
            <a:ext cx="2039977" cy="545635"/>
          </a:xfrm>
          <a:prstGeom prst="rect">
            <a:avLst/>
          </a:prstGeom>
        </p:spPr>
      </p:pic>
      <p:pic>
        <p:nvPicPr>
          <p:cNvPr id="2" name="Picture 1"/>
          <p:cNvPicPr>
            <a:picLocks noChangeAspect="1"/>
          </p:cNvPicPr>
          <p:nvPr/>
        </p:nvPicPr>
        <p:blipFill>
          <a:blip r:embed="rId5"/>
          <a:stretch>
            <a:fillRect/>
          </a:stretch>
        </p:blipFill>
        <p:spPr>
          <a:xfrm>
            <a:off x="1876514" y="569343"/>
            <a:ext cx="9397917" cy="5329507"/>
          </a:xfrm>
          <a:prstGeom prst="rect">
            <a:avLst/>
          </a:prstGeom>
        </p:spPr>
      </p:pic>
    </p:spTree>
    <p:extLst>
      <p:ext uri="{BB962C8B-B14F-4D97-AF65-F5344CB8AC3E}">
        <p14:creationId xmlns:p14="http://schemas.microsoft.com/office/powerpoint/2010/main" val="318317200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96750" y="2144880"/>
            <a:ext cx="7923376" cy="2119275"/>
          </a:xfrm>
          <a:prstGeom prst="rect">
            <a:avLst/>
          </a:prstGeom>
        </p:spPr>
      </p:pic>
      <p:sp>
        <p:nvSpPr>
          <p:cNvPr id="6" name="Rectangle 5"/>
          <p:cNvSpPr/>
          <p:nvPr/>
        </p:nvSpPr>
        <p:spPr>
          <a:xfrm>
            <a:off x="7584618" y="6268173"/>
            <a:ext cx="4433208" cy="584775"/>
          </a:xfrm>
          <a:prstGeom prst="rect">
            <a:avLst/>
          </a:prstGeom>
          <a:noFill/>
        </p:spPr>
        <p:txBody>
          <a:bodyPr wrap="square">
            <a:spAutoFit/>
          </a:bodyPr>
          <a:lstStyle/>
          <a:p>
            <a:pPr algn="r"/>
            <a:r>
              <a:rPr lang="en-US" sz="4800" b="1" i="1" baseline="30000" dirty="0">
                <a:solidFill>
                  <a:srgbClr val="6F64C3"/>
                </a:solidFill>
                <a:latin typeface="Arial" charset="0"/>
                <a:ea typeface="Arial" charset="0"/>
                <a:cs typeface="Arial" charset="0"/>
              </a:rPr>
              <a:t>www.csp.org.uk</a:t>
            </a:r>
          </a:p>
        </p:txBody>
      </p:sp>
    </p:spTree>
    <p:extLst>
      <p:ext uri="{BB962C8B-B14F-4D97-AF65-F5344CB8AC3E}">
        <p14:creationId xmlns:p14="http://schemas.microsoft.com/office/powerpoint/2010/main" val="1449501813"/>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FFAP_CSP_PP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696842" cy="6342611"/>
          </a:xfrm>
          <a:prstGeom prst="rect">
            <a:avLst/>
          </a:prstGeom>
        </p:spPr>
      </p:pic>
      <p:sp>
        <p:nvSpPr>
          <p:cNvPr id="5" name="TextBox 4"/>
          <p:cNvSpPr txBox="1"/>
          <p:nvPr/>
        </p:nvSpPr>
        <p:spPr>
          <a:xfrm>
            <a:off x="1948832" y="1689438"/>
            <a:ext cx="8022154" cy="3108543"/>
          </a:xfrm>
          <a:prstGeom prst="rect">
            <a:avLst/>
          </a:prstGeom>
          <a:noFill/>
        </p:spPr>
        <p:txBody>
          <a:bodyPr wrap="square" rtlCol="0">
            <a:spAutoFit/>
          </a:bodyPr>
          <a:lstStyle/>
          <a:p>
            <a:pPr defTabSz="457200"/>
            <a:r>
              <a:rPr lang="en-GB" sz="4800" dirty="0">
                <a:solidFill>
                  <a:srgbClr val="378D83"/>
                </a:solidFill>
                <a:latin typeface="Calibri"/>
              </a:rPr>
              <a:t>Background</a:t>
            </a:r>
          </a:p>
          <a:p>
            <a:pPr defTabSz="457200"/>
            <a:endParaRPr lang="en-GB" sz="4800" dirty="0">
              <a:solidFill>
                <a:srgbClr val="378D83"/>
              </a:solidFill>
              <a:latin typeface="Calibri"/>
            </a:endParaRPr>
          </a:p>
          <a:p>
            <a:pPr marL="800100" lvl="1" indent="-342900" defTabSz="457200">
              <a:buFont typeface="Wingdings" panose="05000000000000000000" pitchFamily="2" charset="2"/>
              <a:buChar char="v"/>
            </a:pPr>
            <a:endParaRPr lang="en-GB" sz="2000" dirty="0">
              <a:solidFill>
                <a:srgbClr val="378D83"/>
              </a:solidFill>
              <a:latin typeface="Calibri"/>
            </a:endParaRPr>
          </a:p>
          <a:p>
            <a:pPr lvl="2" defTabSz="457200"/>
            <a:endParaRPr lang="en-GB" sz="2000" dirty="0">
              <a:solidFill>
                <a:srgbClr val="378D83"/>
              </a:solidFill>
              <a:latin typeface="Calibri"/>
            </a:endParaRPr>
          </a:p>
          <a:p>
            <a:pPr defTabSz="457200"/>
            <a:endParaRPr lang="en-GB" sz="2000" dirty="0">
              <a:solidFill>
                <a:srgbClr val="378D83"/>
              </a:solidFill>
              <a:latin typeface="Calibri"/>
            </a:endParaRPr>
          </a:p>
          <a:p>
            <a:pPr defTabSz="457200"/>
            <a:endParaRPr lang="en-GB" sz="2000" dirty="0">
              <a:solidFill>
                <a:srgbClr val="378D83"/>
              </a:solidFill>
              <a:latin typeface="Calibri"/>
            </a:endParaRPr>
          </a:p>
          <a:p>
            <a:pPr marL="342900" indent="-342900" defTabSz="457200">
              <a:buFont typeface="Arial" panose="020B0604020202020204" pitchFamily="34" charset="0"/>
              <a:buChar char="•"/>
            </a:pPr>
            <a:endParaRPr lang="en-GB" sz="2000" dirty="0">
              <a:solidFill>
                <a:srgbClr val="378D83"/>
              </a:solidFill>
              <a:latin typeface="Calibri"/>
            </a:endParaRPr>
          </a:p>
        </p:txBody>
      </p:sp>
      <p:pic>
        <p:nvPicPr>
          <p:cNvPr id="4" name="Picture 3"/>
          <p:cNvPicPr>
            <a:picLocks noChangeAspect="1"/>
          </p:cNvPicPr>
          <p:nvPr/>
        </p:nvPicPr>
        <p:blipFill>
          <a:blip r:embed="rId4"/>
          <a:stretch>
            <a:fillRect/>
          </a:stretch>
        </p:blipFill>
        <p:spPr>
          <a:xfrm>
            <a:off x="1323086" y="2826931"/>
            <a:ext cx="3441154" cy="997935"/>
          </a:xfrm>
          <a:prstGeom prst="rect">
            <a:avLst/>
          </a:prstGeom>
        </p:spPr>
      </p:pic>
      <p:pic>
        <p:nvPicPr>
          <p:cNvPr id="6" name="Picture 5"/>
          <p:cNvPicPr>
            <a:picLocks noChangeAspect="1"/>
          </p:cNvPicPr>
          <p:nvPr/>
        </p:nvPicPr>
        <p:blipFill>
          <a:blip r:embed="rId5"/>
          <a:stretch>
            <a:fillRect/>
          </a:stretch>
        </p:blipFill>
        <p:spPr>
          <a:xfrm>
            <a:off x="5521512" y="757847"/>
            <a:ext cx="2457450" cy="3400425"/>
          </a:xfrm>
          <a:prstGeom prst="rect">
            <a:avLst/>
          </a:prstGeom>
        </p:spPr>
      </p:pic>
      <p:pic>
        <p:nvPicPr>
          <p:cNvPr id="3" name="Picture 2"/>
          <p:cNvPicPr>
            <a:picLocks noChangeAspect="1"/>
          </p:cNvPicPr>
          <p:nvPr/>
        </p:nvPicPr>
        <p:blipFill>
          <a:blip r:embed="rId6"/>
          <a:stretch>
            <a:fillRect/>
          </a:stretch>
        </p:blipFill>
        <p:spPr>
          <a:xfrm>
            <a:off x="7448122" y="3375080"/>
            <a:ext cx="3655099" cy="2816224"/>
          </a:xfrm>
          <a:prstGeom prst="rect">
            <a:avLst/>
          </a:prstGeom>
        </p:spPr>
      </p:pic>
      <p:pic>
        <p:nvPicPr>
          <p:cNvPr id="8" name="Picture 7"/>
          <p:cNvPicPr>
            <a:picLocks noChangeAspect="1"/>
          </p:cNvPicPr>
          <p:nvPr/>
        </p:nvPicPr>
        <p:blipFill>
          <a:blip r:embed="rId7"/>
          <a:stretch>
            <a:fillRect/>
          </a:stretch>
        </p:blipFill>
        <p:spPr>
          <a:xfrm>
            <a:off x="1948832" y="4450154"/>
            <a:ext cx="4361652" cy="639709"/>
          </a:xfrm>
          <a:prstGeom prst="rect">
            <a:avLst/>
          </a:prstGeom>
        </p:spPr>
      </p:pic>
      <p:pic>
        <p:nvPicPr>
          <p:cNvPr id="9" name="Picture 8"/>
          <p:cNvPicPr>
            <a:picLocks noChangeAspect="1"/>
          </p:cNvPicPr>
          <p:nvPr/>
        </p:nvPicPr>
        <p:blipFill>
          <a:blip r:embed="rId8"/>
          <a:stretch>
            <a:fillRect/>
          </a:stretch>
        </p:blipFill>
        <p:spPr>
          <a:xfrm>
            <a:off x="8372509" y="1272174"/>
            <a:ext cx="2838450" cy="619125"/>
          </a:xfrm>
          <a:prstGeom prst="rect">
            <a:avLst/>
          </a:prstGeom>
        </p:spPr>
      </p:pic>
      <p:pic>
        <p:nvPicPr>
          <p:cNvPr id="10" name="Picture 9"/>
          <p:cNvPicPr>
            <a:picLocks noChangeAspect="1"/>
          </p:cNvPicPr>
          <p:nvPr/>
        </p:nvPicPr>
        <p:blipFill>
          <a:blip r:embed="rId9"/>
          <a:stretch>
            <a:fillRect/>
          </a:stretch>
        </p:blipFill>
        <p:spPr>
          <a:xfrm>
            <a:off x="458375" y="5538147"/>
            <a:ext cx="6610350" cy="619125"/>
          </a:xfrm>
          <a:prstGeom prst="rect">
            <a:avLst/>
          </a:prstGeom>
        </p:spPr>
      </p:pic>
    </p:spTree>
    <p:extLst>
      <p:ext uri="{BB962C8B-B14F-4D97-AF65-F5344CB8AC3E}">
        <p14:creationId xmlns:p14="http://schemas.microsoft.com/office/powerpoint/2010/main" val="398925334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162747" y="151050"/>
            <a:ext cx="2048704" cy="545635"/>
          </a:xfrm>
          <a:prstGeom prst="rect">
            <a:avLst/>
          </a:prstGeom>
        </p:spPr>
      </p:pic>
      <p:sp>
        <p:nvSpPr>
          <p:cNvPr id="6" name="Rectangle 5"/>
          <p:cNvSpPr/>
          <p:nvPr/>
        </p:nvSpPr>
        <p:spPr>
          <a:xfrm>
            <a:off x="285041" y="1612555"/>
            <a:ext cx="11323864" cy="34163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000" cap="none" spc="0" normalizeH="0" baseline="0" noProof="0" dirty="0" smtClean="0">
                <a:ln>
                  <a:noFill/>
                </a:ln>
                <a:solidFill>
                  <a:srgbClr val="FFAF00"/>
                </a:solidFill>
                <a:effectLst/>
                <a:uLnTx/>
                <a:uFillTx/>
                <a:latin typeface="Arial" charset="0"/>
                <a:ea typeface="Arial Black" charset="0"/>
                <a:cs typeface="Arial" charset="0"/>
              </a:rPr>
              <a:t>HipSprint 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000" cap="none" spc="0" normalizeH="0" baseline="0" noProof="0" dirty="0" smtClean="0">
                <a:ln>
                  <a:noFill/>
                </a:ln>
                <a:solidFill>
                  <a:srgbClr val="FFAF00"/>
                </a:solidFill>
                <a:effectLst/>
                <a:uLnTx/>
                <a:uFillTx/>
                <a:latin typeface="Arial" charset="0"/>
                <a:ea typeface="Arial Black" charset="0"/>
                <a:cs typeface="Arial" charset="0"/>
              </a:rPr>
              <a:t> </a:t>
            </a:r>
            <a:r>
              <a:rPr kumimoji="0" lang="en-US" sz="7200" b="1" i="0" u="none" strike="noStrike" kern="1000" cap="none" spc="0" normalizeH="0" baseline="0" noProof="0" dirty="0" smtClean="0">
                <a:ln>
                  <a:noFill/>
                </a:ln>
                <a:solidFill>
                  <a:prstClr val="white"/>
                </a:solidFill>
                <a:effectLst/>
                <a:uLnTx/>
                <a:uFillTx/>
                <a:latin typeface="Arial" charset="0"/>
                <a:ea typeface="Arial Black" charset="0"/>
                <a:cs typeface="Arial" charset="0"/>
              </a:rPr>
              <a:t>largest </a:t>
            </a:r>
            <a:r>
              <a:rPr kumimoji="0" lang="en-US" sz="7200" b="1" i="0" u="none" strike="noStrike" kern="1000" cap="none" spc="0" normalizeH="0" baseline="0" noProof="0" dirty="0" smtClean="0">
                <a:ln>
                  <a:noFill/>
                </a:ln>
                <a:solidFill>
                  <a:srgbClr val="FFAF00"/>
                </a:solidFill>
                <a:effectLst/>
                <a:uLnTx/>
                <a:uFillTx/>
                <a:latin typeface="Arial" charset="0"/>
                <a:ea typeface="Arial Black" charset="0"/>
                <a:cs typeface="Arial" charset="0"/>
              </a:rPr>
              <a:t>audit of UK physiotherapy </a:t>
            </a:r>
            <a:endParaRPr kumimoji="0" lang="en-US" sz="7200" b="1" i="0" u="none" strike="noStrike" kern="1000" cap="none" spc="-150" normalizeH="0" baseline="0" noProof="0" dirty="0">
              <a:ln>
                <a:noFill/>
              </a:ln>
              <a:solidFill>
                <a:srgbClr val="FFCF00"/>
              </a:solidFill>
              <a:effectLst/>
              <a:uLnTx/>
              <a:uFillTx/>
              <a:latin typeface="Arial Black" charset="0"/>
              <a:ea typeface="Arial Black" charset="0"/>
              <a:cs typeface="Arial Black" charset="0"/>
            </a:endParaRPr>
          </a:p>
        </p:txBody>
      </p:sp>
    </p:spTree>
    <p:extLst>
      <p:ext uri="{BB962C8B-B14F-4D97-AF65-F5344CB8AC3E}">
        <p14:creationId xmlns:p14="http://schemas.microsoft.com/office/powerpoint/2010/main" val="1814874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62746" y="151050"/>
            <a:ext cx="2039977" cy="545635"/>
          </a:xfrm>
          <a:prstGeom prst="rect">
            <a:avLst/>
          </a:prstGeom>
        </p:spPr>
      </p:pic>
      <p:sp>
        <p:nvSpPr>
          <p:cNvPr id="6" name="Content Placeholder 8"/>
          <p:cNvSpPr>
            <a:spLocks noGrp="1"/>
          </p:cNvSpPr>
          <p:nvPr>
            <p:ph sz="half" idx="4294967295"/>
          </p:nvPr>
        </p:nvSpPr>
        <p:spPr>
          <a:xfrm>
            <a:off x="867294" y="1293726"/>
            <a:ext cx="5386917" cy="3951288"/>
          </a:xfrm>
          <a:prstGeom prst="rect">
            <a:avLst/>
          </a:prstGeom>
        </p:spPr>
        <p:txBody>
          <a:bodyPr>
            <a:normAutofit/>
          </a:bodyPr>
          <a:lstStyle/>
          <a:p>
            <a:pPr marL="0" indent="0">
              <a:spcBef>
                <a:spcPts val="0"/>
              </a:spcBef>
              <a:buNone/>
            </a:pPr>
            <a:endParaRPr lang="en-GB" sz="2000" dirty="0">
              <a:solidFill>
                <a:srgbClr val="378D83"/>
              </a:solidFill>
            </a:endParaRPr>
          </a:p>
          <a:p>
            <a:pPr>
              <a:spcBef>
                <a:spcPts val="0"/>
              </a:spcBef>
              <a:buFont typeface="Arial" panose="020B0604020202020204" pitchFamily="34" charset="0"/>
              <a:buChar char="•"/>
            </a:pPr>
            <a:r>
              <a:rPr lang="en-GB" sz="2000" dirty="0">
                <a:solidFill>
                  <a:srgbClr val="002060"/>
                </a:solidFill>
              </a:rPr>
              <a:t>&gt;580 physiotherapists were recruited over 2 months</a:t>
            </a:r>
          </a:p>
          <a:p>
            <a:pPr marL="0" indent="0">
              <a:spcBef>
                <a:spcPts val="0"/>
              </a:spcBef>
              <a:buNone/>
            </a:pPr>
            <a:endParaRPr lang="en-GB" sz="2000" dirty="0">
              <a:solidFill>
                <a:srgbClr val="002060"/>
              </a:solidFill>
            </a:endParaRPr>
          </a:p>
          <a:p>
            <a:pPr>
              <a:spcBef>
                <a:spcPts val="0"/>
              </a:spcBef>
              <a:buFont typeface="Arial" panose="020B0604020202020204" pitchFamily="34" charset="0"/>
              <a:buChar char="•"/>
            </a:pPr>
            <a:r>
              <a:rPr lang="en-GB" sz="2000" dirty="0">
                <a:solidFill>
                  <a:srgbClr val="002060"/>
                </a:solidFill>
              </a:rPr>
              <a:t>131/173 applicable acute hospitals in England took part </a:t>
            </a:r>
          </a:p>
          <a:p>
            <a:pPr marL="0" indent="0">
              <a:spcBef>
                <a:spcPts val="0"/>
              </a:spcBef>
              <a:buNone/>
            </a:pPr>
            <a:endParaRPr lang="en-GB" sz="2000" dirty="0">
              <a:solidFill>
                <a:srgbClr val="002060"/>
              </a:solidFill>
            </a:endParaRPr>
          </a:p>
          <a:p>
            <a:pPr>
              <a:spcBef>
                <a:spcPts val="0"/>
              </a:spcBef>
              <a:buFont typeface="Arial" panose="020B0604020202020204" pitchFamily="34" charset="0"/>
              <a:buChar char="•"/>
            </a:pPr>
            <a:r>
              <a:rPr lang="en-GB" sz="2000" dirty="0">
                <a:solidFill>
                  <a:srgbClr val="002060"/>
                </a:solidFill>
              </a:rPr>
              <a:t>7000 hip fracture patients were cared for</a:t>
            </a:r>
          </a:p>
          <a:p>
            <a:pPr marL="0" indent="0">
              <a:spcBef>
                <a:spcPts val="0"/>
              </a:spcBef>
              <a:buNone/>
            </a:pPr>
            <a:endParaRPr lang="en-GB" sz="2000" dirty="0">
              <a:solidFill>
                <a:srgbClr val="002060"/>
              </a:solidFill>
            </a:endParaRPr>
          </a:p>
          <a:p>
            <a:pPr>
              <a:spcBef>
                <a:spcPts val="0"/>
              </a:spcBef>
              <a:buFont typeface="Arial" panose="020B0604020202020204" pitchFamily="34" charset="0"/>
              <a:buChar char="•"/>
            </a:pPr>
            <a:r>
              <a:rPr lang="en-GB" sz="2000" dirty="0">
                <a:solidFill>
                  <a:srgbClr val="002060"/>
                </a:solidFill>
              </a:rPr>
              <a:t>78.6% of all eligible patients were </a:t>
            </a:r>
            <a:r>
              <a:rPr lang="en-GB" sz="2000" dirty="0" smtClean="0">
                <a:solidFill>
                  <a:srgbClr val="002060"/>
                </a:solidFill>
              </a:rPr>
              <a:t>audited</a:t>
            </a:r>
          </a:p>
          <a:p>
            <a:pPr marL="0" indent="0">
              <a:spcBef>
                <a:spcPts val="0"/>
              </a:spcBef>
              <a:buNone/>
            </a:pPr>
            <a:endParaRPr lang="en-GB" sz="2000" dirty="0" smtClean="0">
              <a:solidFill>
                <a:srgbClr val="002060"/>
              </a:solidFill>
            </a:endParaRPr>
          </a:p>
          <a:p>
            <a:pPr>
              <a:spcBef>
                <a:spcPts val="0"/>
              </a:spcBef>
              <a:buFont typeface="Arial" panose="020B0604020202020204" pitchFamily="34" charset="0"/>
              <a:buChar char="•"/>
            </a:pPr>
            <a:r>
              <a:rPr lang="en-GB" sz="2000" dirty="0" smtClean="0">
                <a:solidFill>
                  <a:srgbClr val="002060"/>
                </a:solidFill>
              </a:rPr>
              <a:t>Data collection between May – August 2017</a:t>
            </a:r>
            <a:endParaRPr lang="en-GB" sz="2000" dirty="0">
              <a:solidFill>
                <a:srgbClr val="002060"/>
              </a:solidFill>
            </a:endParaRPr>
          </a:p>
          <a:p>
            <a:endParaRPr lang="en-GB"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7005" y="151050"/>
            <a:ext cx="4053628" cy="5730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68685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3400" y="820738"/>
            <a:ext cx="8580438"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417765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FFAP_CSP_PP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810" y="347234"/>
            <a:ext cx="9696842" cy="5920563"/>
          </a:xfrm>
          <a:prstGeom prst="rect">
            <a:avLst/>
          </a:prstGeom>
        </p:spPr>
      </p:pic>
      <p:sp>
        <p:nvSpPr>
          <p:cNvPr id="2" name="TextBox 1"/>
          <p:cNvSpPr txBox="1"/>
          <p:nvPr/>
        </p:nvSpPr>
        <p:spPr>
          <a:xfrm>
            <a:off x="2373215" y="2767141"/>
            <a:ext cx="7296347" cy="923330"/>
          </a:xfrm>
          <a:prstGeom prst="rect">
            <a:avLst/>
          </a:prstGeom>
          <a:noFill/>
        </p:spPr>
        <p:txBody>
          <a:bodyPr wrap="square" rtlCol="0">
            <a:spAutoFit/>
          </a:bodyPr>
          <a:lstStyle/>
          <a:p>
            <a:pPr marL="285750" indent="-285750" defTabSz="457200">
              <a:buFont typeface="Arial" panose="020B0604020202020204" pitchFamily="34" charset="0"/>
              <a:buChar char="•"/>
            </a:pPr>
            <a:endParaRPr lang="en-GB" dirty="0">
              <a:solidFill>
                <a:prstClr val="black"/>
              </a:solidFill>
              <a:latin typeface="Calibri"/>
            </a:endParaRPr>
          </a:p>
          <a:p>
            <a:pPr marL="285750" indent="-285750" defTabSz="457200">
              <a:buFont typeface="Arial" panose="020B0604020202020204" pitchFamily="34" charset="0"/>
              <a:buChar char="•"/>
            </a:pPr>
            <a:endParaRPr lang="en-GB" dirty="0">
              <a:solidFill>
                <a:prstClr val="black"/>
              </a:solidFill>
              <a:latin typeface="Calibri"/>
            </a:endParaRPr>
          </a:p>
          <a:p>
            <a:pPr marL="285750" indent="-285750" defTabSz="457200">
              <a:buFont typeface="Arial" panose="020B0604020202020204" pitchFamily="34" charset="0"/>
              <a:buChar char="•"/>
            </a:pPr>
            <a:endParaRPr lang="en-GB" dirty="0">
              <a:solidFill>
                <a:prstClr val="black"/>
              </a:solidFill>
              <a:latin typeface="Calibri"/>
            </a:endParaRPr>
          </a:p>
        </p:txBody>
      </p:sp>
      <p:sp>
        <p:nvSpPr>
          <p:cNvPr id="9" name="Content Placeholder 8"/>
          <p:cNvSpPr>
            <a:spLocks noGrp="1"/>
          </p:cNvSpPr>
          <p:nvPr>
            <p:ph sz="half" idx="2"/>
          </p:nvPr>
        </p:nvSpPr>
        <p:spPr>
          <a:xfrm>
            <a:off x="1064029" y="1583205"/>
            <a:ext cx="7876771" cy="4982695"/>
          </a:xfrm>
        </p:spPr>
        <p:txBody>
          <a:bodyPr>
            <a:normAutofit/>
          </a:bodyPr>
          <a:lstStyle/>
          <a:p>
            <a:pPr marL="0" indent="0">
              <a:buNone/>
            </a:pPr>
            <a:r>
              <a:rPr lang="en-GB" sz="4000" dirty="0" smtClean="0">
                <a:solidFill>
                  <a:srgbClr val="378D83"/>
                </a:solidFill>
              </a:rPr>
              <a:t>HipSprint </a:t>
            </a:r>
          </a:p>
          <a:p>
            <a:pPr marL="0" indent="0">
              <a:buNone/>
            </a:pPr>
            <a:r>
              <a:rPr lang="en-GB" sz="4000" dirty="0" smtClean="0">
                <a:solidFill>
                  <a:srgbClr val="378D83"/>
                </a:solidFill>
              </a:rPr>
              <a:t>Recommendations - </a:t>
            </a:r>
            <a:endParaRPr lang="en-GB" sz="4000" dirty="0">
              <a:solidFill>
                <a:srgbClr val="378D83"/>
              </a:solidFill>
            </a:endParaRPr>
          </a:p>
          <a:p>
            <a:pPr marL="0" indent="0">
              <a:buNone/>
            </a:pPr>
            <a:endParaRPr lang="en-GB" dirty="0" smtClean="0"/>
          </a:p>
          <a:p>
            <a:pPr marL="514350" indent="-514350">
              <a:buFont typeface="+mj-lt"/>
              <a:buAutoNum type="arabicPeriod"/>
            </a:pPr>
            <a:r>
              <a:rPr lang="en-GB" dirty="0" smtClean="0"/>
              <a:t>Early mobilisation</a:t>
            </a:r>
          </a:p>
          <a:p>
            <a:pPr marL="514350" indent="-514350">
              <a:buFont typeface="+mj-lt"/>
              <a:buAutoNum type="arabicPeriod"/>
            </a:pPr>
            <a:r>
              <a:rPr lang="en-GB" dirty="0" smtClean="0"/>
              <a:t>Intensive rehabilitation</a:t>
            </a:r>
          </a:p>
          <a:p>
            <a:pPr marL="514350" indent="-514350">
              <a:buFont typeface="+mj-lt"/>
              <a:buAutoNum type="arabicPeriod"/>
            </a:pPr>
            <a:r>
              <a:rPr lang="en-GB" dirty="0" smtClean="0"/>
              <a:t>Continuity of care</a:t>
            </a:r>
          </a:p>
          <a:p>
            <a:pPr marL="514350" indent="-514350">
              <a:buFont typeface="+mj-lt"/>
              <a:buAutoNum type="arabicPeriod"/>
            </a:pPr>
            <a:r>
              <a:rPr lang="en-GB" dirty="0" smtClean="0"/>
              <a:t>Local governance and </a:t>
            </a:r>
          </a:p>
          <a:p>
            <a:pPr marL="0" indent="0">
              <a:buNone/>
            </a:pPr>
            <a:r>
              <a:rPr lang="en-GB" dirty="0"/>
              <a:t>	</a:t>
            </a:r>
            <a:r>
              <a:rPr lang="en-GB" dirty="0" smtClean="0"/>
              <a:t>	quality Improvement</a:t>
            </a:r>
            <a:endParaRPr lang="en-GB" dirty="0"/>
          </a:p>
        </p:txBody>
      </p:sp>
      <p:pic>
        <p:nvPicPr>
          <p:cNvPr id="8" name="Content Placeholder 5"/>
          <p:cNvPicPr>
            <a:picLocks noGrp="1" noChangeAspect="1"/>
          </p:cNvPicPr>
          <p:nvPr>
            <p:ph sz="half" idx="2"/>
          </p:nvPr>
        </p:nvPicPr>
        <p:blipFill>
          <a:blip r:embed="rId4"/>
          <a:stretch>
            <a:fillRect/>
          </a:stretch>
        </p:blipFill>
        <p:spPr>
          <a:xfrm>
            <a:off x="6576291" y="286189"/>
            <a:ext cx="4216400" cy="6279711"/>
          </a:xfrm>
          <a:prstGeom prst="rect">
            <a:avLst/>
          </a:prstGeom>
        </p:spPr>
      </p:pic>
    </p:spTree>
    <p:extLst>
      <p:ext uri="{BB962C8B-B14F-4D97-AF65-F5344CB8AC3E}">
        <p14:creationId xmlns:p14="http://schemas.microsoft.com/office/powerpoint/2010/main" val="222893634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162747" y="151050"/>
            <a:ext cx="2048704" cy="545635"/>
          </a:xfrm>
          <a:prstGeom prst="rect">
            <a:avLst/>
          </a:prstGeom>
        </p:spPr>
      </p:pic>
      <p:sp>
        <p:nvSpPr>
          <p:cNvPr id="6" name="Rectangle 5"/>
          <p:cNvSpPr/>
          <p:nvPr/>
        </p:nvSpPr>
        <p:spPr>
          <a:xfrm>
            <a:off x="486747" y="2204226"/>
            <a:ext cx="11323864" cy="34163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000" cap="none" spc="0" normalizeH="0" baseline="0" noProof="0" dirty="0" smtClean="0">
                <a:ln>
                  <a:noFill/>
                </a:ln>
                <a:solidFill>
                  <a:prstClr val="white"/>
                </a:solidFill>
                <a:effectLst/>
                <a:uLnTx/>
                <a:uFillTx/>
                <a:latin typeface="Arial" charset="0"/>
                <a:ea typeface="Arial Black" charset="0"/>
                <a:cs typeface="Arial" charset="0"/>
              </a:rPr>
              <a:t>1000 </a:t>
            </a:r>
            <a:r>
              <a:rPr kumimoji="0" lang="en-US" sz="7200" b="1" i="0" u="none" strike="noStrike" kern="1000" cap="none" spc="0" normalizeH="0" baseline="0" noProof="0" dirty="0" smtClean="0">
                <a:ln>
                  <a:noFill/>
                </a:ln>
                <a:solidFill>
                  <a:srgbClr val="FFC000"/>
                </a:solidFill>
                <a:effectLst/>
                <a:uLnTx/>
                <a:uFillTx/>
                <a:latin typeface="Arial" charset="0"/>
                <a:ea typeface="Arial Black" charset="0"/>
                <a:cs typeface="Arial" charset="0"/>
              </a:rPr>
              <a:t>more patients could return straight home </a:t>
            </a:r>
            <a:r>
              <a:rPr kumimoji="0" lang="en-US" sz="7200" b="1" i="0" u="none" strike="noStrike" kern="1000" cap="none" spc="0" normalizeH="0" baseline="0" noProof="0" dirty="0" smtClean="0">
                <a:ln>
                  <a:noFill/>
                </a:ln>
                <a:solidFill>
                  <a:prstClr val="white"/>
                </a:solidFill>
                <a:effectLst/>
                <a:uLnTx/>
                <a:uFillTx/>
                <a:latin typeface="Arial" charset="0"/>
                <a:ea typeface="Arial Black" charset="0"/>
                <a:cs typeface="Arial" charset="0"/>
              </a:rPr>
              <a:t>each year</a:t>
            </a:r>
            <a:endParaRPr kumimoji="0" lang="en-US" sz="7200" b="1" i="0" u="none" strike="noStrike" kern="1000" cap="none" spc="-150" normalizeH="0" baseline="0" noProof="0" dirty="0">
              <a:ln>
                <a:noFill/>
              </a:ln>
              <a:solidFill>
                <a:prstClr val="white"/>
              </a:solidFill>
              <a:effectLst/>
              <a:uLnTx/>
              <a:uFillTx/>
              <a:latin typeface="Arial Black" charset="0"/>
              <a:ea typeface="Arial Black" charset="0"/>
              <a:cs typeface="Arial Black" charset="0"/>
            </a:endParaRPr>
          </a:p>
        </p:txBody>
      </p:sp>
    </p:spTree>
    <p:extLst>
      <p:ext uri="{BB962C8B-B14F-4D97-AF65-F5344CB8AC3E}">
        <p14:creationId xmlns:p14="http://schemas.microsoft.com/office/powerpoint/2010/main" val="3725961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162747" y="151050"/>
            <a:ext cx="2048704" cy="545635"/>
          </a:xfrm>
          <a:prstGeom prst="rect">
            <a:avLst/>
          </a:prstGeom>
        </p:spPr>
      </p:pic>
      <p:sp>
        <p:nvSpPr>
          <p:cNvPr id="6" name="Rectangle 5"/>
          <p:cNvSpPr/>
          <p:nvPr/>
        </p:nvSpPr>
        <p:spPr>
          <a:xfrm>
            <a:off x="486747" y="2204226"/>
            <a:ext cx="11323864" cy="230832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kern="1000" dirty="0" smtClean="0">
                <a:solidFill>
                  <a:srgbClr val="FFC000"/>
                </a:solidFill>
                <a:latin typeface="Arial" charset="0"/>
                <a:ea typeface="Arial Black" charset="0"/>
                <a:cs typeface="Arial" charset="0"/>
              </a:rPr>
              <a:t>Auditing CSP Hip Fracture Standards</a:t>
            </a:r>
            <a:endParaRPr kumimoji="0" lang="en-US" sz="7200" b="1" i="0" u="none" strike="noStrike" kern="1000" cap="none" spc="-150" normalizeH="0" baseline="0" noProof="0" dirty="0">
              <a:ln>
                <a:noFill/>
              </a:ln>
              <a:solidFill>
                <a:prstClr val="white"/>
              </a:solidFill>
              <a:effectLst/>
              <a:uLnTx/>
              <a:uFillTx/>
              <a:latin typeface="Arial Black" charset="0"/>
              <a:ea typeface="Arial Black" charset="0"/>
              <a:cs typeface="Arial Black" charset="0"/>
            </a:endParaRPr>
          </a:p>
        </p:txBody>
      </p:sp>
    </p:spTree>
    <p:extLst>
      <p:ext uri="{BB962C8B-B14F-4D97-AF65-F5344CB8AC3E}">
        <p14:creationId xmlns:p14="http://schemas.microsoft.com/office/powerpoint/2010/main" val="675601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62746" y="151050"/>
            <a:ext cx="2039977" cy="545635"/>
          </a:xfrm>
          <a:prstGeom prst="rect">
            <a:avLst/>
          </a:prstGeom>
        </p:spPr>
      </p:pic>
      <p:pic>
        <p:nvPicPr>
          <p:cNvPr id="7"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02723" y="623454"/>
            <a:ext cx="7774039" cy="472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273636" y="3890356"/>
            <a:ext cx="4314306" cy="1200329"/>
          </a:xfrm>
          <a:prstGeom prst="rect">
            <a:avLst/>
          </a:prstGeom>
          <a:noFill/>
        </p:spPr>
        <p:txBody>
          <a:bodyPr wrap="square" rtlCol="0">
            <a:spAutoFit/>
          </a:bodyPr>
          <a:lstStyle/>
          <a:p>
            <a:r>
              <a:rPr lang="en-GB" sz="3600" dirty="0" smtClean="0">
                <a:solidFill>
                  <a:srgbClr val="002060"/>
                </a:solidFill>
              </a:rPr>
              <a:t>What’s our Hip Sprint data..?</a:t>
            </a:r>
            <a:endParaRPr lang="en-GB" sz="3600" dirty="0">
              <a:solidFill>
                <a:srgbClr val="002060"/>
              </a:solidFill>
            </a:endParaRPr>
          </a:p>
        </p:txBody>
      </p:sp>
      <p:sp>
        <p:nvSpPr>
          <p:cNvPr id="8" name="Content Placeholder 2"/>
          <p:cNvSpPr>
            <a:spLocks noGrp="1"/>
          </p:cNvSpPr>
          <p:nvPr>
            <p:ph idx="1"/>
          </p:nvPr>
        </p:nvSpPr>
        <p:spPr>
          <a:xfrm>
            <a:off x="5097191" y="5009091"/>
            <a:ext cx="4879571" cy="1004223"/>
          </a:xfrm>
        </p:spPr>
        <p:txBody>
          <a:bodyPr>
            <a:normAutofit/>
          </a:bodyPr>
          <a:lstStyle/>
          <a:p>
            <a:pPr marL="0" indent="0">
              <a:buNone/>
            </a:pPr>
            <a:endParaRPr lang="en-GB" sz="1600" dirty="0"/>
          </a:p>
          <a:p>
            <a:pPr marL="0" indent="0">
              <a:buNone/>
            </a:pPr>
            <a:endParaRPr lang="en-GB" sz="1600" dirty="0"/>
          </a:p>
          <a:p>
            <a:pPr marL="0" indent="0">
              <a:buNone/>
            </a:pPr>
            <a:r>
              <a:rPr lang="en-GB" sz="1600" dirty="0"/>
              <a:t>https://www.fffap.org.uk/FFFAP/landing.nsf/phfsa.html</a:t>
            </a:r>
          </a:p>
        </p:txBody>
      </p:sp>
    </p:spTree>
    <p:extLst>
      <p:ext uri="{BB962C8B-B14F-4D97-AF65-F5344CB8AC3E}">
        <p14:creationId xmlns:p14="http://schemas.microsoft.com/office/powerpoint/2010/main" val="182254766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wnload [Read-Only]" id="{AA2C2B42-5821-4C98-BD8A-F86B8E242564}" vid="{449D175A-D595-4D95-920A-01F9D5009126}"/>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CSP_Corporate Powerpoint Template 2018</Template>
  <TotalTime>92</TotalTime>
  <Words>1605</Words>
  <Application>Microsoft Office PowerPoint</Application>
  <PresentationFormat>Widescreen</PresentationFormat>
  <Paragraphs>235</Paragraphs>
  <Slides>18</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Arial Black</vt:lpstr>
      <vt:lpstr>Calibri</vt:lpstr>
      <vt:lpstr>Calibri Light</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Chartered Society of Physiotherapy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Pip White</dc:creator>
  <cp:lastModifiedBy>Pip White</cp:lastModifiedBy>
  <cp:revision>27</cp:revision>
  <dcterms:created xsi:type="dcterms:W3CDTF">2019-02-19T15:19:51Z</dcterms:created>
  <dcterms:modified xsi:type="dcterms:W3CDTF">2019-03-08T14:00:25Z</dcterms:modified>
</cp:coreProperties>
</file>