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256" r:id="rId3"/>
    <p:sldId id="258" r:id="rId4"/>
    <p:sldId id="265" r:id="rId5"/>
    <p:sldId id="274" r:id="rId6"/>
    <p:sldId id="280" r:id="rId7"/>
    <p:sldId id="288" r:id="rId8"/>
    <p:sldId id="281" r:id="rId9"/>
    <p:sldId id="289" r:id="rId10"/>
    <p:sldId id="290" r:id="rId11"/>
    <p:sldId id="286" r:id="rId12"/>
    <p:sldId id="277"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54C3"/>
    <a:srgbClr val="6F64C3"/>
    <a:srgbClr val="FFAF00"/>
    <a:srgbClr val="FFC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2"/>
    <p:restoredTop sz="65729" autoAdjust="0"/>
  </p:normalViewPr>
  <p:slideViewPr>
    <p:cSldViewPr snapToGrid="0" snapToObjects="1">
      <p:cViewPr varScale="1">
        <p:scale>
          <a:sx n="75" d="100"/>
          <a:sy n="75" d="100"/>
        </p:scale>
        <p:origin x="1674"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0C77043-AB58-43DD-8597-09B83006DF57}" type="datetimeFigureOut">
              <a:rPr lang="en-GB" smtClean="0"/>
              <a:t>04/10/2018</a:t>
            </a:fld>
            <a:endParaRPr lang="en-GB"/>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2251F8D-30BB-4603-AB8B-65EBC85C528F}" type="slidenum">
              <a:rPr lang="en-GB" smtClean="0"/>
              <a:t>‹#›</a:t>
            </a:fld>
            <a:endParaRPr lang="en-GB"/>
          </a:p>
        </p:txBody>
      </p:sp>
    </p:spTree>
    <p:extLst>
      <p:ext uri="{BB962C8B-B14F-4D97-AF65-F5344CB8AC3E}">
        <p14:creationId xmlns:p14="http://schemas.microsoft.com/office/powerpoint/2010/main" val="2591820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B8E210D-7FF2-A742-B32B-47074288530F}" type="datetimeFigureOut">
              <a:rPr lang="en-US" smtClean="0"/>
              <a:t>10/4/2018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65D68C-EE3A-3248-AF17-0A8430663CAF}" type="slidenum">
              <a:rPr lang="en-US" smtClean="0"/>
              <a:t>1</a:t>
            </a:fld>
            <a:endParaRPr lang="en-US"/>
          </a:p>
        </p:txBody>
      </p:sp>
    </p:spTree>
    <p:extLst>
      <p:ext uri="{BB962C8B-B14F-4D97-AF65-F5344CB8AC3E}">
        <p14:creationId xmlns:p14="http://schemas.microsoft.com/office/powerpoint/2010/main" val="3073477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Experience</a:t>
            </a:r>
            <a:r>
              <a:rPr lang="en-GB" baseline="0" dirty="0" smtClean="0"/>
              <a:t> from ARC 2019</a:t>
            </a:r>
          </a:p>
          <a:p>
            <a:r>
              <a:rPr lang="en-GB" baseline="0" dirty="0" smtClean="0"/>
              <a:t>When we listened to the speakers and heard the passion and examples used for the motion, there were occasions where we changed our vote</a:t>
            </a:r>
          </a:p>
          <a:p>
            <a:endParaRPr lang="en-GB" baseline="0" dirty="0" smtClean="0"/>
          </a:p>
          <a:p>
            <a:r>
              <a:rPr lang="en-GB" baseline="0" dirty="0" smtClean="0"/>
              <a:t>We felt worried at the amount of motions which were voted in, the CSP only has one pot of money and we need to focus on what the members priorities are.  </a:t>
            </a:r>
            <a:r>
              <a:rPr lang="en-GB" dirty="0" smtClean="0"/>
              <a:t>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10</a:t>
            </a:fld>
            <a:endParaRPr lang="en-US"/>
          </a:p>
        </p:txBody>
      </p:sp>
    </p:spTree>
    <p:extLst>
      <p:ext uri="{BB962C8B-B14F-4D97-AF65-F5344CB8AC3E}">
        <p14:creationId xmlns:p14="http://schemas.microsoft.com/office/powerpoint/2010/main" val="2299178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 our Internal deadline!!</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11</a:t>
            </a:fld>
            <a:endParaRPr lang="en-US"/>
          </a:p>
        </p:txBody>
      </p:sp>
    </p:spTree>
    <p:extLst>
      <p:ext uri="{BB962C8B-B14F-4D97-AF65-F5344CB8AC3E}">
        <p14:creationId xmlns:p14="http://schemas.microsoft.com/office/powerpoint/2010/main" val="372801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65D68C-EE3A-3248-AF17-0A8430663CAF}" type="slidenum">
              <a:rPr lang="en-US" smtClean="0"/>
              <a:t>12</a:t>
            </a:fld>
            <a:endParaRPr lang="en-US"/>
          </a:p>
        </p:txBody>
      </p:sp>
    </p:spTree>
    <p:extLst>
      <p:ext uri="{BB962C8B-B14F-4D97-AF65-F5344CB8AC3E}">
        <p14:creationId xmlns:p14="http://schemas.microsoft.com/office/powerpoint/2010/main" val="257470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conference </a:t>
            </a:r>
          </a:p>
          <a:p>
            <a:endParaRPr lang="en-GB" dirty="0" smtClean="0"/>
          </a:p>
          <a:p>
            <a:r>
              <a:rPr lang="en-GB" dirty="0" smtClean="0"/>
              <a:t>Our</a:t>
            </a:r>
            <a:r>
              <a:rPr lang="en-GB" baseline="0" dirty="0" smtClean="0"/>
              <a:t> role as your Network leads is to ensure that we raise the profile and issues which are local to southwest members</a:t>
            </a:r>
          </a:p>
          <a:p>
            <a:r>
              <a:rPr lang="en-GB" baseline="0" dirty="0" smtClean="0"/>
              <a:t>We would like to give you an overview of the Annual Representative Conference, the aims, the process and show you an example.</a:t>
            </a:r>
          </a:p>
          <a:p>
            <a:r>
              <a:rPr lang="en-GB" baseline="0" dirty="0" smtClean="0"/>
              <a:t>We are then going to ask you to work in groups to discuss, listen and debate issues/ &amp; themes in your area and finally choose a few to develop for 2019</a:t>
            </a:r>
          </a:p>
          <a:p>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2</a:t>
            </a:fld>
            <a:endParaRPr lang="en-US"/>
          </a:p>
        </p:txBody>
      </p:sp>
    </p:spTree>
    <p:extLst>
      <p:ext uri="{BB962C8B-B14F-4D97-AF65-F5344CB8AC3E}">
        <p14:creationId xmlns:p14="http://schemas.microsoft.com/office/powerpoint/2010/main" val="23528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ARC is an advisory body to the CSP’s democratically elected council</a:t>
            </a:r>
            <a:r>
              <a:rPr lang="en-GB" baseline="0" dirty="0" smtClean="0"/>
              <a:t> </a:t>
            </a:r>
          </a:p>
          <a:p>
            <a:r>
              <a:rPr lang="en-GB" baseline="0" dirty="0" smtClean="0"/>
              <a:t>(NB, ARC resolutions are therefore not automatically mandatory)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2060"/>
                </a:solidFill>
                <a:latin typeface="Arial" panose="020B0604020202020204" pitchFamily="34" charset="0"/>
                <a:cs typeface="Arial" panose="020B0604020202020204" pitchFamily="34" charset="0"/>
              </a:rPr>
              <a:t>1) to bring together a wide representation from across the membership to discuss, debate and vote on motions submitted by members </a:t>
            </a:r>
          </a:p>
          <a:p>
            <a:r>
              <a:rPr lang="en-GB" dirty="0" smtClean="0"/>
              <a:t>2) To </a:t>
            </a:r>
            <a:r>
              <a:rPr lang="en-GB" sz="1200" dirty="0" smtClean="0">
                <a:solidFill>
                  <a:srgbClr val="002060"/>
                </a:solidFill>
                <a:latin typeface="Arial" panose="020B0604020202020204" pitchFamily="34" charset="0"/>
                <a:cs typeface="Arial" panose="020B0604020202020204" pitchFamily="34" charset="0"/>
              </a:rPr>
              <a:t>influence the CSP’s policy and strategic direction </a:t>
            </a:r>
          </a:p>
          <a:p>
            <a:r>
              <a:rPr lang="en-GB" dirty="0" smtClean="0"/>
              <a:t>3) </a:t>
            </a:r>
            <a:r>
              <a:rPr lang="en-GB" sz="1200" dirty="0" smtClean="0">
                <a:solidFill>
                  <a:srgbClr val="002060"/>
                </a:solidFill>
                <a:latin typeface="Arial" panose="020B0604020202020204" pitchFamily="34" charset="0"/>
                <a:cs typeface="Arial" panose="020B0604020202020204" pitchFamily="34" charset="0"/>
              </a:rPr>
              <a:t>create and write a motion on behalf of your workplace, or members group</a:t>
            </a:r>
          </a:p>
          <a:p>
            <a:r>
              <a:rPr lang="en-GB" sz="1200" dirty="0" smtClean="0">
                <a:solidFill>
                  <a:srgbClr val="002060"/>
                </a:solidFill>
                <a:latin typeface="Arial" panose="020B0604020202020204" pitchFamily="34" charset="0"/>
                <a:cs typeface="Arial" panose="020B0604020202020204" pitchFamily="34" charset="0"/>
              </a:rPr>
              <a:t>4)  </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3</a:t>
            </a:fld>
            <a:endParaRPr lang="en-US"/>
          </a:p>
        </p:txBody>
      </p:sp>
    </p:spTree>
    <p:extLst>
      <p:ext uri="{BB962C8B-B14F-4D97-AF65-F5344CB8AC3E}">
        <p14:creationId xmlns:p14="http://schemas.microsoft.com/office/powerpoint/2010/main" val="226996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network</a:t>
            </a:r>
            <a:r>
              <a:rPr lang="en-GB" baseline="0" dirty="0" smtClean="0"/>
              <a:t> is allocated a number of seats, members are generally asked to apply to represent their network and priority is given to those who have not attended before.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Council Members are welcome to attend as </a:t>
            </a:r>
            <a:r>
              <a:rPr lang="en-GB" sz="1200" b="1" dirty="0" smtClean="0">
                <a:solidFill>
                  <a:schemeClr val="bg1"/>
                </a:solidFill>
              </a:rPr>
              <a:t>observers</a:t>
            </a:r>
            <a:r>
              <a:rPr lang="en-GB" sz="1200" dirty="0" smtClean="0">
                <a:solidFill>
                  <a:schemeClr val="bg1"/>
                </a:solidFill>
              </a:rPr>
              <a:t>.</a:t>
            </a:r>
            <a:endParaRPr lang="en-US" sz="1200" b="1" kern="1000" spc="-150" dirty="0" smtClean="0">
              <a:solidFill>
                <a:schemeClr val="bg1"/>
              </a:solidFill>
              <a:latin typeface="Arial Black" charset="0"/>
              <a:ea typeface="Arial Black" charset="0"/>
              <a:cs typeface="Arial Black" charset="0"/>
            </a:endParaRP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4</a:t>
            </a:fld>
            <a:endParaRPr lang="en-US"/>
          </a:p>
        </p:txBody>
      </p:sp>
    </p:spTree>
    <p:extLst>
      <p:ext uri="{BB962C8B-B14F-4D97-AF65-F5344CB8AC3E}">
        <p14:creationId xmlns:p14="http://schemas.microsoft.com/office/powerpoint/2010/main" val="151938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motion is</a:t>
            </a:r>
            <a:r>
              <a:rPr lang="en-GB" baseline="0" dirty="0" smtClean="0"/>
              <a:t> a formal proposal which has to follow guidelines determined by the CSP , it should be no longer than 200 words and must be submitted by a network by a specified deadline. </a:t>
            </a:r>
          </a:p>
          <a:p>
            <a:endParaRPr lang="en-GB" baseline="0" dirty="0" smtClean="0"/>
          </a:p>
          <a:p>
            <a:r>
              <a:rPr lang="en-GB" baseline="0" dirty="0" smtClean="0"/>
              <a:t>The motion will then be checked by a committee which will look to see if it is appropriate and has not been submitted and debated in the last 2 years and that there are no duplicate submissions. If the motion is successful, the candidate &amp; network will be advised. </a:t>
            </a:r>
          </a:p>
          <a:p>
            <a:endParaRPr lang="en-GB" baseline="0" dirty="0" smtClean="0"/>
          </a:p>
          <a:p>
            <a:r>
              <a:rPr lang="en-GB" baseline="0" dirty="0" smtClean="0"/>
              <a:t>The written information is then circulated in advance of the conference for members to consider &amp; discuss.       </a:t>
            </a:r>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5</a:t>
            </a:fld>
            <a:endParaRPr lang="en-US"/>
          </a:p>
        </p:txBody>
      </p:sp>
    </p:spTree>
    <p:extLst>
      <p:ext uri="{BB962C8B-B14F-4D97-AF65-F5344CB8AC3E}">
        <p14:creationId xmlns:p14="http://schemas.microsoft.com/office/powerpoint/2010/main" val="368239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Proposer</a:t>
            </a:r>
            <a:r>
              <a:rPr lang="en-GB" baseline="0" dirty="0" smtClean="0"/>
              <a:t>s who are successful are given guidelines to write a timed speech which explains the motion in full, and must find a member from another network to present a second speech in support of the motion. </a:t>
            </a:r>
          </a:p>
          <a:p>
            <a:r>
              <a:rPr lang="en-GB" baseline="0" dirty="0" smtClean="0"/>
              <a:t>The motion should deal only with one topic, be within the CSPs gift to influence and cost implications should have been considered.</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6</a:t>
            </a:fld>
            <a:endParaRPr lang="en-US"/>
          </a:p>
        </p:txBody>
      </p:sp>
    </p:spTree>
    <p:extLst>
      <p:ext uri="{BB962C8B-B14F-4D97-AF65-F5344CB8AC3E}">
        <p14:creationId xmlns:p14="http://schemas.microsoft.com/office/powerpoint/2010/main" val="300247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created an</a:t>
            </a:r>
            <a:r>
              <a:rPr lang="en-GB" baseline="0" dirty="0" smtClean="0"/>
              <a:t> example to show you what it is like to attend. There are further rules regarding time, electronic voting and what happens when consensus cannot be achieved which we cannot duplicate but hopefully this will be enough to make you want to attend and experience it for yourself!   </a:t>
            </a:r>
          </a:p>
          <a:p>
            <a:r>
              <a:rPr lang="en-GB" baseline="0" dirty="0" smtClean="0"/>
              <a:t>Jane 1</a:t>
            </a:r>
            <a:r>
              <a:rPr lang="en-GB" baseline="30000" dirty="0" smtClean="0"/>
              <a:t>st</a:t>
            </a:r>
            <a:r>
              <a:rPr lang="en-GB" baseline="0" dirty="0" smtClean="0"/>
              <a:t> Motion, Gemma 2</a:t>
            </a:r>
            <a:r>
              <a:rPr lang="en-GB" baseline="30000" dirty="0" smtClean="0"/>
              <a:t>nd</a:t>
            </a:r>
            <a:r>
              <a:rPr lang="en-GB" baseline="0" dirty="0" smtClean="0"/>
              <a:t> motion, when the speeches are complete, the floor is opened and members can come forward from </a:t>
            </a:r>
            <a:r>
              <a:rPr lang="en-GB" baseline="0" dirty="0" err="1" smtClean="0"/>
              <a:t>thw</a:t>
            </a:r>
            <a:r>
              <a:rPr lang="en-GB" baseline="0" dirty="0" smtClean="0"/>
              <a:t> audience to speak for or against the motion on stage. Today we have asked 2 members to prepare to give you a flavour. </a:t>
            </a:r>
          </a:p>
          <a:p>
            <a:endParaRPr lang="en-GB" baseline="0" dirty="0" smtClean="0"/>
          </a:p>
          <a:p>
            <a:r>
              <a:rPr lang="en-GB" baseline="0" dirty="0" smtClean="0"/>
              <a:t>Jane then has the right to reply.  </a:t>
            </a:r>
          </a:p>
          <a:p>
            <a:r>
              <a:rPr lang="en-GB" baseline="0" dirty="0" smtClean="0"/>
              <a:t>All these responses have a time limit.</a:t>
            </a:r>
          </a:p>
          <a:p>
            <a:r>
              <a:rPr lang="en-GB" baseline="0" dirty="0" smtClean="0"/>
              <a:t>If a motion is accepted, it is then called a Resolution and becomes policy of the conference. </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7</a:t>
            </a:fld>
            <a:endParaRPr lang="en-US"/>
          </a:p>
        </p:txBody>
      </p:sp>
    </p:spTree>
    <p:extLst>
      <p:ext uri="{BB962C8B-B14F-4D97-AF65-F5344CB8AC3E}">
        <p14:creationId xmlns:p14="http://schemas.microsoft.com/office/powerpoint/2010/main" val="169824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8</a:t>
            </a:fld>
            <a:endParaRPr lang="en-US"/>
          </a:p>
        </p:txBody>
      </p:sp>
    </p:spTree>
    <p:extLst>
      <p:ext uri="{BB962C8B-B14F-4D97-AF65-F5344CB8AC3E}">
        <p14:creationId xmlns:p14="http://schemas.microsoft.com/office/powerpoint/2010/main" val="229917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members to add a tick to the poster they like the most, and add their names if they would like to develop.</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9</a:t>
            </a:fld>
            <a:endParaRPr lang="en-US"/>
          </a:p>
        </p:txBody>
      </p:sp>
    </p:spTree>
    <p:extLst>
      <p:ext uri="{BB962C8B-B14F-4D97-AF65-F5344CB8AC3E}">
        <p14:creationId xmlns:p14="http://schemas.microsoft.com/office/powerpoint/2010/main" val="330830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1178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642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6392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4458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943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2AAC5-EC85-EB4A-8FA5-E63B38239DDE}"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0830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2AAC5-EC85-EB4A-8FA5-E63B38239DDE}"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7370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2AAC5-EC85-EB4A-8FA5-E63B38239DDE}"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9845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010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2201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62072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10/4/2018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9832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6750" y="2144880"/>
            <a:ext cx="7923376" cy="2119275"/>
          </a:xfrm>
          <a:prstGeom prst="rect">
            <a:avLst/>
          </a:prstGeom>
        </p:spPr>
      </p:pic>
    </p:spTree>
    <p:extLst>
      <p:ext uri="{BB962C8B-B14F-4D97-AF65-F5344CB8AC3E}">
        <p14:creationId xmlns:p14="http://schemas.microsoft.com/office/powerpoint/2010/main" val="431640117"/>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46" y="151050"/>
            <a:ext cx="2039977" cy="545635"/>
          </a:xfrm>
          <a:prstGeom prst="rect">
            <a:avLst/>
          </a:prstGeom>
        </p:spPr>
      </p:pic>
      <p:sp>
        <p:nvSpPr>
          <p:cNvPr id="12" name="Rectangle 11"/>
          <p:cNvSpPr/>
          <p:nvPr/>
        </p:nvSpPr>
        <p:spPr>
          <a:xfrm>
            <a:off x="885019" y="1075526"/>
            <a:ext cx="9220323" cy="9417963"/>
          </a:xfrm>
          <a:prstGeom prst="rect">
            <a:avLst/>
          </a:prstGeom>
        </p:spPr>
        <p:txBody>
          <a:bodyPr wrap="square">
            <a:spAutoFit/>
          </a:bodyPr>
          <a:lstStyle/>
          <a:p>
            <a:pPr>
              <a:lnSpc>
                <a:spcPts val="4000"/>
              </a:lnSpc>
              <a:spcAft>
                <a:spcPts val="600"/>
              </a:spcAft>
            </a:pPr>
            <a:r>
              <a:rPr lang="en-US" sz="3600" b="1" kern="1000" spc="-100" dirty="0" smtClean="0">
                <a:solidFill>
                  <a:srgbClr val="002060"/>
                </a:solidFill>
                <a:latin typeface="Arial" charset="0"/>
                <a:ea typeface="Arial" charset="0"/>
                <a:cs typeface="Arial" charset="0"/>
              </a:rPr>
              <a:t>Conclusion</a:t>
            </a:r>
          </a:p>
          <a:p>
            <a:pPr>
              <a:lnSpc>
                <a:spcPts val="4000"/>
              </a:lnSpc>
              <a:spcAft>
                <a:spcPts val="600"/>
              </a:spcAft>
            </a:pPr>
            <a:endParaRPr lang="en-US" sz="2400" kern="1000" spc="-100" dirty="0" smtClean="0">
              <a:solidFill>
                <a:srgbClr val="002060"/>
              </a:solidFill>
              <a:latin typeface="Arial" charset="0"/>
              <a:ea typeface="Arial" charset="0"/>
              <a:cs typeface="Arial" charset="0"/>
            </a:endParaRPr>
          </a:p>
          <a:p>
            <a:pPr>
              <a:lnSpc>
                <a:spcPts val="4000"/>
              </a:lnSpc>
              <a:spcAft>
                <a:spcPts val="600"/>
              </a:spcAft>
            </a:pPr>
            <a:r>
              <a:rPr lang="en-US" sz="2400" kern="1000" spc="-100" dirty="0" smtClean="0">
                <a:solidFill>
                  <a:srgbClr val="002060"/>
                </a:solidFill>
                <a:latin typeface="Arial" charset="0"/>
                <a:ea typeface="Arial" charset="0"/>
                <a:cs typeface="Arial" charset="0"/>
              </a:rPr>
              <a:t>Did you have a healthy debate in your groups?</a:t>
            </a:r>
          </a:p>
          <a:p>
            <a:pPr>
              <a:lnSpc>
                <a:spcPts val="4000"/>
              </a:lnSpc>
              <a:spcAft>
                <a:spcPts val="600"/>
              </a:spcAft>
            </a:pPr>
            <a:endParaRPr lang="en-US" sz="2400" kern="1000" spc="-100" dirty="0" smtClean="0">
              <a:solidFill>
                <a:srgbClr val="002060"/>
              </a:solidFill>
              <a:latin typeface="Arial" charset="0"/>
              <a:ea typeface="Arial" charset="0"/>
              <a:cs typeface="Arial" charset="0"/>
            </a:endParaRPr>
          </a:p>
          <a:p>
            <a:pPr>
              <a:lnSpc>
                <a:spcPts val="4000"/>
              </a:lnSpc>
              <a:spcAft>
                <a:spcPts val="600"/>
              </a:spcAft>
            </a:pPr>
            <a:r>
              <a:rPr lang="en-US" sz="2400" kern="1000" spc="-100" dirty="0" smtClean="0">
                <a:solidFill>
                  <a:srgbClr val="002060"/>
                </a:solidFill>
                <a:latin typeface="Arial" charset="0"/>
                <a:ea typeface="Arial" charset="0"/>
                <a:cs typeface="Arial" charset="0"/>
              </a:rPr>
              <a:t>Did you see it from another view point?</a:t>
            </a:r>
          </a:p>
          <a:p>
            <a:pPr>
              <a:lnSpc>
                <a:spcPts val="4000"/>
              </a:lnSpc>
              <a:spcAft>
                <a:spcPts val="600"/>
              </a:spcAft>
            </a:pPr>
            <a:endParaRPr lang="en-US" sz="2400" kern="1000" spc="-100" dirty="0" smtClean="0">
              <a:solidFill>
                <a:srgbClr val="002060"/>
              </a:solidFill>
              <a:latin typeface="Arial" charset="0"/>
              <a:ea typeface="Arial" charset="0"/>
              <a:cs typeface="Arial" charset="0"/>
            </a:endParaRPr>
          </a:p>
          <a:p>
            <a:pPr>
              <a:lnSpc>
                <a:spcPts val="4000"/>
              </a:lnSpc>
              <a:spcAft>
                <a:spcPts val="600"/>
              </a:spcAft>
            </a:pPr>
            <a:r>
              <a:rPr lang="en-US" sz="2400" kern="1000" spc="-100" dirty="0" smtClean="0">
                <a:solidFill>
                  <a:srgbClr val="002060"/>
                </a:solidFill>
                <a:latin typeface="Arial" charset="0"/>
                <a:ea typeface="Arial" charset="0"/>
                <a:cs typeface="Arial" charset="0"/>
              </a:rPr>
              <a:t>Did you consider the cost implications of your motion? </a:t>
            </a:r>
          </a:p>
          <a:p>
            <a:pPr>
              <a:lnSpc>
                <a:spcPts val="4000"/>
              </a:lnSpc>
              <a:spcAft>
                <a:spcPts val="600"/>
              </a:spcAft>
            </a:pPr>
            <a:endParaRPr lang="en-US" sz="2400" kern="1000" spc="-100" dirty="0">
              <a:solidFill>
                <a:srgbClr val="002060"/>
              </a:solidFill>
              <a:latin typeface="Arial" charset="0"/>
              <a:ea typeface="Arial" charset="0"/>
              <a:cs typeface="Arial" charset="0"/>
            </a:endParaRPr>
          </a:p>
          <a:p>
            <a:pPr>
              <a:lnSpc>
                <a:spcPts val="4000"/>
              </a:lnSpc>
              <a:spcAft>
                <a:spcPts val="600"/>
              </a:spcAft>
            </a:pPr>
            <a:r>
              <a:rPr lang="en-US" sz="2400" kern="1000" spc="-100" dirty="0" smtClean="0">
                <a:solidFill>
                  <a:srgbClr val="002060"/>
                </a:solidFill>
                <a:latin typeface="Arial" charset="0"/>
                <a:ea typeface="Arial" charset="0"/>
                <a:cs typeface="Arial" charset="0"/>
              </a:rPr>
              <a:t>Is the CSP the right organisation to campaign for this change?</a:t>
            </a:r>
          </a:p>
          <a:p>
            <a:pPr>
              <a:lnSpc>
                <a:spcPts val="4000"/>
              </a:lnSpc>
              <a:spcAft>
                <a:spcPts val="600"/>
              </a:spcAft>
            </a:pPr>
            <a:endParaRPr lang="en-US" sz="2400" kern="1000" spc="-100" dirty="0" smtClean="0">
              <a:solidFill>
                <a:srgbClr val="002060"/>
              </a:solidFill>
              <a:latin typeface="Arial" charset="0"/>
              <a:ea typeface="Arial" charset="0"/>
              <a:cs typeface="Arial" charset="0"/>
            </a:endParaRPr>
          </a:p>
          <a:p>
            <a:pPr>
              <a:lnSpc>
                <a:spcPts val="4000"/>
              </a:lnSpc>
              <a:spcAft>
                <a:spcPts val="600"/>
              </a:spcAft>
            </a:pPr>
            <a:endParaRPr lang="en-US" sz="4800" b="1" kern="1000" spc="-100" dirty="0">
              <a:solidFill>
                <a:srgbClr val="002060"/>
              </a:solidFill>
              <a:latin typeface="Arial" charset="0"/>
              <a:ea typeface="Arial" charset="0"/>
              <a:cs typeface="Arial" charset="0"/>
            </a:endParaRPr>
          </a:p>
          <a:p>
            <a:pPr>
              <a:lnSpc>
                <a:spcPts val="4000"/>
              </a:lnSpc>
              <a:spcAft>
                <a:spcPts val="600"/>
              </a:spcAft>
            </a:pPr>
            <a:endParaRPr lang="en-US" sz="4800" b="1" kern="1000" spc="-100" dirty="0">
              <a:solidFill>
                <a:srgbClr val="002060"/>
              </a:solidFill>
              <a:latin typeface="Arial" charset="0"/>
              <a:ea typeface="Arial" charset="0"/>
              <a:cs typeface="Arial" charset="0"/>
            </a:endParaRPr>
          </a:p>
          <a:p>
            <a:pPr algn="ctr"/>
            <a:endParaRPr lang="en-GB" sz="3600" b="1" kern="1000" spc="-150" dirty="0">
              <a:solidFill>
                <a:srgbClr val="FFC000"/>
              </a:solidFill>
              <a:latin typeface="Arial Black" charset="0"/>
              <a:ea typeface="Arial Black" charset="0"/>
              <a:cs typeface="Arial Black" charset="0"/>
            </a:endParaRPr>
          </a:p>
          <a:p>
            <a:pPr>
              <a:lnSpc>
                <a:spcPts val="4000"/>
              </a:lnSpc>
              <a:spcAft>
                <a:spcPts val="600"/>
              </a:spcAft>
            </a:pPr>
            <a:endParaRPr lang="en-US" sz="2400" kern="1000" spc="-100" dirty="0" smtClean="0">
              <a:solidFill>
                <a:srgbClr val="002060"/>
              </a:solidFill>
              <a:latin typeface="Arial" charset="0"/>
              <a:ea typeface="Arial" charset="0"/>
              <a:cs typeface="Arial" charset="0"/>
            </a:endParaRPr>
          </a:p>
          <a:p>
            <a:pPr>
              <a:lnSpc>
                <a:spcPts val="4000"/>
              </a:lnSpc>
              <a:spcAft>
                <a:spcPts val="600"/>
              </a:spcAft>
            </a:pPr>
            <a:endParaRPr lang="en-US" sz="2400" kern="1000" spc="-100" dirty="0" smtClean="0">
              <a:solidFill>
                <a:srgbClr val="002060"/>
              </a:solidFill>
              <a:latin typeface="Arial" charset="0"/>
              <a:ea typeface="Arial" charset="0"/>
              <a:cs typeface="Arial" charset="0"/>
            </a:endParaRPr>
          </a:p>
          <a:p>
            <a:pPr>
              <a:lnSpc>
                <a:spcPts val="4000"/>
              </a:lnSpc>
              <a:spcAft>
                <a:spcPts val="600"/>
              </a:spcAft>
            </a:pPr>
            <a:endParaRPr lang="en-US" sz="4800" b="1" kern="1000" spc="-100" dirty="0" smtClean="0">
              <a:solidFill>
                <a:srgbClr val="002060"/>
              </a:solidFill>
              <a:latin typeface="Arial" charset="0"/>
              <a:ea typeface="Arial" charset="0"/>
              <a:cs typeface="Arial" charset="0"/>
            </a:endParaRP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8833" y="816297"/>
            <a:ext cx="4875269" cy="262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9267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46" y="151050"/>
            <a:ext cx="2039977" cy="545635"/>
          </a:xfrm>
          <a:prstGeom prst="rect">
            <a:avLst/>
          </a:prstGeom>
        </p:spPr>
      </p:pic>
      <p:sp>
        <p:nvSpPr>
          <p:cNvPr id="2" name="TextBox 1"/>
          <p:cNvSpPr txBox="1"/>
          <p:nvPr/>
        </p:nvSpPr>
        <p:spPr>
          <a:xfrm>
            <a:off x="778598" y="1656784"/>
            <a:ext cx="10330004" cy="3729226"/>
          </a:xfrm>
          <a:prstGeom prst="rect">
            <a:avLst/>
          </a:prstGeom>
          <a:noFill/>
        </p:spPr>
        <p:txBody>
          <a:bodyPr wrap="square" rtlCol="0">
            <a:spAutoFit/>
          </a:bodyPr>
          <a:lstStyle/>
          <a:p>
            <a:pPr>
              <a:lnSpc>
                <a:spcPts val="4000"/>
              </a:lnSpc>
              <a:spcAft>
                <a:spcPts val="600"/>
              </a:spcAft>
            </a:pPr>
            <a:r>
              <a:rPr lang="en-US" sz="2400" kern="1000" spc="-100" dirty="0">
                <a:solidFill>
                  <a:srgbClr val="002060"/>
                </a:solidFill>
                <a:latin typeface="Arial" charset="0"/>
                <a:ea typeface="Arial" charset="0"/>
                <a:cs typeface="Arial" charset="0"/>
              </a:rPr>
              <a:t>We (SWERN) would very much like to submit 3 motions to the committee on behalf of southwest </a:t>
            </a:r>
            <a:r>
              <a:rPr lang="en-US" sz="2400" kern="1000" spc="-100" dirty="0" smtClean="0">
                <a:solidFill>
                  <a:srgbClr val="002060"/>
                </a:solidFill>
                <a:latin typeface="Arial" charset="0"/>
                <a:ea typeface="Arial" charset="0"/>
                <a:cs typeface="Arial" charset="0"/>
              </a:rPr>
              <a:t>members</a:t>
            </a:r>
          </a:p>
          <a:p>
            <a:pPr>
              <a:lnSpc>
                <a:spcPts val="4000"/>
              </a:lnSpc>
              <a:spcAft>
                <a:spcPts val="600"/>
              </a:spcAft>
            </a:pPr>
            <a:r>
              <a:rPr lang="en-US" sz="2400" kern="1000" spc="-100" dirty="0" smtClean="0">
                <a:solidFill>
                  <a:srgbClr val="002060"/>
                </a:solidFill>
                <a:latin typeface="Arial" charset="0"/>
                <a:ea typeface="Arial" charset="0"/>
                <a:cs typeface="Arial" charset="0"/>
              </a:rPr>
              <a:t>If </a:t>
            </a:r>
            <a:r>
              <a:rPr lang="en-US" sz="2400" kern="1000" spc="-100" dirty="0">
                <a:solidFill>
                  <a:srgbClr val="002060"/>
                </a:solidFill>
                <a:latin typeface="Arial" charset="0"/>
                <a:ea typeface="Arial" charset="0"/>
                <a:cs typeface="Arial" charset="0"/>
              </a:rPr>
              <a:t>you would like to develop a </a:t>
            </a:r>
            <a:r>
              <a:rPr lang="en-US" sz="2400" kern="1000" spc="-100" dirty="0" smtClean="0">
                <a:solidFill>
                  <a:srgbClr val="002060"/>
                </a:solidFill>
                <a:latin typeface="Arial" charset="0"/>
                <a:ea typeface="Arial" charset="0"/>
                <a:cs typeface="Arial" charset="0"/>
              </a:rPr>
              <a:t>motion and/or present at ARC </a:t>
            </a:r>
            <a:r>
              <a:rPr lang="en-US" sz="2400" kern="1000" spc="-100" dirty="0">
                <a:solidFill>
                  <a:srgbClr val="002060"/>
                </a:solidFill>
                <a:latin typeface="Arial" charset="0"/>
                <a:ea typeface="Arial" charset="0"/>
                <a:cs typeface="Arial" charset="0"/>
              </a:rPr>
              <a:t>please come and chat to us.</a:t>
            </a:r>
          </a:p>
          <a:p>
            <a:endParaRPr lang="en-GB" sz="2400" b="1" dirty="0" smtClean="0">
              <a:latin typeface="Arial" panose="020B0604020202020204" pitchFamily="34" charset="0"/>
              <a:cs typeface="Arial" panose="020B0604020202020204" pitchFamily="34" charset="0"/>
            </a:endParaRPr>
          </a:p>
          <a:p>
            <a:r>
              <a:rPr lang="en-GB" sz="2300" b="1" dirty="0" smtClean="0">
                <a:latin typeface="Arial" panose="020B0604020202020204" pitchFamily="34" charset="0"/>
                <a:cs typeface="Arial" panose="020B0604020202020204" pitchFamily="34" charset="0"/>
              </a:rPr>
              <a:t>Deadline </a:t>
            </a:r>
            <a:r>
              <a:rPr lang="en-GB" sz="2300" b="1" dirty="0">
                <a:latin typeface="Arial" panose="020B0604020202020204" pitchFamily="34" charset="0"/>
                <a:cs typeface="Arial" panose="020B0604020202020204" pitchFamily="34" charset="0"/>
              </a:rPr>
              <a:t>for submitting ARC Motions </a:t>
            </a:r>
            <a:endParaRPr lang="en-GB" sz="2300" b="1" dirty="0" smtClean="0">
              <a:latin typeface="Arial" panose="020B0604020202020204" pitchFamily="34" charset="0"/>
              <a:cs typeface="Arial" panose="020B0604020202020204" pitchFamily="34" charset="0"/>
            </a:endParaRPr>
          </a:p>
          <a:p>
            <a:endParaRPr lang="en-GB" sz="2300" b="1" dirty="0">
              <a:latin typeface="Arial" panose="020B0604020202020204" pitchFamily="34" charset="0"/>
              <a:cs typeface="Arial" panose="020B0604020202020204" pitchFamily="34" charset="0"/>
            </a:endParaRPr>
          </a:p>
          <a:p>
            <a:r>
              <a:rPr lang="en-GB" sz="2300" b="1" dirty="0" smtClean="0">
                <a:latin typeface="Arial" panose="020B0604020202020204" pitchFamily="34" charset="0"/>
                <a:cs typeface="Arial" panose="020B0604020202020204" pitchFamily="34" charset="0"/>
              </a:rPr>
              <a:t>12 </a:t>
            </a:r>
            <a:r>
              <a:rPr lang="en-GB" sz="2300" b="1" dirty="0">
                <a:latin typeface="Arial" panose="020B0604020202020204" pitchFamily="34" charset="0"/>
                <a:cs typeface="Arial" panose="020B0604020202020204" pitchFamily="34" charset="0"/>
              </a:rPr>
              <a:t>noon on Monday 4 March 2019</a:t>
            </a:r>
          </a:p>
        </p:txBody>
      </p:sp>
      <p:sp>
        <p:nvSpPr>
          <p:cNvPr id="3" name="Rectangle 2"/>
          <p:cNvSpPr/>
          <p:nvPr/>
        </p:nvSpPr>
        <p:spPr>
          <a:xfrm>
            <a:off x="866601" y="911705"/>
            <a:ext cx="9753114" cy="646331"/>
          </a:xfrm>
          <a:prstGeom prst="rect">
            <a:avLst/>
          </a:prstGeom>
        </p:spPr>
        <p:txBody>
          <a:bodyPr wrap="square">
            <a:spAutoFit/>
          </a:bodyPr>
          <a:lstStyle/>
          <a:p>
            <a:pPr algn="ctr"/>
            <a:r>
              <a:rPr lang="en-US" sz="3600" b="1" kern="1000" dirty="0">
                <a:solidFill>
                  <a:srgbClr val="FFC000"/>
                </a:solidFill>
                <a:latin typeface="Arial" charset="0"/>
                <a:ea typeface="Arial" charset="0"/>
                <a:cs typeface="Arial" charset="0"/>
              </a:rPr>
              <a:t>What happens next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42103" y="3654645"/>
            <a:ext cx="44005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1383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862183" y="3828824"/>
            <a:ext cx="7923376" cy="2119275"/>
          </a:xfrm>
          <a:prstGeom prst="rect">
            <a:avLst/>
          </a:prstGeom>
        </p:spPr>
      </p:pic>
      <p:sp>
        <p:nvSpPr>
          <p:cNvPr id="2" name="Title 1"/>
          <p:cNvSpPr>
            <a:spLocks noGrp="1"/>
          </p:cNvSpPr>
          <p:nvPr>
            <p:ph type="title"/>
          </p:nvPr>
        </p:nvSpPr>
        <p:spPr>
          <a:xfrm>
            <a:off x="1475715" y="1225204"/>
            <a:ext cx="9805658" cy="1325563"/>
          </a:xfrm>
        </p:spPr>
        <p:txBody>
          <a:bodyPr>
            <a:normAutofit fontScale="90000"/>
          </a:bodyPr>
          <a:lstStyle/>
          <a:p>
            <a:r>
              <a:rPr lang="en-GB" dirty="0">
                <a:solidFill>
                  <a:srgbClr val="FFFF00"/>
                </a:solidFill>
              </a:rPr>
              <a:t>The 2019 Annual Representative Conference </a:t>
            </a:r>
            <a:r>
              <a:rPr lang="en-GB" dirty="0" smtClean="0">
                <a:solidFill>
                  <a:srgbClr val="FFFF00"/>
                </a:solidFill>
              </a:rPr>
              <a:t>will be </a:t>
            </a:r>
            <a:r>
              <a:rPr lang="en-GB" dirty="0">
                <a:solidFill>
                  <a:srgbClr val="FFFF00"/>
                </a:solidFill>
              </a:rPr>
              <a:t>held in Manchester on Monday 3 and Tuesday 4 June 2019 </a:t>
            </a:r>
            <a:r>
              <a:rPr lang="en-GB" dirty="0" smtClean="0">
                <a:solidFill>
                  <a:srgbClr val="FFFF00"/>
                </a:solidFill>
              </a:rPr>
              <a:t>           </a:t>
            </a:r>
            <a:r>
              <a:rPr lang="en-GB" dirty="0" smtClean="0">
                <a:solidFill>
                  <a:srgbClr val="FFC000"/>
                </a:solidFill>
              </a:rPr>
              <a:t>#</a:t>
            </a:r>
            <a:r>
              <a:rPr lang="en-GB" dirty="0">
                <a:solidFill>
                  <a:srgbClr val="FFC000"/>
                </a:solidFill>
              </a:rPr>
              <a:t>CSPARC19</a:t>
            </a:r>
            <a:br>
              <a:rPr lang="en-GB" dirty="0">
                <a:solidFill>
                  <a:srgbClr val="FFC000"/>
                </a:solidFill>
              </a:rPr>
            </a:br>
            <a:endParaRPr lang="en-GB" dirty="0">
              <a:solidFill>
                <a:srgbClr val="FFC000"/>
              </a:solidFill>
            </a:endParaRPr>
          </a:p>
        </p:txBody>
      </p:sp>
    </p:spTree>
    <p:extLst>
      <p:ext uri="{BB962C8B-B14F-4D97-AF65-F5344CB8AC3E}">
        <p14:creationId xmlns:p14="http://schemas.microsoft.com/office/powerpoint/2010/main" val="5409113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746" y="151050"/>
            <a:ext cx="2039977" cy="545635"/>
          </a:xfrm>
          <a:prstGeom prst="rect">
            <a:avLst/>
          </a:prstGeom>
        </p:spPr>
      </p:pic>
      <p:sp>
        <p:nvSpPr>
          <p:cNvPr id="7" name="Rectangle 6"/>
          <p:cNvSpPr/>
          <p:nvPr/>
        </p:nvSpPr>
        <p:spPr>
          <a:xfrm>
            <a:off x="1455387" y="1883413"/>
            <a:ext cx="9220323" cy="4062651"/>
          </a:xfrm>
          <a:prstGeom prst="rect">
            <a:avLst/>
          </a:prstGeom>
        </p:spPr>
        <p:txBody>
          <a:bodyPr wrap="square">
            <a:spAutoFit/>
          </a:bodyPr>
          <a:lstStyle/>
          <a:p>
            <a:pPr algn="ctr"/>
            <a:endParaRPr lang="en-US" sz="4800" b="1" kern="1000" spc="-100" dirty="0">
              <a:solidFill>
                <a:srgbClr val="002060"/>
              </a:solidFill>
              <a:latin typeface="Arial" charset="0"/>
              <a:ea typeface="Arial" charset="0"/>
              <a:cs typeface="Arial" charset="0"/>
            </a:endParaRPr>
          </a:p>
          <a:p>
            <a:endParaRPr lang="en-US" b="1" kern="1000" spc="-100" dirty="0" smtClean="0">
              <a:solidFill>
                <a:srgbClr val="0070C0"/>
              </a:solidFill>
              <a:latin typeface="Arial" charset="0"/>
              <a:ea typeface="Arial" charset="0"/>
              <a:cs typeface="Arial" charset="0"/>
            </a:endParaRPr>
          </a:p>
          <a:p>
            <a:endParaRPr lang="en-US" b="1" kern="1000" spc="-100" dirty="0">
              <a:solidFill>
                <a:srgbClr val="0070C0"/>
              </a:solidFill>
              <a:latin typeface="Arial" charset="0"/>
              <a:ea typeface="Arial" charset="0"/>
              <a:cs typeface="Arial" charset="0"/>
            </a:endParaRPr>
          </a:p>
          <a:p>
            <a:endParaRPr lang="en-US" b="1" kern="1000" spc="-100" dirty="0" smtClean="0">
              <a:solidFill>
                <a:srgbClr val="0070C0"/>
              </a:solidFill>
              <a:latin typeface="Arial" charset="0"/>
              <a:ea typeface="Arial" charset="0"/>
              <a:cs typeface="Arial" charset="0"/>
            </a:endParaRPr>
          </a:p>
          <a:p>
            <a:endParaRPr lang="en-US" b="1" kern="1000" spc="-100" dirty="0">
              <a:solidFill>
                <a:srgbClr val="0070C0"/>
              </a:solidFill>
              <a:latin typeface="Arial" charset="0"/>
              <a:ea typeface="Arial" charset="0"/>
              <a:cs typeface="Arial" charset="0"/>
            </a:endParaRPr>
          </a:p>
          <a:p>
            <a:endParaRPr lang="en-US" b="1" kern="1000" spc="-100" dirty="0" smtClean="0">
              <a:solidFill>
                <a:srgbClr val="0070C0"/>
              </a:solidFill>
              <a:latin typeface="Arial" charset="0"/>
              <a:ea typeface="Arial" charset="0"/>
              <a:cs typeface="Arial" charset="0"/>
            </a:endParaRPr>
          </a:p>
          <a:p>
            <a:endParaRPr lang="en-US" b="1" kern="1000" spc="-100" dirty="0">
              <a:solidFill>
                <a:srgbClr val="0070C0"/>
              </a:solidFill>
              <a:latin typeface="Arial" charset="0"/>
              <a:ea typeface="Arial" charset="0"/>
              <a:cs typeface="Arial" charset="0"/>
            </a:endParaRPr>
          </a:p>
          <a:p>
            <a:endParaRPr lang="en-US" b="1" kern="1000" spc="-100" dirty="0" smtClean="0">
              <a:solidFill>
                <a:srgbClr val="0070C0"/>
              </a:solidFill>
              <a:latin typeface="Arial" charset="0"/>
              <a:ea typeface="Arial" charset="0"/>
              <a:cs typeface="Arial" charset="0"/>
            </a:endParaRPr>
          </a:p>
          <a:p>
            <a:endParaRPr lang="en-US" b="1" kern="1000" spc="-100" dirty="0" smtClean="0">
              <a:solidFill>
                <a:srgbClr val="0070C0"/>
              </a:solidFill>
              <a:latin typeface="Arial" charset="0"/>
              <a:ea typeface="Arial" charset="0"/>
              <a:cs typeface="Arial" charset="0"/>
            </a:endParaRPr>
          </a:p>
          <a:p>
            <a:endParaRPr lang="en-US" b="1" kern="1000" spc="-100" dirty="0">
              <a:solidFill>
                <a:srgbClr val="0070C0"/>
              </a:solidFill>
              <a:latin typeface="Arial" charset="0"/>
              <a:ea typeface="Arial" charset="0"/>
              <a:cs typeface="Arial" charset="0"/>
            </a:endParaRPr>
          </a:p>
          <a:p>
            <a:pPr algn="ctr"/>
            <a:endParaRPr lang="en-US" sz="2400" b="1" kern="1000" spc="-100" dirty="0" smtClean="0">
              <a:solidFill>
                <a:srgbClr val="0070C0"/>
              </a:solidFill>
              <a:latin typeface="Arial" charset="0"/>
              <a:ea typeface="Arial" charset="0"/>
              <a:cs typeface="Arial" charset="0"/>
            </a:endParaRPr>
          </a:p>
          <a:p>
            <a:pPr algn="ctr"/>
            <a:r>
              <a:rPr lang="en-US" sz="2400" b="1" kern="1000" spc="-100" dirty="0" smtClean="0">
                <a:solidFill>
                  <a:srgbClr val="0070C0"/>
                </a:solidFill>
                <a:latin typeface="Arial" charset="0"/>
                <a:ea typeface="Arial" charset="0"/>
                <a:cs typeface="Arial" charset="0"/>
              </a:rPr>
              <a:t>Gemma Pugh  &amp;   Jane Clarke  </a:t>
            </a:r>
            <a:endParaRPr lang="en-US" sz="2400" b="1" kern="1000" spc="-100" dirty="0">
              <a:solidFill>
                <a:srgbClr val="0070C0"/>
              </a:solidFill>
              <a:latin typeface="Arial" charset="0"/>
              <a:ea typeface="Arial" charset="0"/>
              <a:cs typeface="Arial" charset="0"/>
            </a:endParaRPr>
          </a:p>
        </p:txBody>
      </p:sp>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73653" y="1022611"/>
            <a:ext cx="8003265" cy="4155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5766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746" y="151050"/>
            <a:ext cx="2039977" cy="545635"/>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1536" y="2003268"/>
            <a:ext cx="4028163" cy="306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7404" y="991652"/>
            <a:ext cx="9813957" cy="4893647"/>
          </a:xfrm>
          <a:prstGeom prst="rect">
            <a:avLst/>
          </a:prstGeom>
          <a:noFill/>
        </p:spPr>
        <p:txBody>
          <a:bodyPr wrap="square" rtlCol="0">
            <a:spAutoFit/>
          </a:bodyPr>
          <a:lstStyle/>
          <a:p>
            <a:r>
              <a:rPr lang="en-GB" sz="3600" b="1" dirty="0" smtClean="0">
                <a:solidFill>
                  <a:srgbClr val="002060"/>
                </a:solidFill>
                <a:latin typeface="Arial" panose="020B0604020202020204" pitchFamily="34" charset="0"/>
                <a:cs typeface="Arial" panose="020B0604020202020204" pitchFamily="34" charset="0"/>
              </a:rPr>
              <a:t>What is ARC?</a:t>
            </a:r>
          </a:p>
          <a:p>
            <a:endParaRPr lang="en-GB" dirty="0">
              <a:solidFill>
                <a:srgbClr val="002060"/>
              </a:solidFill>
              <a:latin typeface="Arial" panose="020B0604020202020204" pitchFamily="34" charset="0"/>
              <a:cs typeface="Arial" panose="020B0604020202020204" pitchFamily="34" charset="0"/>
            </a:endParaRPr>
          </a:p>
          <a:p>
            <a:endParaRPr lang="en-GB" dirty="0" smtClean="0">
              <a:solidFill>
                <a:srgbClr val="002060"/>
              </a:solidFill>
              <a:latin typeface="Arial" panose="020B0604020202020204" pitchFamily="34" charset="0"/>
              <a:cs typeface="Arial" panose="020B0604020202020204" pitchFamily="34" charset="0"/>
            </a:endParaRPr>
          </a:p>
          <a:p>
            <a:r>
              <a:rPr lang="en-GB" sz="2400" dirty="0" smtClean="0">
                <a:solidFill>
                  <a:srgbClr val="002060"/>
                </a:solidFill>
                <a:latin typeface="Arial" panose="020B0604020202020204" pitchFamily="34" charset="0"/>
                <a:cs typeface="Arial" panose="020B0604020202020204" pitchFamily="34" charset="0"/>
              </a:rPr>
              <a:t>2 day conference, fully funded by the CSP</a:t>
            </a:r>
            <a:endParaRPr lang="en-GB" sz="2400" dirty="0">
              <a:solidFill>
                <a:srgbClr val="002060"/>
              </a:solidFill>
              <a:latin typeface="Arial" panose="020B0604020202020204" pitchFamily="34" charset="0"/>
              <a:cs typeface="Arial" panose="020B0604020202020204" pitchFamily="34" charset="0"/>
            </a:endParaRPr>
          </a:p>
          <a:p>
            <a:r>
              <a:rPr lang="en-GB" sz="2400" dirty="0" smtClean="0">
                <a:solidFill>
                  <a:srgbClr val="002060"/>
                </a:solidFill>
                <a:latin typeface="Arial" panose="020B0604020202020204" pitchFamily="34" charset="0"/>
                <a:cs typeface="Arial" panose="020B0604020202020204" pitchFamily="34" charset="0"/>
              </a:rPr>
              <a:t>  </a:t>
            </a:r>
          </a:p>
          <a:p>
            <a:r>
              <a:rPr lang="en-GB" sz="2400" dirty="0" smtClean="0">
                <a:solidFill>
                  <a:srgbClr val="002060"/>
                </a:solidFill>
                <a:latin typeface="Arial" panose="020B0604020202020204" pitchFamily="34" charset="0"/>
                <a:cs typeface="Arial" panose="020B0604020202020204" pitchFamily="34" charset="0"/>
              </a:rPr>
              <a:t>Your opportunity to have your say</a:t>
            </a:r>
          </a:p>
          <a:p>
            <a:endParaRPr lang="en-GB" sz="2400" dirty="0">
              <a:solidFill>
                <a:srgbClr val="002060"/>
              </a:solidFill>
              <a:latin typeface="Arial" panose="020B0604020202020204" pitchFamily="34" charset="0"/>
              <a:cs typeface="Arial" panose="020B0604020202020204" pitchFamily="34" charset="0"/>
            </a:endParaRPr>
          </a:p>
          <a:p>
            <a:r>
              <a:rPr lang="en-GB" sz="2400" dirty="0" smtClean="0">
                <a:solidFill>
                  <a:srgbClr val="002060"/>
                </a:solidFill>
                <a:latin typeface="Arial" panose="020B0604020202020204" pitchFamily="34" charset="0"/>
                <a:cs typeface="Arial" panose="020B0604020202020204" pitchFamily="34" charset="0"/>
              </a:rPr>
              <a:t>A chance to highlight current issues </a:t>
            </a:r>
          </a:p>
          <a:p>
            <a:endParaRPr lang="en-GB" sz="2400" dirty="0">
              <a:solidFill>
                <a:srgbClr val="002060"/>
              </a:solidFill>
              <a:latin typeface="Arial" panose="020B0604020202020204" pitchFamily="34" charset="0"/>
              <a:cs typeface="Arial" panose="020B0604020202020204" pitchFamily="34" charset="0"/>
            </a:endParaRPr>
          </a:p>
          <a:p>
            <a:r>
              <a:rPr lang="en-GB" sz="2400" dirty="0" smtClean="0">
                <a:solidFill>
                  <a:srgbClr val="002060"/>
                </a:solidFill>
                <a:latin typeface="Arial" panose="020B0604020202020204" pitchFamily="34" charset="0"/>
                <a:cs typeface="Arial" panose="020B0604020202020204" pitchFamily="34" charset="0"/>
              </a:rPr>
              <a:t>An enabler to create interest groups or showcase </a:t>
            </a:r>
          </a:p>
          <a:p>
            <a:r>
              <a:rPr lang="en-GB" sz="2400" dirty="0" smtClean="0">
                <a:solidFill>
                  <a:srgbClr val="002060"/>
                </a:solidFill>
                <a:latin typeface="Arial" panose="020B0604020202020204" pitchFamily="34" charset="0"/>
                <a:cs typeface="Arial" panose="020B0604020202020204" pitchFamily="34" charset="0"/>
              </a:rPr>
              <a:t>your teams work by holding a fringe meeting</a:t>
            </a:r>
          </a:p>
          <a:p>
            <a:endParaRPr lang="en-GB" sz="2400" dirty="0"/>
          </a:p>
          <a:p>
            <a:endParaRPr lang="en-GB" sz="2400" dirty="0"/>
          </a:p>
        </p:txBody>
      </p:sp>
    </p:spTree>
    <p:extLst>
      <p:ext uri="{BB962C8B-B14F-4D97-AF65-F5344CB8AC3E}">
        <p14:creationId xmlns:p14="http://schemas.microsoft.com/office/powerpoint/2010/main" val="3756868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747" y="151050"/>
            <a:ext cx="2048704" cy="545635"/>
          </a:xfrm>
          <a:prstGeom prst="rect">
            <a:avLst/>
          </a:prstGeom>
        </p:spPr>
      </p:pic>
      <p:sp>
        <p:nvSpPr>
          <p:cNvPr id="6" name="Rectangle 5"/>
          <p:cNvSpPr/>
          <p:nvPr/>
        </p:nvSpPr>
        <p:spPr>
          <a:xfrm>
            <a:off x="353929" y="1103832"/>
            <a:ext cx="11323864" cy="4708981"/>
          </a:xfrm>
          <a:prstGeom prst="rect">
            <a:avLst/>
          </a:prstGeom>
        </p:spPr>
        <p:txBody>
          <a:bodyPr wrap="square">
            <a:spAutoFit/>
          </a:bodyPr>
          <a:lstStyle/>
          <a:p>
            <a:r>
              <a:rPr lang="en-US" sz="3600" b="1" kern="1000" dirty="0" smtClean="0">
                <a:solidFill>
                  <a:srgbClr val="FFC000"/>
                </a:solidFill>
                <a:latin typeface="Arial" charset="0"/>
                <a:ea typeface="Arial" charset="0"/>
                <a:cs typeface="Arial" charset="0"/>
              </a:rPr>
              <a:t>Who attends?</a:t>
            </a:r>
          </a:p>
          <a:p>
            <a:endParaRPr lang="en-GB" sz="2400" dirty="0" smtClean="0">
              <a:solidFill>
                <a:schemeClr val="bg1"/>
              </a:solidFill>
            </a:endParaRPr>
          </a:p>
          <a:p>
            <a:r>
              <a:rPr lang="en-GB" sz="2400" dirty="0" smtClean="0">
                <a:solidFill>
                  <a:schemeClr val="bg1"/>
                </a:solidFill>
              </a:rPr>
              <a:t>Representatives from the following networks </a:t>
            </a:r>
          </a:p>
          <a:p>
            <a:r>
              <a:rPr lang="en-GB" sz="2400" dirty="0" smtClean="0">
                <a:solidFill>
                  <a:schemeClr val="bg1"/>
                </a:solidFill>
              </a:rPr>
              <a:t>Stewards </a:t>
            </a:r>
          </a:p>
          <a:p>
            <a:r>
              <a:rPr lang="en-GB" sz="2400" dirty="0" smtClean="0">
                <a:solidFill>
                  <a:schemeClr val="bg1"/>
                </a:solidFill>
              </a:rPr>
              <a:t>Health </a:t>
            </a:r>
            <a:r>
              <a:rPr lang="en-GB" sz="2400" dirty="0">
                <a:solidFill>
                  <a:schemeClr val="bg1"/>
                </a:solidFill>
              </a:rPr>
              <a:t>&amp; safety </a:t>
            </a:r>
            <a:r>
              <a:rPr lang="en-GB" sz="2400" dirty="0" smtClean="0">
                <a:solidFill>
                  <a:schemeClr val="bg1"/>
                </a:solidFill>
              </a:rPr>
              <a:t>reps </a:t>
            </a:r>
          </a:p>
          <a:p>
            <a:r>
              <a:rPr lang="en-GB" sz="2400" dirty="0" smtClean="0">
                <a:solidFill>
                  <a:schemeClr val="bg1"/>
                </a:solidFill>
              </a:rPr>
              <a:t>Regional </a:t>
            </a:r>
            <a:r>
              <a:rPr lang="en-GB" sz="2400" dirty="0">
                <a:solidFill>
                  <a:schemeClr val="bg1"/>
                </a:solidFill>
              </a:rPr>
              <a:t>network and country </a:t>
            </a:r>
            <a:r>
              <a:rPr lang="en-GB" sz="2400" dirty="0" smtClean="0">
                <a:solidFill>
                  <a:schemeClr val="bg1"/>
                </a:solidFill>
              </a:rPr>
              <a:t>boards</a:t>
            </a:r>
          </a:p>
          <a:p>
            <a:r>
              <a:rPr lang="en-GB" sz="2400" dirty="0" smtClean="0">
                <a:solidFill>
                  <a:schemeClr val="bg1"/>
                </a:solidFill>
              </a:rPr>
              <a:t>Professional networks</a:t>
            </a:r>
          </a:p>
          <a:p>
            <a:r>
              <a:rPr lang="en-GB" sz="2400" dirty="0" smtClean="0">
                <a:solidFill>
                  <a:schemeClr val="bg1"/>
                </a:solidFill>
              </a:rPr>
              <a:t>Students</a:t>
            </a:r>
          </a:p>
          <a:p>
            <a:r>
              <a:rPr lang="en-GB" sz="2400" dirty="0" smtClean="0">
                <a:solidFill>
                  <a:schemeClr val="bg1"/>
                </a:solidFill>
              </a:rPr>
              <a:t>Associates </a:t>
            </a:r>
          </a:p>
          <a:p>
            <a:r>
              <a:rPr lang="en-GB" sz="2400" dirty="0" smtClean="0">
                <a:solidFill>
                  <a:schemeClr val="bg1"/>
                </a:solidFill>
              </a:rPr>
              <a:t>Diversity networks: Disabled members, BME, and LGBT+  </a:t>
            </a:r>
          </a:p>
          <a:p>
            <a:r>
              <a:rPr lang="en-GB" sz="2400" dirty="0" smtClean="0">
                <a:solidFill>
                  <a:schemeClr val="bg1"/>
                </a:solidFill>
              </a:rPr>
              <a:t>Retirement network</a:t>
            </a:r>
          </a:p>
          <a:p>
            <a:endParaRPr lang="en-GB" sz="2400" dirty="0" smtClean="0">
              <a:solidFill>
                <a:schemeClr val="bg1"/>
              </a:solidFill>
            </a:endParaRPr>
          </a:p>
        </p:txBody>
      </p:sp>
    </p:spTree>
    <p:extLst>
      <p:ext uri="{BB962C8B-B14F-4D97-AF65-F5344CB8AC3E}">
        <p14:creationId xmlns:p14="http://schemas.microsoft.com/office/powerpoint/2010/main" val="14490510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46" y="-473314"/>
            <a:ext cx="12460941" cy="785407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747" y="151050"/>
            <a:ext cx="2048704" cy="545635"/>
          </a:xfrm>
          <a:prstGeom prst="rect">
            <a:avLst/>
          </a:prstGeom>
        </p:spPr>
      </p:pic>
      <p:sp>
        <p:nvSpPr>
          <p:cNvPr id="8" name="Rectangle 7"/>
          <p:cNvSpPr/>
          <p:nvPr/>
        </p:nvSpPr>
        <p:spPr>
          <a:xfrm>
            <a:off x="426357" y="2851151"/>
            <a:ext cx="11323864" cy="4524315"/>
          </a:xfrm>
          <a:prstGeom prst="rect">
            <a:avLst/>
          </a:prstGeom>
        </p:spPr>
        <p:txBody>
          <a:bodyPr wrap="square">
            <a:spAutoFit/>
          </a:bodyPr>
          <a:lstStyle/>
          <a:p>
            <a:pPr algn="ctr"/>
            <a:r>
              <a:rPr lang="en-US" sz="7200" b="1" kern="1000" dirty="0" smtClean="0">
                <a:solidFill>
                  <a:srgbClr val="FFC000"/>
                </a:solidFill>
                <a:latin typeface="Arial" charset="0"/>
                <a:ea typeface="Arial" charset="0"/>
                <a:cs typeface="Arial" charset="0"/>
              </a:rPr>
              <a:t>What is a motion?</a:t>
            </a:r>
          </a:p>
          <a:p>
            <a:pPr algn="ctr"/>
            <a:endParaRPr lang="en-US" sz="7200" b="1" kern="1000" spc="-150" dirty="0">
              <a:solidFill>
                <a:srgbClr val="FFC000"/>
              </a:solidFill>
              <a:latin typeface="Arial" charset="0"/>
              <a:ea typeface="Arial Black" charset="0"/>
              <a:cs typeface="Arial" charset="0"/>
            </a:endParaRPr>
          </a:p>
          <a:p>
            <a:pPr algn="ctr"/>
            <a:endParaRPr lang="en-US" sz="7200" b="1" kern="1000" spc="-150" dirty="0" smtClean="0">
              <a:solidFill>
                <a:srgbClr val="FFC000"/>
              </a:solidFill>
              <a:latin typeface="Arial" charset="0"/>
              <a:ea typeface="Arial Black" charset="0"/>
              <a:cs typeface="Arial" charset="0"/>
            </a:endParaRPr>
          </a:p>
          <a:p>
            <a:pPr algn="ctr"/>
            <a:endParaRPr lang="en-US" sz="7200" b="1" kern="1000" spc="-150" dirty="0">
              <a:solidFill>
                <a:srgbClr val="FFC000"/>
              </a:solidFill>
              <a:latin typeface="Arial Black" charset="0"/>
              <a:ea typeface="Arial Black" charset="0"/>
              <a:cs typeface="Arial Black" charset="0"/>
            </a:endParaRPr>
          </a:p>
        </p:txBody>
      </p:sp>
    </p:spTree>
    <p:extLst>
      <p:ext uri="{BB962C8B-B14F-4D97-AF65-F5344CB8AC3E}">
        <p14:creationId xmlns:p14="http://schemas.microsoft.com/office/powerpoint/2010/main" val="1913895240"/>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46" y="151050"/>
            <a:ext cx="2039977" cy="545635"/>
          </a:xfrm>
          <a:prstGeom prst="rect">
            <a:avLst/>
          </a:prstGeom>
        </p:spPr>
      </p:pic>
      <p:sp>
        <p:nvSpPr>
          <p:cNvPr id="12" name="Rectangle 11"/>
          <p:cNvSpPr/>
          <p:nvPr/>
        </p:nvSpPr>
        <p:spPr>
          <a:xfrm>
            <a:off x="1256211" y="966884"/>
            <a:ext cx="9220323" cy="4144724"/>
          </a:xfrm>
          <a:prstGeom prst="rect">
            <a:avLst/>
          </a:prstGeom>
        </p:spPr>
        <p:txBody>
          <a:bodyPr wrap="square">
            <a:spAutoFit/>
          </a:bodyPr>
          <a:lstStyle/>
          <a:p>
            <a:pPr>
              <a:lnSpc>
                <a:spcPts val="4000"/>
              </a:lnSpc>
              <a:spcAft>
                <a:spcPts val="600"/>
              </a:spcAft>
            </a:pPr>
            <a:r>
              <a:rPr lang="en-US" sz="3600" kern="1000" spc="-100" dirty="0" smtClean="0">
                <a:solidFill>
                  <a:srgbClr val="002060"/>
                </a:solidFill>
                <a:latin typeface="Arial" charset="0"/>
                <a:ea typeface="Arial" charset="0"/>
                <a:cs typeface="Arial" charset="0"/>
              </a:rPr>
              <a:t>Motion</a:t>
            </a:r>
            <a:r>
              <a:rPr lang="en-US" sz="2400" kern="1000" spc="-100" dirty="0" smtClean="0">
                <a:solidFill>
                  <a:srgbClr val="002060"/>
                </a:solidFill>
                <a:latin typeface="Arial" charset="0"/>
                <a:ea typeface="Arial" charset="0"/>
                <a:cs typeface="Arial" charset="0"/>
              </a:rPr>
              <a:t> </a:t>
            </a:r>
          </a:p>
          <a:p>
            <a:pPr>
              <a:lnSpc>
                <a:spcPts val="4000"/>
              </a:lnSpc>
              <a:spcAft>
                <a:spcPts val="600"/>
              </a:spcAft>
            </a:pPr>
            <a:r>
              <a:rPr lang="en-US" sz="2400" kern="1000" spc="-100" dirty="0" smtClean="0">
                <a:solidFill>
                  <a:srgbClr val="002060"/>
                </a:solidFill>
                <a:latin typeface="Arial" charset="0"/>
                <a:ea typeface="Arial" charset="0"/>
                <a:cs typeface="Arial" charset="0"/>
              </a:rPr>
              <a:t>Original, 200 words long and cover current issues </a:t>
            </a:r>
          </a:p>
          <a:p>
            <a:pPr>
              <a:lnSpc>
                <a:spcPts val="4000"/>
              </a:lnSpc>
              <a:spcAft>
                <a:spcPts val="600"/>
              </a:spcAft>
            </a:pPr>
            <a:r>
              <a:rPr lang="en-US" sz="2400" kern="1000" spc="-100" dirty="0" smtClean="0">
                <a:solidFill>
                  <a:srgbClr val="002060"/>
                </a:solidFill>
                <a:latin typeface="Arial" charset="0"/>
                <a:ea typeface="Arial" charset="0"/>
                <a:cs typeface="Arial" charset="0"/>
              </a:rPr>
              <a:t>In a subject area that relates to the CSP strategic objectives </a:t>
            </a:r>
          </a:p>
          <a:p>
            <a:pPr>
              <a:lnSpc>
                <a:spcPts val="4000"/>
              </a:lnSpc>
              <a:spcAft>
                <a:spcPts val="600"/>
              </a:spcAft>
            </a:pPr>
            <a:r>
              <a:rPr lang="en-US" sz="2400" kern="1000" spc="-100" dirty="0" smtClean="0">
                <a:solidFill>
                  <a:srgbClr val="002060"/>
                </a:solidFill>
                <a:latin typeface="Arial" charset="0"/>
                <a:ea typeface="Arial" charset="0"/>
                <a:cs typeface="Arial" charset="0"/>
              </a:rPr>
              <a:t>Relevant and good to debate</a:t>
            </a:r>
          </a:p>
          <a:p>
            <a:pPr>
              <a:lnSpc>
                <a:spcPts val="4000"/>
              </a:lnSpc>
              <a:spcAft>
                <a:spcPts val="600"/>
              </a:spcAft>
            </a:pPr>
            <a:endParaRPr lang="en-US" sz="2400" b="1" kern="1000" spc="-100" dirty="0" smtClean="0">
              <a:solidFill>
                <a:srgbClr val="002060"/>
              </a:solidFill>
              <a:latin typeface="Arial" charset="0"/>
              <a:ea typeface="Arial" charset="0"/>
              <a:cs typeface="Arial" charset="0"/>
            </a:endParaRPr>
          </a:p>
          <a:p>
            <a:pPr>
              <a:lnSpc>
                <a:spcPts val="4000"/>
              </a:lnSpc>
              <a:spcAft>
                <a:spcPts val="600"/>
              </a:spcAft>
            </a:pPr>
            <a:endParaRPr lang="en-US" sz="2400" b="1" kern="1000" spc="-100" dirty="0">
              <a:solidFill>
                <a:srgbClr val="002060"/>
              </a:solidFill>
              <a:latin typeface="Arial" charset="0"/>
              <a:ea typeface="Arial" charset="0"/>
              <a:cs typeface="Arial" charset="0"/>
            </a:endParaRPr>
          </a:p>
          <a:p>
            <a:pPr>
              <a:lnSpc>
                <a:spcPts val="4000"/>
              </a:lnSpc>
              <a:spcAft>
                <a:spcPts val="600"/>
              </a:spcAft>
            </a:pPr>
            <a:endParaRPr lang="en-US" sz="3600" b="1" kern="1000" spc="-100" dirty="0">
              <a:solidFill>
                <a:srgbClr val="002060"/>
              </a:solidFill>
              <a:latin typeface="Arial" charset="0"/>
              <a:ea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56114731"/>
              </p:ext>
            </p:extLst>
          </p:nvPr>
        </p:nvGraphicFramePr>
        <p:xfrm>
          <a:off x="1802372" y="3579988"/>
          <a:ext cx="8128000" cy="2377440"/>
        </p:xfrm>
        <a:graphic>
          <a:graphicData uri="http://schemas.openxmlformats.org/drawingml/2006/table">
            <a:tbl>
              <a:tblPr firstRow="1" bandRow="1">
                <a:tableStyleId>{5C22544A-7EE6-4342-B048-85BDC9FD1C3A}</a:tableStyleId>
              </a:tblPr>
              <a:tblGrid>
                <a:gridCol w="1860991">
                  <a:extLst>
                    <a:ext uri="{9D8B030D-6E8A-4147-A177-3AD203B41FA5}">
                      <a16:colId xmlns:a16="http://schemas.microsoft.com/office/drawing/2014/main" val="20000"/>
                    </a:ext>
                  </a:extLst>
                </a:gridCol>
                <a:gridCol w="6267009">
                  <a:extLst>
                    <a:ext uri="{9D8B030D-6E8A-4147-A177-3AD203B41FA5}">
                      <a16:colId xmlns:a16="http://schemas.microsoft.com/office/drawing/2014/main" val="20001"/>
                    </a:ext>
                  </a:extLst>
                </a:gridCol>
              </a:tblGrid>
              <a:tr h="299875">
                <a:tc>
                  <a:txBody>
                    <a:bodyPr/>
                    <a:lstStyle/>
                    <a:p>
                      <a:r>
                        <a:rPr lang="en-GB" dirty="0" smtClean="0"/>
                        <a:t>Motion start </a:t>
                      </a:r>
                      <a:endParaRPr lang="en-GB" dirty="0"/>
                    </a:p>
                  </a:txBody>
                  <a:tcPr/>
                </a:tc>
                <a:tc>
                  <a:txBody>
                    <a:bodyPr/>
                    <a:lstStyle/>
                    <a:p>
                      <a:r>
                        <a:rPr lang="en-GB" dirty="0" smtClean="0"/>
                        <a:t>This conference believes/ requests</a:t>
                      </a:r>
                      <a:r>
                        <a:rPr lang="en-GB" baseline="0" dirty="0" smtClean="0"/>
                        <a:t> /demands</a:t>
                      </a:r>
                      <a:endParaRPr lang="en-GB" dirty="0"/>
                    </a:p>
                  </a:txBody>
                  <a:tcPr/>
                </a:tc>
                <a:extLst>
                  <a:ext uri="{0D108BD9-81ED-4DB2-BD59-A6C34878D82A}">
                    <a16:rowId xmlns:a16="http://schemas.microsoft.com/office/drawing/2014/main" val="10000"/>
                  </a:ext>
                </a:extLst>
              </a:tr>
              <a:tr h="304040">
                <a:tc>
                  <a:txBody>
                    <a:bodyPr/>
                    <a:lstStyle/>
                    <a:p>
                      <a:r>
                        <a:rPr lang="en-GB" dirty="0" smtClean="0"/>
                        <a:t>Action by whom?</a:t>
                      </a:r>
                      <a:endParaRPr lang="en-GB" dirty="0"/>
                    </a:p>
                  </a:txBody>
                  <a:tcPr/>
                </a:tc>
                <a:tc>
                  <a:txBody>
                    <a:bodyPr/>
                    <a:lstStyle/>
                    <a:p>
                      <a:r>
                        <a:rPr lang="en-GB" dirty="0" smtClean="0"/>
                        <a:t>The CSP</a:t>
                      </a:r>
                      <a:endParaRPr lang="en-GB" dirty="0"/>
                    </a:p>
                  </a:txBody>
                  <a:tcPr/>
                </a:tc>
                <a:extLst>
                  <a:ext uri="{0D108BD9-81ED-4DB2-BD59-A6C34878D82A}">
                    <a16:rowId xmlns:a16="http://schemas.microsoft.com/office/drawing/2014/main" val="10001"/>
                  </a:ext>
                </a:extLst>
              </a:tr>
              <a:tr h="304040">
                <a:tc>
                  <a:txBody>
                    <a:bodyPr/>
                    <a:lstStyle/>
                    <a:p>
                      <a:r>
                        <a:rPr lang="en-GB" dirty="0" smtClean="0"/>
                        <a:t>What action? </a:t>
                      </a:r>
                      <a:endParaRPr lang="en-GB" dirty="0"/>
                    </a:p>
                  </a:txBody>
                  <a:tcPr/>
                </a:tc>
                <a:tc>
                  <a:txBody>
                    <a:bodyPr/>
                    <a:lstStyle/>
                    <a:p>
                      <a:r>
                        <a:rPr lang="en-GB" dirty="0" smtClean="0"/>
                        <a:t>should work with other trade unions to</a:t>
                      </a:r>
                      <a:r>
                        <a:rPr lang="en-GB" baseline="0" dirty="0" smtClean="0"/>
                        <a:t> strongly campaign for……….</a:t>
                      </a:r>
                      <a:r>
                        <a:rPr lang="en-GB" dirty="0" smtClean="0"/>
                        <a:t> </a:t>
                      </a:r>
                    </a:p>
                    <a:p>
                      <a:r>
                        <a:rPr lang="en-GB" i="1" dirty="0" smtClean="0">
                          <a:solidFill>
                            <a:srgbClr val="FF0000"/>
                          </a:solidFill>
                        </a:rPr>
                        <a:t>the</a:t>
                      </a:r>
                      <a:r>
                        <a:rPr lang="en-GB" i="1" baseline="0" dirty="0" smtClean="0">
                          <a:solidFill>
                            <a:srgbClr val="FF0000"/>
                          </a:solidFill>
                        </a:rPr>
                        <a:t> retirement age of clinical physiotherapists to be 55 years old</a:t>
                      </a:r>
                      <a:endParaRPr lang="en-GB" i="1" dirty="0" smtClean="0">
                        <a:solidFill>
                          <a:srgbClr val="FF0000"/>
                        </a:solidFill>
                      </a:endParaRPr>
                    </a:p>
                  </a:txBody>
                  <a:tcPr/>
                </a:tc>
                <a:extLst>
                  <a:ext uri="{0D108BD9-81ED-4DB2-BD59-A6C34878D82A}">
                    <a16:rowId xmlns:a16="http://schemas.microsoft.com/office/drawing/2014/main" val="10002"/>
                  </a:ext>
                </a:extLst>
              </a:tr>
              <a:tr h="304040">
                <a:tc>
                  <a:txBody>
                    <a:bodyPr/>
                    <a:lstStyle/>
                    <a:p>
                      <a:r>
                        <a:rPr lang="en-GB" dirty="0" smtClean="0"/>
                        <a:t>When?</a:t>
                      </a:r>
                      <a:endParaRPr lang="en-GB" dirty="0"/>
                    </a:p>
                  </a:txBody>
                  <a:tcPr/>
                </a:tc>
                <a:tc>
                  <a:txBody>
                    <a:bodyPr/>
                    <a:lstStyle/>
                    <a:p>
                      <a:r>
                        <a:rPr lang="en-GB" dirty="0" smtClean="0"/>
                        <a:t>Immediately </a:t>
                      </a:r>
                      <a:endParaRPr lang="en-GB" dirty="0"/>
                    </a:p>
                  </a:txBody>
                  <a:tcPr/>
                </a:tc>
                <a:extLst>
                  <a:ext uri="{0D108BD9-81ED-4DB2-BD59-A6C34878D82A}">
                    <a16:rowId xmlns:a16="http://schemas.microsoft.com/office/drawing/2014/main" val="10003"/>
                  </a:ext>
                </a:extLst>
              </a:tr>
              <a:tr h="304040">
                <a:tc>
                  <a:txBody>
                    <a:bodyPr/>
                    <a:lstStyle/>
                    <a:p>
                      <a:r>
                        <a:rPr lang="en-GB" dirty="0" smtClean="0"/>
                        <a:t>What reason?</a:t>
                      </a:r>
                      <a:endParaRPr lang="en-GB" dirty="0"/>
                    </a:p>
                  </a:txBody>
                  <a:tcPr/>
                </a:tc>
                <a:tc>
                  <a:txBody>
                    <a:bodyPr/>
                    <a:lstStyle/>
                    <a:p>
                      <a:r>
                        <a:rPr lang="en-GB" dirty="0" smtClean="0"/>
                        <a:t>To</a:t>
                      </a:r>
                      <a:r>
                        <a:rPr lang="en-GB" baseline="0" dirty="0" smtClean="0"/>
                        <a:t> protect the health and well being of our profession  </a:t>
                      </a:r>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511348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46" y="-473314"/>
            <a:ext cx="12460941" cy="785407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747" y="151050"/>
            <a:ext cx="2048704" cy="545635"/>
          </a:xfrm>
          <a:prstGeom prst="rect">
            <a:avLst/>
          </a:prstGeom>
        </p:spPr>
      </p:pic>
      <p:sp>
        <p:nvSpPr>
          <p:cNvPr id="8" name="Rectangle 7"/>
          <p:cNvSpPr/>
          <p:nvPr/>
        </p:nvSpPr>
        <p:spPr>
          <a:xfrm>
            <a:off x="426357" y="2851151"/>
            <a:ext cx="11323864" cy="1200329"/>
          </a:xfrm>
          <a:prstGeom prst="rect">
            <a:avLst/>
          </a:prstGeom>
        </p:spPr>
        <p:txBody>
          <a:bodyPr wrap="square">
            <a:spAutoFit/>
          </a:bodyPr>
          <a:lstStyle/>
          <a:p>
            <a:pPr algn="ctr"/>
            <a:r>
              <a:rPr lang="en-US" sz="7200" b="1" kern="1000" dirty="0" smtClean="0">
                <a:solidFill>
                  <a:srgbClr val="FFC000"/>
                </a:solidFill>
                <a:latin typeface="Arial" charset="0"/>
                <a:ea typeface="Arial" charset="0"/>
                <a:cs typeface="Arial" charset="0"/>
              </a:rPr>
              <a:t>Example </a:t>
            </a:r>
            <a:endParaRPr lang="en-US" sz="7200" b="1" kern="1000" spc="-150" dirty="0">
              <a:solidFill>
                <a:srgbClr val="FFC000"/>
              </a:solidFill>
              <a:latin typeface="Arial Black" charset="0"/>
              <a:ea typeface="Arial Black" charset="0"/>
              <a:cs typeface="Arial Black" charset="0"/>
            </a:endParaRPr>
          </a:p>
        </p:txBody>
      </p:sp>
    </p:spTree>
    <p:extLst>
      <p:ext uri="{BB962C8B-B14F-4D97-AF65-F5344CB8AC3E}">
        <p14:creationId xmlns:p14="http://schemas.microsoft.com/office/powerpoint/2010/main" val="3438955339"/>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46" y="151050"/>
            <a:ext cx="2039977" cy="545635"/>
          </a:xfrm>
          <a:prstGeom prst="rect">
            <a:avLst/>
          </a:prstGeom>
        </p:spPr>
      </p:pic>
      <p:sp>
        <p:nvSpPr>
          <p:cNvPr id="12" name="Rectangle 11"/>
          <p:cNvSpPr/>
          <p:nvPr/>
        </p:nvSpPr>
        <p:spPr>
          <a:xfrm>
            <a:off x="378023" y="930670"/>
            <a:ext cx="9220323" cy="6504345"/>
          </a:xfrm>
          <a:prstGeom prst="rect">
            <a:avLst/>
          </a:prstGeom>
        </p:spPr>
        <p:txBody>
          <a:bodyPr wrap="square">
            <a:spAutoFit/>
          </a:bodyPr>
          <a:lstStyle/>
          <a:p>
            <a:pPr>
              <a:lnSpc>
                <a:spcPts val="4000"/>
              </a:lnSpc>
              <a:spcAft>
                <a:spcPts val="600"/>
              </a:spcAft>
            </a:pPr>
            <a:r>
              <a:rPr lang="en-US" sz="4800" b="1" kern="1000" spc="-100" dirty="0" smtClean="0">
                <a:solidFill>
                  <a:srgbClr val="002060"/>
                </a:solidFill>
                <a:latin typeface="Arial" charset="0"/>
                <a:ea typeface="Arial" charset="0"/>
                <a:cs typeface="Arial" charset="0"/>
              </a:rPr>
              <a:t>Listening event: </a:t>
            </a:r>
            <a:r>
              <a:rPr lang="en-US" sz="3600" kern="1000" spc="-100" dirty="0" smtClean="0">
                <a:solidFill>
                  <a:srgbClr val="002060"/>
                </a:solidFill>
                <a:latin typeface="Arial" charset="0"/>
                <a:ea typeface="Arial" charset="0"/>
                <a:cs typeface="Arial" charset="0"/>
              </a:rPr>
              <a:t>15 minutes </a:t>
            </a:r>
          </a:p>
          <a:p>
            <a:pPr>
              <a:lnSpc>
                <a:spcPts val="4000"/>
              </a:lnSpc>
              <a:spcAft>
                <a:spcPts val="600"/>
              </a:spcAft>
            </a:pPr>
            <a:endParaRPr lang="en-US" sz="4800" b="1" kern="1000" spc="-100" dirty="0">
              <a:solidFill>
                <a:srgbClr val="002060"/>
              </a:solidFill>
              <a:latin typeface="Arial" charset="0"/>
              <a:ea typeface="Arial" charset="0"/>
              <a:cs typeface="Arial" charset="0"/>
            </a:endParaRPr>
          </a:p>
          <a:p>
            <a:pPr>
              <a:lnSpc>
                <a:spcPts val="4000"/>
              </a:lnSpc>
              <a:spcAft>
                <a:spcPts val="600"/>
              </a:spcAft>
            </a:pPr>
            <a:r>
              <a:rPr lang="en-US" sz="2400" kern="1000" spc="-100" dirty="0" smtClean="0">
                <a:solidFill>
                  <a:srgbClr val="002060"/>
                </a:solidFill>
                <a:latin typeface="Arial" charset="0"/>
                <a:ea typeface="Arial" charset="0"/>
                <a:cs typeface="Arial" charset="0"/>
              </a:rPr>
              <a:t>Stand up, network and break out into </a:t>
            </a:r>
          </a:p>
          <a:p>
            <a:pPr>
              <a:lnSpc>
                <a:spcPts val="4000"/>
              </a:lnSpc>
              <a:spcAft>
                <a:spcPts val="600"/>
              </a:spcAft>
            </a:pPr>
            <a:r>
              <a:rPr lang="en-US" sz="2400" kern="1000" spc="-100" dirty="0" smtClean="0">
                <a:solidFill>
                  <a:srgbClr val="002060"/>
                </a:solidFill>
                <a:latin typeface="Arial" charset="0"/>
                <a:ea typeface="Arial" charset="0"/>
                <a:cs typeface="Arial" charset="0"/>
              </a:rPr>
              <a:t>groups of 10</a:t>
            </a:r>
          </a:p>
          <a:p>
            <a:pPr>
              <a:lnSpc>
                <a:spcPts val="4000"/>
              </a:lnSpc>
              <a:spcAft>
                <a:spcPts val="600"/>
              </a:spcAft>
            </a:pPr>
            <a:endParaRPr lang="en-US" sz="2400" kern="1000" spc="-100" dirty="0" smtClean="0">
              <a:solidFill>
                <a:srgbClr val="002060"/>
              </a:solidFill>
              <a:latin typeface="Arial" charset="0"/>
              <a:ea typeface="Arial" charset="0"/>
              <a:cs typeface="Arial" charset="0"/>
            </a:endParaRPr>
          </a:p>
          <a:p>
            <a:pPr>
              <a:lnSpc>
                <a:spcPts val="4000"/>
              </a:lnSpc>
              <a:spcAft>
                <a:spcPts val="600"/>
              </a:spcAft>
            </a:pPr>
            <a:r>
              <a:rPr lang="en-US" sz="2400" kern="1000" spc="-100" dirty="0" smtClean="0">
                <a:solidFill>
                  <a:srgbClr val="002060"/>
                </a:solidFill>
                <a:latin typeface="Arial" charset="0"/>
                <a:ea typeface="Arial" charset="0"/>
                <a:cs typeface="Arial" charset="0"/>
              </a:rPr>
              <a:t>Discuss the issues you brought with you today</a:t>
            </a:r>
          </a:p>
          <a:p>
            <a:pPr>
              <a:lnSpc>
                <a:spcPts val="4000"/>
              </a:lnSpc>
              <a:spcAft>
                <a:spcPts val="600"/>
              </a:spcAft>
            </a:pPr>
            <a:endParaRPr lang="en-US" sz="2400" kern="1000" spc="-100" dirty="0" smtClean="0">
              <a:solidFill>
                <a:srgbClr val="002060"/>
              </a:solidFill>
              <a:latin typeface="Arial" charset="0"/>
              <a:ea typeface="Arial" charset="0"/>
              <a:cs typeface="Arial" charset="0"/>
            </a:endParaRPr>
          </a:p>
          <a:p>
            <a:pPr>
              <a:lnSpc>
                <a:spcPts val="4000"/>
              </a:lnSpc>
              <a:spcAft>
                <a:spcPts val="600"/>
              </a:spcAft>
            </a:pPr>
            <a:r>
              <a:rPr lang="en-US" sz="2400" kern="1000" spc="-100" dirty="0" smtClean="0">
                <a:solidFill>
                  <a:srgbClr val="002060"/>
                </a:solidFill>
                <a:latin typeface="Arial" charset="0"/>
                <a:ea typeface="Arial" charset="0"/>
                <a:cs typeface="Arial" charset="0"/>
              </a:rPr>
              <a:t>Agree on one issue and expand using </a:t>
            </a:r>
          </a:p>
          <a:p>
            <a:pPr>
              <a:lnSpc>
                <a:spcPts val="4000"/>
              </a:lnSpc>
              <a:spcAft>
                <a:spcPts val="600"/>
              </a:spcAft>
            </a:pPr>
            <a:r>
              <a:rPr lang="en-US" sz="2400" kern="1000" spc="-100" dirty="0" smtClean="0">
                <a:solidFill>
                  <a:srgbClr val="002060"/>
                </a:solidFill>
                <a:latin typeface="Arial" charset="0"/>
                <a:ea typeface="Arial" charset="0"/>
                <a:cs typeface="Arial" charset="0"/>
              </a:rPr>
              <a:t>the flip chart paper</a:t>
            </a:r>
          </a:p>
          <a:p>
            <a:pPr>
              <a:lnSpc>
                <a:spcPts val="4000"/>
              </a:lnSpc>
              <a:spcAft>
                <a:spcPts val="600"/>
              </a:spcAft>
            </a:pPr>
            <a:endParaRPr lang="en-US" sz="2400" kern="1000" spc="-100" dirty="0" smtClean="0">
              <a:solidFill>
                <a:srgbClr val="002060"/>
              </a:solidFill>
              <a:latin typeface="Arial" charset="0"/>
              <a:ea typeface="Arial" charset="0"/>
              <a:cs typeface="Arial" charset="0"/>
            </a:endParaRPr>
          </a:p>
          <a:p>
            <a:pPr>
              <a:lnSpc>
                <a:spcPts val="4000"/>
              </a:lnSpc>
              <a:spcAft>
                <a:spcPts val="600"/>
              </a:spcAft>
            </a:pPr>
            <a:endParaRPr lang="en-US" sz="4800" b="1" kern="1000" spc="-100" dirty="0" smtClean="0">
              <a:solidFill>
                <a:srgbClr val="002060"/>
              </a:solidFill>
              <a:latin typeface="Arial" charset="0"/>
              <a:ea typeface="Arial" charset="0"/>
              <a:cs typeface="Arial"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84200" y="1620570"/>
            <a:ext cx="4796829" cy="507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1348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746" y="151050"/>
            <a:ext cx="2039977" cy="545635"/>
          </a:xfrm>
          <a:prstGeom prst="rect">
            <a:avLst/>
          </a:prstGeom>
        </p:spPr>
      </p:pic>
      <p:sp>
        <p:nvSpPr>
          <p:cNvPr id="12" name="Rectangle 11"/>
          <p:cNvSpPr/>
          <p:nvPr/>
        </p:nvSpPr>
        <p:spPr>
          <a:xfrm>
            <a:off x="1455387" y="1736429"/>
            <a:ext cx="9220323" cy="5914440"/>
          </a:xfrm>
          <a:prstGeom prst="rect">
            <a:avLst/>
          </a:prstGeom>
        </p:spPr>
        <p:txBody>
          <a:bodyPr wrap="square">
            <a:spAutoFit/>
          </a:bodyPr>
          <a:lstStyle/>
          <a:p>
            <a:pPr>
              <a:lnSpc>
                <a:spcPts val="4000"/>
              </a:lnSpc>
              <a:spcAft>
                <a:spcPts val="600"/>
              </a:spcAft>
            </a:pPr>
            <a:r>
              <a:rPr lang="en-US" sz="4800" b="1" kern="1000" spc="-100" dirty="0" smtClean="0">
                <a:solidFill>
                  <a:srgbClr val="002060"/>
                </a:solidFill>
                <a:latin typeface="Arial" charset="0"/>
                <a:ea typeface="Arial" charset="0"/>
                <a:cs typeface="Arial" charset="0"/>
              </a:rPr>
              <a:t>Butterflies and Bees </a:t>
            </a:r>
            <a:r>
              <a:rPr lang="en-US" sz="3600" kern="1000" spc="-100" dirty="0" smtClean="0">
                <a:solidFill>
                  <a:srgbClr val="002060"/>
                </a:solidFill>
                <a:latin typeface="Arial" charset="0"/>
                <a:ea typeface="Arial" charset="0"/>
                <a:cs typeface="Arial" charset="0"/>
              </a:rPr>
              <a:t>15 minutes </a:t>
            </a:r>
          </a:p>
          <a:p>
            <a:pPr>
              <a:lnSpc>
                <a:spcPts val="4000"/>
              </a:lnSpc>
              <a:spcAft>
                <a:spcPts val="600"/>
              </a:spcAft>
            </a:pPr>
            <a:endParaRPr lang="en-US" sz="4800" b="1" kern="1000" spc="-100" dirty="0">
              <a:solidFill>
                <a:srgbClr val="002060"/>
              </a:solidFill>
              <a:latin typeface="Arial" charset="0"/>
              <a:ea typeface="Arial" charset="0"/>
              <a:cs typeface="Arial" charset="0"/>
            </a:endParaRPr>
          </a:p>
          <a:p>
            <a:pPr>
              <a:lnSpc>
                <a:spcPts val="4000"/>
              </a:lnSpc>
              <a:spcAft>
                <a:spcPts val="600"/>
              </a:spcAft>
            </a:pPr>
            <a:r>
              <a:rPr lang="en-US" sz="2400" kern="1000" spc="-100" dirty="0" smtClean="0">
                <a:solidFill>
                  <a:srgbClr val="002060"/>
                </a:solidFill>
                <a:latin typeface="Arial" charset="0"/>
                <a:ea typeface="Arial" charset="0"/>
                <a:cs typeface="Arial" charset="0"/>
              </a:rPr>
              <a:t>One member to remain with your flip chart poster</a:t>
            </a:r>
          </a:p>
          <a:p>
            <a:pPr>
              <a:lnSpc>
                <a:spcPts val="4000"/>
              </a:lnSpc>
              <a:spcAft>
                <a:spcPts val="600"/>
              </a:spcAft>
            </a:pPr>
            <a:r>
              <a:rPr lang="en-US" sz="2400" kern="1000" spc="-100" dirty="0" smtClean="0">
                <a:solidFill>
                  <a:srgbClr val="002060"/>
                </a:solidFill>
                <a:latin typeface="Arial" charset="0"/>
                <a:ea typeface="Arial" charset="0"/>
                <a:cs typeface="Arial" charset="0"/>
              </a:rPr>
              <a:t>Everyone else to move around and read &amp; question other group ideas</a:t>
            </a:r>
          </a:p>
          <a:p>
            <a:pPr>
              <a:lnSpc>
                <a:spcPts val="4000"/>
              </a:lnSpc>
              <a:spcAft>
                <a:spcPts val="600"/>
              </a:spcAft>
            </a:pPr>
            <a:r>
              <a:rPr lang="en-US" sz="2400" kern="1000" spc="-100" dirty="0" smtClean="0">
                <a:solidFill>
                  <a:srgbClr val="002060"/>
                </a:solidFill>
                <a:latin typeface="Arial" charset="0"/>
                <a:ea typeface="Arial" charset="0"/>
                <a:cs typeface="Arial" charset="0"/>
              </a:rPr>
              <a:t>Please think about which issue you would like to be developed </a:t>
            </a:r>
          </a:p>
          <a:p>
            <a:pPr>
              <a:lnSpc>
                <a:spcPts val="4000"/>
              </a:lnSpc>
              <a:spcAft>
                <a:spcPts val="600"/>
              </a:spcAft>
            </a:pPr>
            <a:endParaRPr lang="en-US" sz="2400" kern="1000" spc="-100" dirty="0">
              <a:solidFill>
                <a:srgbClr val="002060"/>
              </a:solidFill>
              <a:latin typeface="Arial" charset="0"/>
              <a:ea typeface="Arial" charset="0"/>
              <a:cs typeface="Arial" charset="0"/>
            </a:endParaRPr>
          </a:p>
          <a:p>
            <a:pPr>
              <a:lnSpc>
                <a:spcPts val="4000"/>
              </a:lnSpc>
              <a:spcAft>
                <a:spcPts val="600"/>
              </a:spcAft>
            </a:pPr>
            <a:endParaRPr lang="en-US" sz="2400" kern="1000" spc="-100" dirty="0" smtClean="0">
              <a:solidFill>
                <a:srgbClr val="002060"/>
              </a:solidFill>
              <a:latin typeface="Arial" charset="0"/>
              <a:ea typeface="Arial" charset="0"/>
              <a:cs typeface="Arial" charset="0"/>
            </a:endParaRPr>
          </a:p>
          <a:p>
            <a:pPr>
              <a:lnSpc>
                <a:spcPts val="4000"/>
              </a:lnSpc>
              <a:spcAft>
                <a:spcPts val="600"/>
              </a:spcAft>
            </a:pPr>
            <a:r>
              <a:rPr lang="en-US" sz="2400" kern="1000" spc="-100" dirty="0" smtClean="0">
                <a:solidFill>
                  <a:srgbClr val="002060"/>
                </a:solidFill>
                <a:latin typeface="Arial" charset="0"/>
                <a:ea typeface="Arial" charset="0"/>
                <a:cs typeface="Arial" charset="0"/>
              </a:rPr>
              <a:t>#LoveActivity</a:t>
            </a:r>
          </a:p>
          <a:p>
            <a:pPr>
              <a:lnSpc>
                <a:spcPts val="4000"/>
              </a:lnSpc>
              <a:spcAft>
                <a:spcPts val="600"/>
              </a:spcAft>
            </a:pPr>
            <a:endParaRPr lang="en-US" sz="2400" kern="1000" spc="-100" dirty="0" smtClean="0">
              <a:solidFill>
                <a:srgbClr val="002060"/>
              </a:solidFill>
              <a:latin typeface="Arial" charset="0"/>
              <a:ea typeface="Arial" charset="0"/>
              <a:cs typeface="Arial" charset="0"/>
            </a:endParaRPr>
          </a:p>
          <a:p>
            <a:pPr>
              <a:lnSpc>
                <a:spcPts val="4000"/>
              </a:lnSpc>
              <a:spcAft>
                <a:spcPts val="600"/>
              </a:spcAft>
            </a:pPr>
            <a:endParaRPr lang="en-US" sz="4800" b="1" kern="1000" spc="-100" dirty="0" smtClean="0">
              <a:solidFill>
                <a:srgbClr val="002060"/>
              </a:solidFill>
              <a:latin typeface="Arial" charset="0"/>
              <a:ea typeface="Arial" charset="0"/>
              <a:cs typeface="Arial" charset="0"/>
            </a:endParaRP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84052" y="4594061"/>
            <a:ext cx="4581525" cy="216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01983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wnload [Read-Only]" id="{AA2C2B42-5821-4C98-BD8A-F86B8E242564}" vid="{449D175A-D595-4D95-920A-01F9D50091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CSP_Corporate Powerpoint Template 2018</Template>
  <TotalTime>455</TotalTime>
  <Words>945</Words>
  <Application>Microsoft Office PowerPoint</Application>
  <PresentationFormat>Widescreen</PresentationFormat>
  <Paragraphs>140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2019 Annual Representative Conference will be held in Manchester on Monday 3 and Tuesday 4 June 2019            #CSPARC19 </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Haroon Atif</dc:creator>
  <cp:lastModifiedBy>Alec Rickard</cp:lastModifiedBy>
  <cp:revision>33</cp:revision>
  <dcterms:created xsi:type="dcterms:W3CDTF">2018-09-11T10:10:23Z</dcterms:created>
  <dcterms:modified xsi:type="dcterms:W3CDTF">2018-10-04T16:00:29Z</dcterms:modified>
</cp:coreProperties>
</file>