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8"/>
  </p:notesMasterIdLst>
  <p:sldIdLst>
    <p:sldId id="273" r:id="rId3"/>
    <p:sldId id="279" r:id="rId4"/>
    <p:sldId id="274" r:id="rId5"/>
    <p:sldId id="281" r:id="rId6"/>
    <p:sldId id="285" r:id="rId7"/>
    <p:sldId id="287" r:id="rId8"/>
    <p:sldId id="298" r:id="rId9"/>
    <p:sldId id="289" r:id="rId10"/>
    <p:sldId id="296" r:id="rId11"/>
    <p:sldId id="297" r:id="rId12"/>
    <p:sldId id="282" r:id="rId13"/>
    <p:sldId id="290" r:id="rId14"/>
    <p:sldId id="295" r:id="rId15"/>
    <p:sldId id="278" r:id="rId16"/>
    <p:sldId id="299" r:id="rId1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54186" autoAdjust="0"/>
  </p:normalViewPr>
  <p:slideViewPr>
    <p:cSldViewPr snapToGrid="0" snapToObjects="1" showGuides="1">
      <p:cViewPr varScale="1">
        <p:scale>
          <a:sx n="82" d="100"/>
          <a:sy n="82" d="100"/>
        </p:scale>
        <p:origin x="2304" y="84"/>
      </p:cViewPr>
      <p:guideLst>
        <p:guide orient="horz" pos="1620"/>
        <p:guide pos="2880"/>
      </p:guideLst>
    </p:cSldViewPr>
  </p:slideViewPr>
  <p:notesTextViewPr>
    <p:cViewPr>
      <p:scale>
        <a:sx n="1" d="1"/>
        <a:sy n="1" d="1"/>
      </p:scale>
      <p:origin x="0" y="-24"/>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51388-748C-4477-B75C-E26205159870}" type="datetimeFigureOut">
              <a:rPr lang="en-GB" smtClean="0"/>
              <a:t>21/09/2018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249B3-F04B-48AC-A347-B730F35CA6E9}" type="slidenum">
              <a:rPr lang="en-GB" smtClean="0"/>
              <a:t>‹#›</a:t>
            </a:fld>
            <a:endParaRPr lang="en-GB"/>
          </a:p>
        </p:txBody>
      </p:sp>
    </p:spTree>
    <p:extLst>
      <p:ext uri="{BB962C8B-B14F-4D97-AF65-F5344CB8AC3E}">
        <p14:creationId xmlns:p14="http://schemas.microsoft.com/office/powerpoint/2010/main" val="56244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sp.org.uk/node/98846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sp.org.uk/nevertoolate" TargetMode="External"/><Relationship Id="rId4" Type="http://schemas.openxmlformats.org/officeDocument/2006/relationships/hyperlink" Target="http://www.csp.org.uk/OP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sp.org.uk/activit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27728031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277280317"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csp.org.uk/public-patient/keeping-active-and-healthy/love-activity-hate-exercise-campaign/get-inspired" TargetMode="External"/><Relationship Id="rId4" Type="http://schemas.openxmlformats.org/officeDocument/2006/relationships/hyperlink" Target="http://www.csp.org.uk/ACTIV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r>
              <a:rPr lang="en-GB" dirty="0" smtClean="0"/>
              <a:t>Campaign playlist -</a:t>
            </a:r>
          </a:p>
          <a:p>
            <a:endParaRPr lang="en-GB" dirty="0" smtClean="0"/>
          </a:p>
          <a:p>
            <a:r>
              <a:rPr lang="en-GB" dirty="0" smtClean="0"/>
              <a:t>https://www.youtube.com/playlist?list=PLLaYpsruKX9KaB20QJfHhCtKiKdIfrGCW&amp;disable_polymer=true </a:t>
            </a:r>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2</a:t>
            </a:fld>
            <a:endParaRPr lang="en-GB"/>
          </a:p>
        </p:txBody>
      </p:sp>
    </p:spTree>
    <p:extLst>
      <p:ext uri="{BB962C8B-B14F-4D97-AF65-F5344CB8AC3E}">
        <p14:creationId xmlns:p14="http://schemas.microsoft.com/office/powerpoint/2010/main" val="396373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OPD</a:t>
            </a:r>
          </a:p>
          <a:p>
            <a:r>
              <a:rPr lang="en-GB" sz="1200" kern="1200" dirty="0" smtClean="0">
                <a:solidFill>
                  <a:schemeClr val="tx1"/>
                </a:solidFill>
                <a:effectLst/>
                <a:latin typeface="+mn-lt"/>
                <a:ea typeface="+mn-ea"/>
                <a:cs typeface="+mn-cs"/>
              </a:rPr>
              <a:t>We’re celebrating Older People’s Day 2018 with the Love activity, Hate exercise? campaign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More than 2,000 CSP members have signed up to Love activity, Hate exercise? since registration opened in May. We want to harness this energy to make this year’s </a:t>
            </a:r>
            <a:r>
              <a:rPr lang="en-GB" sz="1200" u="sng" kern="1200" dirty="0" smtClean="0">
                <a:solidFill>
                  <a:schemeClr val="tx1"/>
                </a:solidFill>
                <a:effectLst/>
                <a:latin typeface="+mn-lt"/>
                <a:ea typeface="+mn-ea"/>
                <a:cs typeface="+mn-cs"/>
                <a:hlinkClick r:id="rId3"/>
              </a:rPr>
              <a:t>Older People’s Day campaign</a:t>
            </a:r>
            <a:r>
              <a:rPr lang="en-GB" sz="1200" kern="1200" dirty="0" smtClean="0">
                <a:solidFill>
                  <a:schemeClr val="tx1"/>
                </a:solidFill>
                <a:effectLst/>
                <a:latin typeface="+mn-lt"/>
                <a:ea typeface="+mn-ea"/>
                <a:cs typeface="+mn-cs"/>
              </a:rPr>
              <a:t> (Monday 1 October) the biggest and best yet so that more people are inspired to do physical activity in a safe and meaningful way.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OPD – This year OPD is linked to the Love Activity campaign and will be focusing on helping people to stay as active as possible as they age. OPD will continue with the empathy approach (we took with LAHE) whilst also conveying that in order to make the most of the later years and reduce the risk of falls, illness and injury, people need to make time to do the right sort of exercise to build strong muscles and bones.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CSP web page went live yesterday and can be found here: </a:t>
            </a:r>
            <a:r>
              <a:rPr lang="en-GB" sz="1200" u="sng" kern="1200" dirty="0" smtClean="0">
                <a:solidFill>
                  <a:schemeClr val="tx1"/>
                </a:solidFill>
                <a:effectLst/>
                <a:latin typeface="+mn-lt"/>
                <a:ea typeface="+mn-ea"/>
                <a:cs typeface="+mn-cs"/>
                <a:hlinkClick r:id="rId4"/>
              </a:rPr>
              <a:t>www.csp.org.uk/OPD</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series of new resources will be added to the OPD member page, when they are ready. These include:</a:t>
            </a:r>
          </a:p>
          <a:p>
            <a:pPr lvl="0"/>
            <a:r>
              <a:rPr lang="en-GB" sz="1200" kern="1200" dirty="0" smtClean="0">
                <a:solidFill>
                  <a:schemeClr val="tx1"/>
                </a:solidFill>
                <a:effectLst/>
                <a:latin typeface="+mn-lt"/>
                <a:ea typeface="+mn-ea"/>
                <a:cs typeface="+mn-cs"/>
              </a:rPr>
              <a:t>NEW (from end of September) Never Too Late animation – this will encourage patients to engage in the right type of exercise and activity for a healthy future. We’ll be encouraging members to share the animation with patients, contacts and colleagues.</a:t>
            </a:r>
          </a:p>
          <a:p>
            <a:pPr lvl="0"/>
            <a:r>
              <a:rPr lang="en-GB" sz="1200" kern="1200" dirty="0" smtClean="0">
                <a:solidFill>
                  <a:schemeClr val="tx1"/>
                </a:solidFill>
                <a:effectLst/>
                <a:latin typeface="+mn-lt"/>
                <a:ea typeface="+mn-ea"/>
                <a:cs typeface="+mn-cs"/>
              </a:rPr>
              <a:t>NEW Never Too Late leaflet – highlights advice for improving strength and balance</a:t>
            </a:r>
          </a:p>
          <a:p>
            <a:pPr lvl="0"/>
            <a:r>
              <a:rPr lang="en-GB" sz="1200" kern="1200" dirty="0" smtClean="0">
                <a:solidFill>
                  <a:schemeClr val="tx1"/>
                </a:solidFill>
                <a:effectLst/>
                <a:latin typeface="+mn-lt"/>
                <a:ea typeface="+mn-ea"/>
                <a:cs typeface="+mn-cs"/>
              </a:rPr>
              <a:t>Love Activity, Hate Exercise? tailored presentations which members can use to run an influencing event aimed at GPs or patients. The presentations contain all the information needed including slides and explanatory notes. Amended in collaboration with Agile.</a:t>
            </a:r>
          </a:p>
          <a:p>
            <a:pPr lvl="0"/>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Public page will be </a:t>
            </a:r>
            <a:r>
              <a:rPr lang="en-GB" sz="1200" u="sng" kern="1200" dirty="0" smtClean="0">
                <a:solidFill>
                  <a:schemeClr val="tx1"/>
                </a:solidFill>
                <a:effectLst/>
                <a:latin typeface="+mn-lt"/>
                <a:ea typeface="+mn-ea"/>
                <a:cs typeface="+mn-cs"/>
                <a:hlinkClick r:id="rId5"/>
              </a:rPr>
              <a:t>https://www.csp.org.uk/nevertoolate</a:t>
            </a:r>
            <a:r>
              <a:rPr lang="en-GB" sz="1200" kern="1200" dirty="0" smtClean="0">
                <a:solidFill>
                  <a:schemeClr val="tx1"/>
                </a:solidFill>
                <a:effectLst/>
                <a:latin typeface="+mn-lt"/>
                <a:ea typeface="+mn-ea"/>
                <a:cs typeface="+mn-cs"/>
              </a:rPr>
              <a:t> - same title as the new animation. This will also feature the PDF leaflet and a OPD version of the Active Stories.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addition CSP members who opted to received OPD packs will receive them by 21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September and they will include: </a:t>
            </a:r>
          </a:p>
          <a:p>
            <a:r>
              <a:rPr lang="en-GB" sz="1200" kern="1200" dirty="0" smtClean="0">
                <a:solidFill>
                  <a:schemeClr val="tx1"/>
                </a:solidFill>
                <a:effectLst/>
                <a:latin typeface="+mn-lt"/>
                <a:ea typeface="+mn-ea"/>
                <a:cs typeface="+mn-cs"/>
              </a:rPr>
              <a:t>Badges</a:t>
            </a:r>
          </a:p>
          <a:p>
            <a:r>
              <a:rPr lang="en-GB" sz="1200" kern="1200" dirty="0" smtClean="0">
                <a:solidFill>
                  <a:schemeClr val="tx1"/>
                </a:solidFill>
                <a:effectLst/>
                <a:latin typeface="+mn-lt"/>
                <a:ea typeface="+mn-ea"/>
                <a:cs typeface="+mn-cs"/>
              </a:rPr>
              <a:t>Reminder cards</a:t>
            </a:r>
          </a:p>
          <a:p>
            <a:r>
              <a:rPr lang="en-GB" sz="1200" kern="1200" dirty="0" smtClean="0">
                <a:solidFill>
                  <a:schemeClr val="tx1"/>
                </a:solidFill>
                <a:effectLst/>
                <a:latin typeface="+mn-lt"/>
                <a:ea typeface="+mn-ea"/>
                <a:cs typeface="+mn-cs"/>
              </a:rPr>
              <a:t>Never Too Late leaflet and poster</a:t>
            </a:r>
          </a:p>
          <a:p>
            <a:r>
              <a:rPr lang="en-GB" sz="1200" kern="1200" dirty="0" smtClean="0">
                <a:solidFill>
                  <a:schemeClr val="tx1"/>
                </a:solidFill>
                <a:effectLst/>
                <a:latin typeface="+mn-lt"/>
                <a:ea typeface="+mn-ea"/>
                <a:cs typeface="+mn-cs"/>
              </a:rPr>
              <a:t>Stickers</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6249B3-F04B-48AC-A347-B730F35CA6E9}" type="slidenum">
              <a:rPr lang="en-GB" smtClean="0"/>
              <a:t>12</a:t>
            </a:fld>
            <a:endParaRPr lang="en-GB"/>
          </a:p>
        </p:txBody>
      </p:sp>
    </p:spTree>
    <p:extLst>
      <p:ext uri="{BB962C8B-B14F-4D97-AF65-F5344CB8AC3E}">
        <p14:creationId xmlns:p14="http://schemas.microsoft.com/office/powerpoint/2010/main" val="1480492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a:t>
            </a:r>
            <a:r>
              <a:rPr lang="en-GB" sz="1200" b="1" kern="1200" dirty="0" err="1" smtClean="0">
                <a:solidFill>
                  <a:schemeClr val="tx1"/>
                </a:solidFill>
                <a:effectLst/>
                <a:latin typeface="+mn-lt"/>
                <a:ea typeface="+mn-ea"/>
                <a:cs typeface="+mn-cs"/>
              </a:rPr>
              <a:t>LoveActivity</a:t>
            </a:r>
            <a:r>
              <a:rPr lang="en-GB" sz="1200" b="1" kern="1200" dirty="0" smtClean="0">
                <a:solidFill>
                  <a:schemeClr val="tx1"/>
                </a:solidFill>
                <a:effectLst/>
                <a:latin typeface="+mn-lt"/>
                <a:ea typeface="+mn-ea"/>
                <a:cs typeface="+mn-cs"/>
              </a:rPr>
              <a:t> – using social media to inspire patients and the public to do more of what they love with physio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have 20 minutes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Your task - use a smart phone to film a 30 second clip demonstrating a key message about #</a:t>
            </a:r>
            <a:r>
              <a:rPr lang="en-GB" sz="1200" kern="1200" dirty="0" err="1" smtClean="0">
                <a:solidFill>
                  <a:schemeClr val="tx1"/>
                </a:solidFill>
                <a:effectLst/>
                <a:latin typeface="+mn-lt"/>
                <a:ea typeface="+mn-ea"/>
                <a:cs typeface="+mn-cs"/>
              </a:rPr>
              <a:t>LoveActivity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Tips: </a:t>
            </a:r>
          </a:p>
          <a:p>
            <a:pPr lvl="0"/>
            <a:r>
              <a:rPr lang="en-GB" sz="1200" kern="1200" dirty="0" smtClean="0">
                <a:solidFill>
                  <a:schemeClr val="tx1"/>
                </a:solidFill>
                <a:effectLst/>
                <a:latin typeface="+mn-lt"/>
                <a:ea typeface="+mn-ea"/>
                <a:cs typeface="+mn-cs"/>
              </a:rPr>
              <a:t>Plan your message and how you can deliver it effectively </a:t>
            </a:r>
          </a:p>
          <a:p>
            <a:pPr lvl="0"/>
            <a:r>
              <a:rPr lang="en-GB" sz="1200" kern="1200" dirty="0" smtClean="0">
                <a:solidFill>
                  <a:schemeClr val="tx1"/>
                </a:solidFill>
                <a:effectLst/>
                <a:latin typeface="+mn-lt"/>
                <a:ea typeface="+mn-ea"/>
                <a:cs typeface="+mn-cs"/>
              </a:rPr>
              <a:t>Spend more time planning and execute it fast! </a:t>
            </a:r>
          </a:p>
          <a:p>
            <a:pPr lvl="0"/>
            <a:r>
              <a:rPr lang="en-GB" sz="1200" kern="1200" dirty="0" smtClean="0">
                <a:solidFill>
                  <a:schemeClr val="tx1"/>
                </a:solidFill>
                <a:effectLst/>
                <a:latin typeface="+mn-lt"/>
                <a:ea typeface="+mn-ea"/>
                <a:cs typeface="+mn-cs"/>
              </a:rPr>
              <a:t>Use one simple shot – with no editing required</a:t>
            </a:r>
          </a:p>
          <a:p>
            <a:pPr lvl="0"/>
            <a:r>
              <a:rPr lang="en-GB" sz="1200" kern="1200" dirty="0" smtClean="0">
                <a:solidFill>
                  <a:schemeClr val="tx1"/>
                </a:solidFill>
                <a:effectLst/>
                <a:latin typeface="+mn-lt"/>
                <a:ea typeface="+mn-ea"/>
                <a:cs typeface="+mn-cs"/>
              </a:rPr>
              <a:t>Use the Boomerang app if you have it on your smart phone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Once your film is finished put it on Twitter tagging @</a:t>
            </a:r>
            <a:r>
              <a:rPr lang="en-GB" sz="1200" kern="1200" dirty="0" err="1" smtClean="0">
                <a:solidFill>
                  <a:schemeClr val="tx1"/>
                </a:solidFill>
                <a:effectLst/>
                <a:latin typeface="+mn-lt"/>
                <a:ea typeface="+mn-ea"/>
                <a:cs typeface="+mn-cs"/>
              </a:rPr>
              <a:t>CSPYorksHumber</a:t>
            </a:r>
            <a:r>
              <a:rPr lang="en-GB" sz="1200" kern="1200" dirty="0" smtClean="0">
                <a:solidFill>
                  <a:schemeClr val="tx1"/>
                </a:solidFill>
                <a:effectLst/>
                <a:latin typeface="+mn-lt"/>
                <a:ea typeface="+mn-ea"/>
                <a:cs typeface="+mn-cs"/>
              </a:rPr>
              <a:t> and using the hashtags #</a:t>
            </a:r>
            <a:r>
              <a:rPr lang="en-GB" sz="1200" kern="1200" dirty="0" err="1" smtClean="0">
                <a:solidFill>
                  <a:schemeClr val="tx1"/>
                </a:solidFill>
                <a:effectLst/>
                <a:latin typeface="+mn-lt"/>
                <a:ea typeface="+mn-ea"/>
                <a:cs typeface="+mn-cs"/>
              </a:rPr>
              <a:t>loveactivity</a:t>
            </a:r>
            <a:r>
              <a:rPr lang="en-GB" sz="1200" kern="1200" dirty="0" smtClean="0">
                <a:solidFill>
                  <a:schemeClr val="tx1"/>
                </a:solidFill>
                <a:effectLst/>
                <a:latin typeface="+mn-lt"/>
                <a:ea typeface="+mn-ea"/>
                <a:cs typeface="+mn-cs"/>
              </a:rPr>
              <a:t> and #physiofit4thefuture in your message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you’re happier taking photos then take photos, if you’re happier</a:t>
            </a:r>
            <a:r>
              <a:rPr lang="en-GB" sz="1200" kern="1200" baseline="0" dirty="0" smtClean="0">
                <a:solidFill>
                  <a:schemeClr val="tx1"/>
                </a:solidFill>
                <a:effectLst/>
                <a:latin typeface="+mn-lt"/>
                <a:ea typeface="+mn-ea"/>
                <a:cs typeface="+mn-cs"/>
              </a:rPr>
              <a:t> collating your ideas in words and sharing a photo of that – then do that!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13</a:t>
            </a:fld>
            <a:endParaRPr lang="en-GB"/>
          </a:p>
        </p:txBody>
      </p:sp>
    </p:spTree>
    <p:extLst>
      <p:ext uri="{BB962C8B-B14F-4D97-AF65-F5344CB8AC3E}">
        <p14:creationId xmlns:p14="http://schemas.microsoft.com/office/powerpoint/2010/main" val="323276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14</a:t>
            </a:fld>
            <a:endParaRPr lang="en-GB"/>
          </a:p>
        </p:txBody>
      </p:sp>
    </p:spTree>
    <p:extLst>
      <p:ext uri="{BB962C8B-B14F-4D97-AF65-F5344CB8AC3E}">
        <p14:creationId xmlns:p14="http://schemas.microsoft.com/office/powerpoint/2010/main" val="3238906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15</a:t>
            </a:fld>
            <a:endParaRPr lang="en-GB"/>
          </a:p>
        </p:txBody>
      </p:sp>
    </p:spTree>
    <p:extLst>
      <p:ext uri="{BB962C8B-B14F-4D97-AF65-F5344CB8AC3E}">
        <p14:creationId xmlns:p14="http://schemas.microsoft.com/office/powerpoint/2010/main" val="128712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member, we want to help you tackle physical inactivity.</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In May we launched </a:t>
            </a:r>
            <a:r>
              <a:rPr lang="en-GB" sz="1200" kern="1200" dirty="0" smtClean="0">
                <a:solidFill>
                  <a:schemeClr val="tx1"/>
                </a:solidFill>
                <a:effectLst/>
                <a:latin typeface="+mn-lt"/>
                <a:ea typeface="+mn-ea"/>
                <a:cs typeface="+mn-cs"/>
              </a:rPr>
              <a:t>an evidence based campaign that gets people more active through physios’ advice and expertise.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campaign aims to improve this by focusing on people who find it difficult to start and maintain exercise.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want members to make recommendations with patients, start a conversation and understand the power of starting the conversation. </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There are CSP materials and resources available for you to tailor locally and use as a basis for conversations with patients – more</a:t>
            </a:r>
            <a:r>
              <a:rPr lang="en-GB" sz="1200" kern="1200" baseline="0" dirty="0" smtClean="0">
                <a:solidFill>
                  <a:schemeClr val="tx1"/>
                </a:solidFill>
                <a:effectLst/>
                <a:latin typeface="+mn-lt"/>
                <a:ea typeface="+mn-ea"/>
                <a:cs typeface="+mn-cs"/>
              </a:rPr>
              <a:t> about these later.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know that our ultimate goal is to speak with the public and with patients, but it’s about leaving them with a lasting feeling about the usefulness of the trusted physio and/ or physio advice/ expertise. </a:t>
            </a:r>
          </a:p>
          <a:p>
            <a:endParaRPr lang="en-GB" sz="1200" kern="1200" dirty="0" smtClean="0">
              <a:solidFill>
                <a:schemeClr val="tx1"/>
              </a:solidFill>
              <a:effectLst/>
              <a:latin typeface="+mn-lt"/>
              <a:ea typeface="+mn-ea"/>
              <a:cs typeface="+mn-cs"/>
            </a:endParaRPr>
          </a:p>
          <a:p>
            <a:pPr lvl="0"/>
            <a:r>
              <a:rPr lang="en-GB" sz="1400" b="1" dirty="0" smtClean="0"/>
              <a:t>We want the public audience to:</a:t>
            </a:r>
            <a:endParaRPr lang="en-GB" sz="1400" dirty="0" smtClean="0"/>
          </a:p>
          <a:p>
            <a:pPr marL="742950" lvl="1" indent="-285750">
              <a:buFont typeface="Arial" panose="020B0604020202020204" pitchFamily="34" charset="0"/>
              <a:buChar char="•"/>
            </a:pPr>
            <a:r>
              <a:rPr lang="en-GB" sz="1400" dirty="0" smtClean="0"/>
              <a:t>Feel that we show empathy</a:t>
            </a:r>
          </a:p>
          <a:p>
            <a:pPr marL="742950" lvl="1" indent="-285750">
              <a:buFont typeface="Arial" panose="020B0604020202020204" pitchFamily="34" charset="0"/>
              <a:buChar char="•"/>
            </a:pPr>
            <a:r>
              <a:rPr lang="en-GB" sz="1400" dirty="0" smtClean="0"/>
              <a:t>Believe physios are best placed to help advise them about physical activity in the first instance,</a:t>
            </a:r>
          </a:p>
          <a:p>
            <a:pPr marL="742950" lvl="1" indent="-285750">
              <a:buFont typeface="Arial" panose="020B0604020202020204" pitchFamily="34" charset="0"/>
              <a:buChar char="•"/>
            </a:pPr>
            <a:r>
              <a:rPr lang="en-GB" dirty="0" smtClean="0"/>
              <a:t>Understand that a physio can help them overcome the barriers to physical activity so that they can do more of what they love doing and convert that into meaningful exercise. </a:t>
            </a:r>
          </a:p>
          <a:p>
            <a:pPr marL="628650" lvl="1" indent="-171450">
              <a:buFont typeface="Arial" panose="020B0604020202020204" pitchFamily="34" charset="0"/>
              <a:buChar char="•"/>
            </a:pPr>
            <a:r>
              <a:rPr lang="en-GB" dirty="0" smtClean="0"/>
              <a:t>seek out information from our website </a:t>
            </a:r>
            <a:r>
              <a:rPr lang="en-GB" u="sng" dirty="0" smtClean="0">
                <a:hlinkClick r:id="rId3"/>
              </a:rPr>
              <a:t>www.csp.org.uk/activity</a:t>
            </a:r>
            <a:r>
              <a:rPr lang="en-GB" dirty="0" smtClean="0"/>
              <a:t> </a:t>
            </a:r>
          </a:p>
          <a:p>
            <a:pPr marL="628650" lvl="1" indent="-171450">
              <a:buFont typeface="Arial" panose="020B0604020202020204" pitchFamily="34" charset="0"/>
              <a:buChar char="•"/>
            </a:pPr>
            <a:r>
              <a:rPr lang="en-GB" dirty="0" smtClean="0"/>
              <a:t>Feel comfortable to initiate / participate in a conversation with  physio staff</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Ultimately we want to raise the profile of physiotherapy and promote the profession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Love activity, Hate exercise? recognises that people often have a love/hate relationship with physical activity and exercise but with our newly produced materials, tips and ideas, we hope to provide physios with the resources to help patients overcome these barriers. The question</a:t>
            </a:r>
            <a:r>
              <a:rPr lang="en-GB" sz="1200" kern="1200" baseline="0" dirty="0" smtClean="0">
                <a:solidFill>
                  <a:schemeClr val="tx1"/>
                </a:solidFill>
                <a:effectLst/>
                <a:latin typeface="+mn-lt"/>
                <a:ea typeface="+mn-ea"/>
                <a:cs typeface="+mn-cs"/>
              </a:rPr>
              <a:t> mark is super important... </a:t>
            </a:r>
          </a:p>
          <a:p>
            <a:endParaRPr lang="en-GB"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3</a:t>
            </a:fld>
            <a:endParaRPr lang="en-GB"/>
          </a:p>
        </p:txBody>
      </p:sp>
    </p:spTree>
    <p:extLst>
      <p:ext uri="{BB962C8B-B14F-4D97-AF65-F5344CB8AC3E}">
        <p14:creationId xmlns:p14="http://schemas.microsoft.com/office/powerpoint/2010/main" val="12307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4</a:t>
            </a:fld>
            <a:endParaRPr lang="en-GB"/>
          </a:p>
        </p:txBody>
      </p:sp>
    </p:spTree>
    <p:extLst>
      <p:ext uri="{BB962C8B-B14F-4D97-AF65-F5344CB8AC3E}">
        <p14:creationId xmlns:p14="http://schemas.microsoft.com/office/powerpoint/2010/main" val="111226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Power of a conversation: Healthcare professionals version:</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https://vimeo.com/277280317</a:t>
            </a:r>
            <a:endParaRPr lang="en-GB" sz="1200" u="sng" kern="1200" dirty="0" smtClean="0">
              <a:solidFill>
                <a:schemeClr val="tx1"/>
              </a:solidFill>
              <a:effectLst/>
              <a:latin typeface="+mn-lt"/>
              <a:ea typeface="+mn-ea"/>
              <a:cs typeface="+mn-cs"/>
            </a:endParaRPr>
          </a:p>
          <a:p>
            <a:endParaRPr lang="en-GB" sz="1200" u="sng"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Who can you share this with? Who needs</a:t>
            </a:r>
            <a:r>
              <a:rPr lang="en-GB" sz="1200" u="sng" kern="1200" baseline="0" dirty="0" smtClean="0">
                <a:solidFill>
                  <a:schemeClr val="tx1"/>
                </a:solidFill>
                <a:effectLst/>
                <a:latin typeface="+mn-lt"/>
                <a:ea typeface="+mn-ea"/>
                <a:cs typeface="+mn-cs"/>
              </a:rPr>
              <a:t> to know more about the power of physio in the Y&amp;H?</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5</a:t>
            </a:fld>
            <a:endParaRPr lang="en-GB"/>
          </a:p>
        </p:txBody>
      </p:sp>
    </p:spTree>
    <p:extLst>
      <p:ext uri="{BB962C8B-B14F-4D97-AF65-F5344CB8AC3E}">
        <p14:creationId xmlns:p14="http://schemas.microsoft.com/office/powerpoint/2010/main" val="193439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For </a:t>
            </a:r>
            <a:r>
              <a:rPr lang="en-GB" sz="1200" kern="1200" dirty="0" smtClean="0">
                <a:solidFill>
                  <a:schemeClr val="tx1"/>
                </a:solidFill>
                <a:effectLst/>
                <a:latin typeface="+mn-lt"/>
                <a:ea typeface="+mn-ea"/>
                <a:cs typeface="+mn-cs"/>
              </a:rPr>
              <a:t>physio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dirty="0" smtClean="0"/>
              <a:t>https://www.youtube.com/watch?v=HY6o_1x71IQ&amp;t=5s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6</a:t>
            </a:fld>
            <a:endParaRPr lang="en-GB"/>
          </a:p>
        </p:txBody>
      </p:sp>
    </p:spTree>
    <p:extLst>
      <p:ext uri="{BB962C8B-B14F-4D97-AF65-F5344CB8AC3E}">
        <p14:creationId xmlns:p14="http://schemas.microsoft.com/office/powerpoint/2010/main" val="83964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16249B3-F04B-48AC-A347-B730F35CA6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91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Inspiring videos </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Leanne https://www.youtube.com/watch?v=WYlxYfr98Os</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Emma https://www.youtube.com/watch?v=tMenY6DG6OI </a:t>
            </a:r>
          </a:p>
          <a:p>
            <a:endParaRPr lang="en-GB" sz="1200" b="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8</a:t>
            </a:fld>
            <a:endParaRPr lang="en-GB"/>
          </a:p>
        </p:txBody>
      </p:sp>
    </p:spTree>
    <p:extLst>
      <p:ext uri="{BB962C8B-B14F-4D97-AF65-F5344CB8AC3E}">
        <p14:creationId xmlns:p14="http://schemas.microsoft.com/office/powerpoint/2010/main" val="419544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9</a:t>
            </a:fld>
            <a:endParaRPr lang="en-GB"/>
          </a:p>
        </p:txBody>
      </p:sp>
    </p:spTree>
    <p:extLst>
      <p:ext uri="{BB962C8B-B14F-4D97-AF65-F5344CB8AC3E}">
        <p14:creationId xmlns:p14="http://schemas.microsoft.com/office/powerpoint/2010/main" val="2941263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INFLUENCING</a:t>
            </a:r>
          </a:p>
          <a:p>
            <a:r>
              <a:rPr lang="en-GB" sz="1200" b="0" kern="1200" dirty="0" smtClean="0">
                <a:solidFill>
                  <a:schemeClr val="tx1"/>
                </a:solidFill>
                <a:effectLst/>
                <a:latin typeface="+mn-lt"/>
                <a:ea typeface="+mn-ea"/>
                <a:cs typeface="+mn-cs"/>
              </a:rPr>
              <a:t>Power of a conversation: Healthcare professionals version:</a:t>
            </a:r>
          </a:p>
          <a:p>
            <a:r>
              <a:rPr lang="en-GB" sz="1200" u="sng" kern="1200" dirty="0" smtClean="0">
                <a:solidFill>
                  <a:schemeClr val="tx1"/>
                </a:solidFill>
                <a:effectLst/>
                <a:latin typeface="+mn-lt"/>
                <a:ea typeface="+mn-ea"/>
                <a:cs typeface="+mn-cs"/>
                <a:hlinkClick r:id="rId3"/>
              </a:rPr>
              <a:t>https://vimeo.com/277280317</a:t>
            </a:r>
            <a:endParaRPr lang="en-GB" sz="1200" u="sng"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4"/>
              </a:rPr>
              <a:t>WWW.CSP.ORG.UK/ACTIVITY</a:t>
            </a:r>
            <a:r>
              <a:rPr lang="en-GB" sz="1200" b="1" kern="1200" dirty="0" smtClean="0">
                <a:solidFill>
                  <a:schemeClr val="tx1"/>
                </a:solidFill>
                <a:effectLst/>
                <a:latin typeface="+mn-lt"/>
                <a:ea typeface="+mn-ea"/>
                <a:cs typeface="+mn-cs"/>
              </a:rPr>
              <a:t> - PUBLIC FACING PAGE</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Get inspired Love activity page</a:t>
            </a:r>
            <a:r>
              <a:rPr lang="en-GB" sz="1200" kern="1200" dirty="0" smtClean="0">
                <a:solidFill>
                  <a:schemeClr val="tx1"/>
                </a:solidFill>
                <a:effectLst/>
                <a:latin typeface="+mn-lt"/>
                <a:ea typeface="+mn-ea"/>
                <a:cs typeface="+mn-cs"/>
              </a:rPr>
              <a:t> –</a:t>
            </a:r>
          </a:p>
          <a:p>
            <a:endParaRPr lang="en-GB" sz="1200" u="sng" kern="1200" dirty="0" smtClean="0">
              <a:solidFill>
                <a:schemeClr val="tx1"/>
              </a:solidFill>
              <a:effectLst/>
              <a:latin typeface="+mn-lt"/>
              <a:ea typeface="+mn-ea"/>
              <a:cs typeface="+mn-cs"/>
              <a:hlinkClick r:id="rId5"/>
            </a:endParaRPr>
          </a:p>
          <a:p>
            <a:r>
              <a:rPr lang="en-GB" sz="1200" u="sng" kern="1200" dirty="0" smtClean="0">
                <a:solidFill>
                  <a:schemeClr val="tx1"/>
                </a:solidFill>
                <a:effectLst/>
                <a:latin typeface="+mn-lt"/>
                <a:ea typeface="+mn-ea"/>
                <a:cs typeface="+mn-cs"/>
                <a:hlinkClick r:id="rId5"/>
              </a:rPr>
              <a:t>https://www.csp.org.uk/public-patient/keeping-active-and-healthy/love-activity-hate-exercise-campaign/get-inspired</a:t>
            </a:r>
            <a:endParaRPr lang="en-GB" sz="1200" u="sng"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6249B3-F04B-48AC-A347-B730F35CA6E9}" type="slidenum">
              <a:rPr lang="en-GB" smtClean="0"/>
              <a:t>11</a:t>
            </a:fld>
            <a:endParaRPr lang="en-GB"/>
          </a:p>
        </p:txBody>
      </p:sp>
    </p:spTree>
    <p:extLst>
      <p:ext uri="{BB962C8B-B14F-4D97-AF65-F5344CB8AC3E}">
        <p14:creationId xmlns:p14="http://schemas.microsoft.com/office/powerpoint/2010/main" val="195777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4EDC35-26DE-B548-B8CC-E0D86AE01EE0}"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4EDC35-26DE-B548-B8CC-E0D86AE01EE0}"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4EDC35-26DE-B548-B8CC-E0D86AE01EE0}"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75776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2293891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92AAC5-EC85-EB4A-8FA5-E63B38239DDE}"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386309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92AAC5-EC85-EB4A-8FA5-E63B38239DDE}"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885709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92AAC5-EC85-EB4A-8FA5-E63B38239DDE}" type="datetimeFigureOut">
              <a:rPr lang="en-US" smtClean="0"/>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261331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92AAC5-EC85-EB4A-8FA5-E63B38239DDE}" type="datetimeFigureOut">
              <a:rPr lang="en-US" smtClean="0"/>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282827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2AAC5-EC85-EB4A-8FA5-E63B38239DDE}" type="datetimeFigureOut">
              <a:rPr lang="en-US" smtClean="0"/>
              <a:t>9/21/2018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3544260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92AAC5-EC85-EB4A-8FA5-E63B38239DDE}"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55509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4EDC35-26DE-B548-B8CC-E0D86AE01EE0}"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92AAC5-EC85-EB4A-8FA5-E63B38239DDE}"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775026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628827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280708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4EDC35-26DE-B548-B8CC-E0D86AE01EE0}"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4EDC35-26DE-B548-B8CC-E0D86AE01EE0}"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4EDC35-26DE-B548-B8CC-E0D86AE01EE0}" type="datetimeFigureOut">
              <a:rPr lang="en-US" smtClean="0"/>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4EDC35-26DE-B548-B8CC-E0D86AE01EE0}" type="datetimeFigureOut">
              <a:rPr lang="en-US" smtClean="0"/>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4EDC35-26DE-B548-B8CC-E0D86AE01EE0}" type="datetimeFigureOut">
              <a:rPr lang="en-US" smtClean="0"/>
              <a:t>9/21/2018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84EDC35-26DE-B548-B8CC-E0D86AE01EE0}"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84EDC35-26DE-B548-B8CC-E0D86AE01EE0}"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A6EC0-EC5F-284B-8116-AC0B7EF7A21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4EDC35-26DE-B548-B8CC-E0D86AE01EE0}" type="datetimeFigureOut">
              <a:rPr lang="en-US" smtClean="0"/>
              <a:t>9/21/2018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BCA6EC0-EC5F-284B-8116-AC0B7EF7A212}" type="slidenum">
              <a:rPr lang="en-US" smtClean="0"/>
              <a:t>‹#›</a:t>
            </a:fld>
            <a:endParaRPr lang="en-US"/>
          </a:p>
        </p:txBody>
      </p:sp>
    </p:spTree>
    <p:extLst>
      <p:ext uri="{BB962C8B-B14F-4D97-AF65-F5344CB8AC3E}">
        <p14:creationId xmlns:p14="http://schemas.microsoft.com/office/powerpoint/2010/main" val="830415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292AAC5-EC85-EB4A-8FA5-E63B38239DDE}" type="datetimeFigureOut">
              <a:rPr lang="en-US" smtClean="0"/>
              <a:t>9/21/2018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C5C453F-66CE-9649-8778-FA1C7507999F}" type="slidenum">
              <a:rPr lang="en-US" smtClean="0"/>
              <a:t>‹#›</a:t>
            </a:fld>
            <a:endParaRPr lang="en-US"/>
          </a:p>
        </p:txBody>
      </p:sp>
    </p:spTree>
    <p:extLst>
      <p:ext uri="{BB962C8B-B14F-4D97-AF65-F5344CB8AC3E}">
        <p14:creationId xmlns:p14="http://schemas.microsoft.com/office/powerpoint/2010/main" val="1024536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31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930"/>
            <a:ext cx="2851484" cy="3801978"/>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5681" y="855150"/>
            <a:ext cx="2788319" cy="3717758"/>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699" y="1759413"/>
            <a:ext cx="2959767" cy="2220240"/>
          </a:xfrm>
          <a:prstGeom prst="rect">
            <a:avLst/>
          </a:prstGeom>
        </p:spPr>
      </p:pic>
    </p:spTree>
    <p:extLst>
      <p:ext uri="{BB962C8B-B14F-4D97-AF65-F5344CB8AC3E}">
        <p14:creationId xmlns:p14="http://schemas.microsoft.com/office/powerpoint/2010/main" val="3716480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22060" y="113288"/>
            <a:ext cx="1529983" cy="40922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1557" y="715107"/>
            <a:ext cx="4935209" cy="3314914"/>
          </a:xfrm>
          <a:prstGeom prst="rect">
            <a:avLst/>
          </a:prstGeom>
        </p:spPr>
      </p:pic>
    </p:spTree>
    <p:extLst>
      <p:ext uri="{BB962C8B-B14F-4D97-AF65-F5344CB8AC3E}">
        <p14:creationId xmlns:p14="http://schemas.microsoft.com/office/powerpoint/2010/main" val="21106493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22060" y="113288"/>
            <a:ext cx="1529983" cy="409226"/>
          </a:xfrm>
          <a:prstGeom prst="rect">
            <a:avLst/>
          </a:prstGeom>
        </p:spPr>
      </p:pic>
      <p:sp>
        <p:nvSpPr>
          <p:cNvPr id="6" name="TextBox 5"/>
          <p:cNvSpPr txBox="1"/>
          <p:nvPr/>
        </p:nvSpPr>
        <p:spPr>
          <a:xfrm>
            <a:off x="1091541" y="2482610"/>
            <a:ext cx="7889970" cy="1569660"/>
          </a:xfrm>
          <a:prstGeom prst="rect">
            <a:avLst/>
          </a:prstGeom>
          <a:noFill/>
        </p:spPr>
        <p:txBody>
          <a:bodyPr wrap="square" rtlCol="0">
            <a:spAutoFit/>
          </a:bodyPr>
          <a:lstStyle/>
          <a:p>
            <a:pPr>
              <a:buClr>
                <a:srgbClr val="FFC000">
                  <a:lumMod val="60000"/>
                  <a:lumOff val="40000"/>
                </a:srgbClr>
              </a:buClr>
              <a:buSzPct val="115000"/>
            </a:pPr>
            <a:endParaRPr lang="en-US" sz="1800" baseline="30000" dirty="0">
              <a:solidFill>
                <a:srgbClr val="002060"/>
              </a:solidFill>
              <a:latin typeface="Arial" charset="0"/>
              <a:ea typeface="Arial" charset="0"/>
              <a:cs typeface="Arial" charset="0"/>
            </a:endParaRPr>
          </a:p>
          <a:p>
            <a:pPr marL="257175" indent="-257175">
              <a:buClr>
                <a:srgbClr val="FFC000">
                  <a:lumMod val="60000"/>
                  <a:lumOff val="40000"/>
                </a:srgbClr>
              </a:buClr>
              <a:buSzPct val="115000"/>
              <a:buFont typeface="Arial" charset="0"/>
              <a:buChar char="•"/>
            </a:pPr>
            <a:r>
              <a:rPr lang="en-US" sz="3600" b="1" kern="1000" spc="-75" dirty="0">
                <a:solidFill>
                  <a:srgbClr val="002060"/>
                </a:solidFill>
                <a:latin typeface="Arial" charset="0"/>
                <a:ea typeface="Arial" charset="0"/>
                <a:cs typeface="Arial" charset="0"/>
              </a:rPr>
              <a:t>www.csp.org.uk/OPD</a:t>
            </a:r>
          </a:p>
          <a:p>
            <a:pPr marL="257175" indent="-257175">
              <a:buClr>
                <a:srgbClr val="FFC000">
                  <a:lumMod val="60000"/>
                  <a:lumOff val="40000"/>
                </a:srgbClr>
              </a:buClr>
              <a:buSzPct val="115000"/>
              <a:buFont typeface="Arial" charset="0"/>
              <a:buChar char="•"/>
            </a:pPr>
            <a:r>
              <a:rPr lang="en-US" sz="3600" b="1" kern="1000" spc="-75" dirty="0">
                <a:solidFill>
                  <a:srgbClr val="002060"/>
                </a:solidFill>
                <a:latin typeface="Arial" charset="0"/>
                <a:ea typeface="Arial" charset="0"/>
                <a:cs typeface="Arial" charset="0"/>
              </a:rPr>
              <a:t>www.csp.org.uk/nevertoolate</a:t>
            </a:r>
          </a:p>
          <a:p>
            <a:pPr>
              <a:buClr>
                <a:srgbClr val="FFC000">
                  <a:lumMod val="60000"/>
                  <a:lumOff val="40000"/>
                </a:srgbClr>
              </a:buClr>
              <a:buSzPct val="115000"/>
            </a:pPr>
            <a:endParaRPr lang="en-US" sz="1800" baseline="30000" dirty="0">
              <a:solidFill>
                <a:srgbClr val="002060"/>
              </a:solidFill>
              <a:latin typeface="Arial" charset="0"/>
              <a:ea typeface="Arial" charset="0"/>
              <a:cs typeface="Arial" charset="0"/>
            </a:endParaRPr>
          </a:p>
        </p:txBody>
      </p:sp>
      <p:sp>
        <p:nvSpPr>
          <p:cNvPr id="7" name="Rectangle 6"/>
          <p:cNvSpPr/>
          <p:nvPr/>
        </p:nvSpPr>
        <p:spPr>
          <a:xfrm>
            <a:off x="1091541" y="1412560"/>
            <a:ext cx="6915242" cy="1754326"/>
          </a:xfrm>
          <a:prstGeom prst="rect">
            <a:avLst/>
          </a:prstGeom>
        </p:spPr>
        <p:txBody>
          <a:bodyPr wrap="square">
            <a:spAutoFit/>
          </a:bodyPr>
          <a:lstStyle/>
          <a:p>
            <a:r>
              <a:rPr lang="en-US" sz="3600" b="1" kern="1000" spc="-75" dirty="0" smtClean="0">
                <a:solidFill>
                  <a:srgbClr val="002060"/>
                </a:solidFill>
                <a:latin typeface="Arial" charset="0"/>
                <a:ea typeface="Arial" charset="0"/>
                <a:cs typeface="Arial" charset="0"/>
              </a:rPr>
              <a:t>Older People’s Day 2018</a:t>
            </a:r>
          </a:p>
          <a:p>
            <a:r>
              <a:rPr lang="en-US" sz="3600" b="1" kern="1000" spc="-75" dirty="0" smtClean="0">
                <a:solidFill>
                  <a:srgbClr val="002060"/>
                </a:solidFill>
                <a:latin typeface="Arial" charset="0"/>
                <a:ea typeface="Arial" charset="0"/>
                <a:cs typeface="Arial" charset="0"/>
              </a:rPr>
              <a:t>Monday 1</a:t>
            </a:r>
            <a:r>
              <a:rPr lang="en-US" sz="3600" b="1" kern="1000" spc="-75" baseline="30000" dirty="0" smtClean="0">
                <a:solidFill>
                  <a:srgbClr val="002060"/>
                </a:solidFill>
                <a:latin typeface="Arial" charset="0"/>
                <a:ea typeface="Arial" charset="0"/>
                <a:cs typeface="Arial" charset="0"/>
              </a:rPr>
              <a:t>st</a:t>
            </a:r>
            <a:r>
              <a:rPr lang="en-US" sz="3600" b="1" kern="1000" spc="-75" dirty="0" smtClean="0">
                <a:solidFill>
                  <a:srgbClr val="002060"/>
                </a:solidFill>
                <a:latin typeface="Arial" charset="0"/>
                <a:ea typeface="Arial" charset="0"/>
                <a:cs typeface="Arial" charset="0"/>
              </a:rPr>
              <a:t> October </a:t>
            </a:r>
          </a:p>
          <a:p>
            <a:endParaRPr lang="en-US" sz="3600" b="1" kern="1000" spc="-75"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42588434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060" y="113288"/>
            <a:ext cx="1536528" cy="409226"/>
          </a:xfrm>
          <a:prstGeom prst="rect">
            <a:avLst/>
          </a:prstGeom>
        </p:spPr>
      </p:pic>
      <p:sp>
        <p:nvSpPr>
          <p:cNvPr id="6" name="Rectangle 5"/>
          <p:cNvSpPr/>
          <p:nvPr/>
        </p:nvSpPr>
        <p:spPr>
          <a:xfrm>
            <a:off x="319768" y="2138363"/>
            <a:ext cx="8492898" cy="923330"/>
          </a:xfrm>
          <a:prstGeom prst="rect">
            <a:avLst/>
          </a:prstGeom>
        </p:spPr>
        <p:txBody>
          <a:bodyPr wrap="square">
            <a:spAutoFit/>
          </a:bodyPr>
          <a:lstStyle/>
          <a:p>
            <a:pPr algn="ctr"/>
            <a:r>
              <a:rPr lang="en-US" sz="5400" b="1" kern="1000" dirty="0" smtClean="0">
                <a:solidFill>
                  <a:srgbClr val="FFC000"/>
                </a:solidFill>
                <a:latin typeface="Arial" charset="0"/>
                <a:ea typeface="Arial Black" charset="0"/>
                <a:cs typeface="Arial" charset="0"/>
              </a:rPr>
              <a:t>Love Activity challenge!</a:t>
            </a:r>
            <a:endParaRPr lang="en-US" sz="5400" b="1" kern="1000" spc="-113" dirty="0">
              <a:solidFill>
                <a:srgbClr val="FFC000"/>
              </a:solidFill>
              <a:latin typeface="Arial Black" charset="0"/>
              <a:ea typeface="Arial Black" charset="0"/>
              <a:cs typeface="Arial Black" charset="0"/>
            </a:endParaRPr>
          </a:p>
        </p:txBody>
      </p:sp>
    </p:spTree>
    <p:extLst>
      <p:ext uri="{BB962C8B-B14F-4D97-AF65-F5344CB8AC3E}">
        <p14:creationId xmlns:p14="http://schemas.microsoft.com/office/powerpoint/2010/main" val="17276149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995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060" y="113288"/>
            <a:ext cx="1529983" cy="409226"/>
          </a:xfrm>
          <a:prstGeom prst="rect">
            <a:avLst/>
          </a:prstGeom>
        </p:spPr>
      </p:pic>
      <p:sp>
        <p:nvSpPr>
          <p:cNvPr id="7" name="Rectangle 6"/>
          <p:cNvSpPr/>
          <p:nvPr/>
        </p:nvSpPr>
        <p:spPr>
          <a:xfrm>
            <a:off x="1091541" y="904559"/>
            <a:ext cx="6915242" cy="3662541"/>
          </a:xfrm>
          <a:prstGeom prst="rect">
            <a:avLst/>
          </a:prstGeom>
        </p:spPr>
        <p:txBody>
          <a:bodyPr wrap="square">
            <a:spAutoFit/>
          </a:bodyPr>
          <a:lstStyle/>
          <a:p>
            <a:r>
              <a:rPr lang="en-US" sz="3600" b="1" kern="1000" spc="-75" dirty="0" smtClean="0">
                <a:solidFill>
                  <a:srgbClr val="002060"/>
                </a:solidFill>
                <a:latin typeface="Arial" charset="0"/>
                <a:ea typeface="Arial" charset="0"/>
                <a:cs typeface="Arial" charset="0"/>
              </a:rPr>
              <a:t>Catherine Chappell </a:t>
            </a:r>
          </a:p>
          <a:p>
            <a:endParaRPr lang="en-US" sz="3600" b="1" kern="1000" spc="-75" dirty="0" smtClean="0">
              <a:solidFill>
                <a:srgbClr val="002060"/>
              </a:solidFill>
              <a:latin typeface="Arial" charset="0"/>
              <a:ea typeface="Arial" charset="0"/>
              <a:cs typeface="Arial" charset="0"/>
            </a:endParaRPr>
          </a:p>
          <a:p>
            <a:r>
              <a:rPr lang="en-US" sz="3200" b="1" kern="1000" spc="-75" dirty="0" smtClean="0">
                <a:solidFill>
                  <a:srgbClr val="002060"/>
                </a:solidFill>
                <a:latin typeface="Arial" charset="0"/>
                <a:ea typeface="Arial" charset="0"/>
                <a:cs typeface="Arial" charset="0"/>
              </a:rPr>
              <a:t>Campaigns </a:t>
            </a:r>
            <a:r>
              <a:rPr lang="en-US" sz="3200" b="1" kern="1000" spc="-75" dirty="0">
                <a:solidFill>
                  <a:srgbClr val="002060"/>
                </a:solidFill>
                <a:latin typeface="Arial" charset="0"/>
                <a:ea typeface="Arial" charset="0"/>
                <a:cs typeface="Arial" charset="0"/>
              </a:rPr>
              <a:t>and Regional Engagement Officer</a:t>
            </a:r>
          </a:p>
          <a:p>
            <a:r>
              <a:rPr lang="en-US" sz="3200" b="1" kern="1000" spc="-75" dirty="0" smtClean="0">
                <a:solidFill>
                  <a:srgbClr val="002060"/>
                </a:solidFill>
                <a:latin typeface="Arial" charset="0"/>
                <a:ea typeface="Arial" charset="0"/>
                <a:cs typeface="Arial" charset="0"/>
              </a:rPr>
              <a:t>@</a:t>
            </a:r>
            <a:r>
              <a:rPr lang="en-US" sz="3200" b="1" kern="1000" spc="-75" dirty="0" err="1" smtClean="0">
                <a:solidFill>
                  <a:srgbClr val="002060"/>
                </a:solidFill>
                <a:latin typeface="Arial" charset="0"/>
                <a:ea typeface="Arial" charset="0"/>
                <a:cs typeface="Arial" charset="0"/>
              </a:rPr>
              <a:t>CChappellCSP</a:t>
            </a:r>
            <a:endParaRPr lang="en-US" sz="3200" b="1" kern="1000" spc="-75" dirty="0" smtClean="0">
              <a:solidFill>
                <a:srgbClr val="002060"/>
              </a:solidFill>
              <a:latin typeface="Arial" charset="0"/>
              <a:ea typeface="Arial" charset="0"/>
              <a:cs typeface="Arial" charset="0"/>
            </a:endParaRPr>
          </a:p>
          <a:p>
            <a:r>
              <a:rPr lang="en-US" sz="3200" b="1" kern="1000" spc="-75" dirty="0" smtClean="0">
                <a:solidFill>
                  <a:srgbClr val="002060"/>
                </a:solidFill>
                <a:latin typeface="Arial" charset="0"/>
                <a:ea typeface="Arial" charset="0"/>
                <a:cs typeface="Arial" charset="0"/>
              </a:rPr>
              <a:t>chappellc@csp.org.uk</a:t>
            </a:r>
          </a:p>
          <a:p>
            <a:r>
              <a:rPr lang="en-US" sz="3200" b="1" kern="1000" spc="-75" dirty="0" smtClean="0">
                <a:solidFill>
                  <a:srgbClr val="002060"/>
                </a:solidFill>
                <a:latin typeface="Arial" charset="0"/>
                <a:ea typeface="Arial" charset="0"/>
                <a:cs typeface="Arial" charset="0"/>
              </a:rPr>
              <a:t>020 7314 7863</a:t>
            </a:r>
          </a:p>
        </p:txBody>
      </p:sp>
    </p:spTree>
    <p:extLst>
      <p:ext uri="{BB962C8B-B14F-4D97-AF65-F5344CB8AC3E}">
        <p14:creationId xmlns:p14="http://schemas.microsoft.com/office/powerpoint/2010/main" val="24360603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22060" y="113288"/>
            <a:ext cx="1529983" cy="409226"/>
          </a:xfrm>
          <a:prstGeom prst="rect">
            <a:avLst/>
          </a:prstGeom>
        </p:spPr>
      </p:pic>
      <p:sp>
        <p:nvSpPr>
          <p:cNvPr id="7" name="Rectangle 6"/>
          <p:cNvSpPr/>
          <p:nvPr/>
        </p:nvSpPr>
        <p:spPr>
          <a:xfrm>
            <a:off x="1091541" y="904559"/>
            <a:ext cx="6915242" cy="3662541"/>
          </a:xfrm>
          <a:prstGeom prst="rect">
            <a:avLst/>
          </a:prstGeom>
        </p:spPr>
        <p:txBody>
          <a:bodyPr wrap="square">
            <a:spAutoFit/>
          </a:bodyPr>
          <a:lstStyle/>
          <a:p>
            <a:r>
              <a:rPr lang="en-US" sz="3600" b="1" kern="1000" spc="-75" dirty="0" smtClean="0">
                <a:solidFill>
                  <a:srgbClr val="002060"/>
                </a:solidFill>
                <a:latin typeface="Arial" charset="0"/>
                <a:ea typeface="Arial" charset="0"/>
                <a:cs typeface="Arial" charset="0"/>
              </a:rPr>
              <a:t>Catherine Chappell </a:t>
            </a:r>
          </a:p>
          <a:p>
            <a:endParaRPr lang="en-US" sz="3600" b="1" kern="1000" spc="-75" dirty="0" smtClean="0">
              <a:solidFill>
                <a:srgbClr val="002060"/>
              </a:solidFill>
              <a:latin typeface="Arial" charset="0"/>
              <a:ea typeface="Arial" charset="0"/>
              <a:cs typeface="Arial" charset="0"/>
            </a:endParaRPr>
          </a:p>
          <a:p>
            <a:r>
              <a:rPr lang="en-US" sz="3200" b="1" kern="1000" spc="-75" dirty="0" smtClean="0">
                <a:solidFill>
                  <a:srgbClr val="002060"/>
                </a:solidFill>
                <a:latin typeface="Arial" charset="0"/>
                <a:ea typeface="Arial" charset="0"/>
                <a:cs typeface="Arial" charset="0"/>
              </a:rPr>
              <a:t>Campaigns </a:t>
            </a:r>
            <a:r>
              <a:rPr lang="en-US" sz="3200" b="1" kern="1000" spc="-75" dirty="0">
                <a:solidFill>
                  <a:srgbClr val="002060"/>
                </a:solidFill>
                <a:latin typeface="Arial" charset="0"/>
                <a:ea typeface="Arial" charset="0"/>
                <a:cs typeface="Arial" charset="0"/>
              </a:rPr>
              <a:t>and Regional Engagement Officer</a:t>
            </a:r>
          </a:p>
          <a:p>
            <a:r>
              <a:rPr lang="en-US" sz="3200" b="1" kern="1000" spc="-75" dirty="0" smtClean="0">
                <a:solidFill>
                  <a:srgbClr val="002060"/>
                </a:solidFill>
                <a:latin typeface="Arial" charset="0"/>
                <a:ea typeface="Arial" charset="0"/>
                <a:cs typeface="Arial" charset="0"/>
              </a:rPr>
              <a:t>@</a:t>
            </a:r>
            <a:r>
              <a:rPr lang="en-US" sz="3200" b="1" kern="1000" spc="-75" dirty="0" err="1" smtClean="0">
                <a:solidFill>
                  <a:srgbClr val="002060"/>
                </a:solidFill>
                <a:latin typeface="Arial" charset="0"/>
                <a:ea typeface="Arial" charset="0"/>
                <a:cs typeface="Arial" charset="0"/>
              </a:rPr>
              <a:t>CChappellCSP</a:t>
            </a:r>
            <a:endParaRPr lang="en-US" sz="3200" b="1" kern="1000" spc="-75" dirty="0" smtClean="0">
              <a:solidFill>
                <a:srgbClr val="002060"/>
              </a:solidFill>
              <a:latin typeface="Arial" charset="0"/>
              <a:ea typeface="Arial" charset="0"/>
              <a:cs typeface="Arial" charset="0"/>
            </a:endParaRPr>
          </a:p>
          <a:p>
            <a:r>
              <a:rPr lang="en-US" sz="3200" b="1" kern="1000" spc="-75" dirty="0" smtClean="0">
                <a:solidFill>
                  <a:srgbClr val="002060"/>
                </a:solidFill>
                <a:latin typeface="Arial" charset="0"/>
                <a:ea typeface="Arial" charset="0"/>
                <a:cs typeface="Arial" charset="0"/>
              </a:rPr>
              <a:t>chappellc@csp.org.uk</a:t>
            </a:r>
          </a:p>
          <a:p>
            <a:r>
              <a:rPr lang="en-US" sz="3200" b="1" kern="1000" spc="-75" dirty="0" smtClean="0">
                <a:solidFill>
                  <a:srgbClr val="002060"/>
                </a:solidFill>
                <a:latin typeface="Arial" charset="0"/>
                <a:ea typeface="Arial" charset="0"/>
                <a:cs typeface="Arial" charset="0"/>
              </a:rPr>
              <a:t>020 7314 7863</a:t>
            </a:r>
          </a:p>
        </p:txBody>
      </p:sp>
    </p:spTree>
    <p:extLst>
      <p:ext uri="{BB962C8B-B14F-4D97-AF65-F5344CB8AC3E}">
        <p14:creationId xmlns:p14="http://schemas.microsoft.com/office/powerpoint/2010/main" val="32253716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89099"/>
      </p:ext>
    </p:extLst>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22060" y="113288"/>
            <a:ext cx="1529983" cy="409226"/>
          </a:xfrm>
          <a:prstGeom prst="rect">
            <a:avLst/>
          </a:prstGeom>
        </p:spPr>
      </p:pic>
      <p:sp>
        <p:nvSpPr>
          <p:cNvPr id="7" name="Rectangle 6"/>
          <p:cNvSpPr/>
          <p:nvPr/>
        </p:nvSpPr>
        <p:spPr>
          <a:xfrm>
            <a:off x="887051" y="317901"/>
            <a:ext cx="6915242" cy="4678204"/>
          </a:xfrm>
          <a:prstGeom prst="rect">
            <a:avLst/>
          </a:prstGeom>
        </p:spPr>
        <p:txBody>
          <a:bodyPr wrap="square">
            <a:spAutoFit/>
          </a:bodyPr>
          <a:lstStyle/>
          <a:p>
            <a:r>
              <a:rPr lang="en-GB" sz="1400" b="1" dirty="0"/>
              <a:t> </a:t>
            </a:r>
            <a:endParaRPr lang="en-GB" sz="1400" dirty="0"/>
          </a:p>
          <a:p>
            <a:r>
              <a:rPr lang="en-GB" sz="3200" b="1" kern="1000" spc="-75" dirty="0">
                <a:solidFill>
                  <a:srgbClr val="002060"/>
                </a:solidFill>
                <a:latin typeface="Arial" charset="0"/>
                <a:ea typeface="Arial" charset="0"/>
                <a:cs typeface="Arial" charset="0"/>
              </a:rPr>
              <a:t>Adults should undertake physical activity to improve muscle strength on at least </a:t>
            </a:r>
            <a:r>
              <a:rPr lang="en-GB" sz="3200" b="1" kern="1000" spc="-75" dirty="0">
                <a:solidFill>
                  <a:srgbClr val="FF0000"/>
                </a:solidFill>
                <a:latin typeface="Arial" charset="0"/>
                <a:ea typeface="Arial" charset="0"/>
                <a:cs typeface="Arial" charset="0"/>
              </a:rPr>
              <a:t>? </a:t>
            </a:r>
            <a:r>
              <a:rPr lang="en-GB" sz="3200" b="1" kern="1000" spc="-75" dirty="0">
                <a:solidFill>
                  <a:srgbClr val="002060"/>
                </a:solidFill>
                <a:latin typeface="Arial" charset="0"/>
                <a:ea typeface="Arial" charset="0"/>
                <a:cs typeface="Arial" charset="0"/>
              </a:rPr>
              <a:t>days a week.</a:t>
            </a:r>
          </a:p>
          <a:p>
            <a:endParaRPr lang="en-GB" sz="3200" b="1" kern="1000" spc="-75" dirty="0">
              <a:solidFill>
                <a:srgbClr val="002060"/>
              </a:solidFill>
              <a:latin typeface="Arial" charset="0"/>
              <a:ea typeface="Arial" charset="0"/>
              <a:cs typeface="Arial" charset="0"/>
            </a:endParaRPr>
          </a:p>
          <a:p>
            <a:r>
              <a:rPr lang="en-GB" sz="3200" b="1" kern="1000" spc="-75" dirty="0">
                <a:solidFill>
                  <a:srgbClr val="002060"/>
                </a:solidFill>
                <a:latin typeface="Arial" charset="0"/>
                <a:ea typeface="Arial" charset="0"/>
                <a:cs typeface="Arial" charset="0"/>
              </a:rPr>
              <a:t>Only </a:t>
            </a:r>
            <a:r>
              <a:rPr lang="en-GB" sz="3200" b="1" kern="1000" spc="-75" dirty="0">
                <a:solidFill>
                  <a:srgbClr val="FF0000"/>
                </a:solidFill>
                <a:latin typeface="Arial" charset="0"/>
                <a:ea typeface="Arial" charset="0"/>
                <a:cs typeface="Arial" charset="0"/>
              </a:rPr>
              <a:t>?</a:t>
            </a:r>
            <a:r>
              <a:rPr lang="en-GB" sz="3200" b="1" kern="1000" spc="-75" dirty="0" smtClean="0">
                <a:solidFill>
                  <a:srgbClr val="002060"/>
                </a:solidFill>
                <a:latin typeface="Arial" charset="0"/>
                <a:ea typeface="Arial" charset="0"/>
                <a:cs typeface="Arial" charset="0"/>
              </a:rPr>
              <a:t> </a:t>
            </a:r>
            <a:r>
              <a:rPr lang="en-GB" sz="3200" b="1" kern="1000" spc="-75" dirty="0">
                <a:solidFill>
                  <a:srgbClr val="002060"/>
                </a:solidFill>
                <a:latin typeface="Arial" charset="0"/>
                <a:ea typeface="Arial" charset="0"/>
                <a:cs typeface="Arial" charset="0"/>
              </a:rPr>
              <a:t>per cent of UK adults do the recommended minimum of </a:t>
            </a:r>
            <a:r>
              <a:rPr lang="en-GB" sz="3200" b="1" kern="1000" spc="-75" dirty="0">
                <a:solidFill>
                  <a:srgbClr val="FF0000"/>
                </a:solidFill>
                <a:latin typeface="Arial" charset="0"/>
                <a:ea typeface="Arial" charset="0"/>
                <a:cs typeface="Arial" charset="0"/>
              </a:rPr>
              <a:t>?</a:t>
            </a:r>
            <a:r>
              <a:rPr lang="en-GB" sz="3200" b="1" kern="1000" spc="-75" dirty="0">
                <a:solidFill>
                  <a:srgbClr val="002060"/>
                </a:solidFill>
                <a:latin typeface="Arial" charset="0"/>
                <a:ea typeface="Arial" charset="0"/>
                <a:cs typeface="Arial" charset="0"/>
              </a:rPr>
              <a:t> </a:t>
            </a:r>
            <a:r>
              <a:rPr lang="en-GB" sz="3200" b="1" kern="1000" spc="-75" dirty="0" smtClean="0">
                <a:solidFill>
                  <a:srgbClr val="002060"/>
                </a:solidFill>
                <a:latin typeface="Arial" charset="0"/>
                <a:ea typeface="Arial" charset="0"/>
                <a:cs typeface="Arial" charset="0"/>
              </a:rPr>
              <a:t>minutes </a:t>
            </a:r>
            <a:r>
              <a:rPr lang="en-GB" sz="3200" b="1" kern="1000" spc="-75" dirty="0">
                <a:solidFill>
                  <a:srgbClr val="002060"/>
                </a:solidFill>
                <a:latin typeface="Arial" charset="0"/>
                <a:ea typeface="Arial" charset="0"/>
                <a:cs typeface="Arial" charset="0"/>
              </a:rPr>
              <a:t>of moderate to vigorous exercise each week.</a:t>
            </a:r>
          </a:p>
          <a:p>
            <a:endParaRPr lang="en-GB" sz="1400" dirty="0"/>
          </a:p>
          <a:p>
            <a:pPr lvl="0"/>
            <a:endParaRPr lang="en-GB" sz="1400" b="1" dirty="0"/>
          </a:p>
        </p:txBody>
      </p:sp>
    </p:spTree>
    <p:extLst>
      <p:ext uri="{BB962C8B-B14F-4D97-AF65-F5344CB8AC3E}">
        <p14:creationId xmlns:p14="http://schemas.microsoft.com/office/powerpoint/2010/main" val="38128952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060" y="113288"/>
            <a:ext cx="1536528" cy="409226"/>
          </a:xfrm>
          <a:prstGeom prst="rect">
            <a:avLst/>
          </a:prstGeom>
        </p:spPr>
      </p:pic>
      <p:sp>
        <p:nvSpPr>
          <p:cNvPr id="6" name="Rectangle 5"/>
          <p:cNvSpPr/>
          <p:nvPr/>
        </p:nvSpPr>
        <p:spPr>
          <a:xfrm>
            <a:off x="319768" y="2138363"/>
            <a:ext cx="8492898" cy="1754326"/>
          </a:xfrm>
          <a:prstGeom prst="rect">
            <a:avLst/>
          </a:prstGeom>
        </p:spPr>
        <p:txBody>
          <a:bodyPr wrap="square">
            <a:spAutoFit/>
          </a:bodyPr>
          <a:lstStyle/>
          <a:p>
            <a:pPr algn="ctr"/>
            <a:r>
              <a:rPr lang="en-US" sz="5400" b="1" kern="1000" dirty="0" smtClean="0">
                <a:solidFill>
                  <a:srgbClr val="FFC000"/>
                </a:solidFill>
                <a:latin typeface="Arial" charset="0"/>
                <a:ea typeface="Arial" charset="0"/>
                <a:cs typeface="Arial" charset="0"/>
              </a:rPr>
              <a:t>The </a:t>
            </a:r>
            <a:r>
              <a:rPr lang="en-US" sz="5400" b="1" kern="1000" dirty="0" smtClean="0">
                <a:solidFill>
                  <a:schemeClr val="bg1"/>
                </a:solidFill>
                <a:latin typeface="Arial" charset="0"/>
                <a:ea typeface="Arial" charset="0"/>
                <a:cs typeface="Arial" charset="0"/>
              </a:rPr>
              <a:t>power</a:t>
            </a:r>
            <a:r>
              <a:rPr lang="en-US" sz="5400" b="1" kern="1000" dirty="0" smtClean="0">
                <a:solidFill>
                  <a:srgbClr val="FFC000"/>
                </a:solidFill>
                <a:latin typeface="Arial" charset="0"/>
                <a:ea typeface="Arial" charset="0"/>
                <a:cs typeface="Arial" charset="0"/>
              </a:rPr>
              <a:t> of a conversation</a:t>
            </a:r>
            <a:endParaRPr lang="en-US" sz="5400" b="1" kern="1000" spc="-113" dirty="0">
              <a:solidFill>
                <a:srgbClr val="FFC000"/>
              </a:solidFill>
              <a:latin typeface="Arial Black" charset="0"/>
              <a:ea typeface="Arial Black" charset="0"/>
              <a:cs typeface="Arial Black" charset="0"/>
            </a:endParaRPr>
          </a:p>
        </p:txBody>
      </p:sp>
    </p:spTree>
    <p:extLst>
      <p:ext uri="{BB962C8B-B14F-4D97-AF65-F5344CB8AC3E}">
        <p14:creationId xmlns:p14="http://schemas.microsoft.com/office/powerpoint/2010/main" val="22013416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060" y="113288"/>
            <a:ext cx="1536528" cy="409226"/>
          </a:xfrm>
          <a:prstGeom prst="rect">
            <a:avLst/>
          </a:prstGeom>
        </p:spPr>
      </p:pic>
      <p:sp>
        <p:nvSpPr>
          <p:cNvPr id="6" name="Rectangle 5"/>
          <p:cNvSpPr/>
          <p:nvPr/>
        </p:nvSpPr>
        <p:spPr>
          <a:xfrm>
            <a:off x="319768" y="2138363"/>
            <a:ext cx="8492898" cy="923330"/>
          </a:xfrm>
          <a:prstGeom prst="rect">
            <a:avLst/>
          </a:prstGeom>
        </p:spPr>
        <p:txBody>
          <a:bodyPr wrap="square">
            <a:spAutoFit/>
          </a:bodyPr>
          <a:lstStyle/>
          <a:p>
            <a:pPr algn="ctr"/>
            <a:r>
              <a:rPr lang="en-US" sz="5400" b="1" kern="1000" dirty="0" smtClean="0">
                <a:solidFill>
                  <a:srgbClr val="FFC000"/>
                </a:solidFill>
                <a:latin typeface="Arial" charset="0"/>
                <a:ea typeface="Arial" charset="0"/>
                <a:cs typeface="Arial" charset="0"/>
              </a:rPr>
              <a:t>Get involved…</a:t>
            </a:r>
            <a:endParaRPr lang="en-US" sz="5400" b="1" kern="1000" spc="-113" dirty="0">
              <a:solidFill>
                <a:srgbClr val="FFC000"/>
              </a:solidFill>
              <a:latin typeface="Arial Black" charset="0"/>
              <a:ea typeface="Arial Black" charset="0"/>
              <a:cs typeface="Arial Black" charset="0"/>
            </a:endParaRPr>
          </a:p>
        </p:txBody>
      </p:sp>
    </p:spTree>
    <p:extLst>
      <p:ext uri="{BB962C8B-B14F-4D97-AF65-F5344CB8AC3E}">
        <p14:creationId xmlns:p14="http://schemas.microsoft.com/office/powerpoint/2010/main" val="7419474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251124"/>
      </p:ext>
    </p:extLst>
  </p:cSld>
  <p:clrMapOvr>
    <a:masterClrMapping/>
  </p:clrMapOvr>
  <p:transition>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060" y="113288"/>
            <a:ext cx="1536528" cy="409226"/>
          </a:xfrm>
          <a:prstGeom prst="rect">
            <a:avLst/>
          </a:prstGeom>
        </p:spPr>
      </p:pic>
      <p:sp>
        <p:nvSpPr>
          <p:cNvPr id="6" name="Rectangle 5"/>
          <p:cNvSpPr/>
          <p:nvPr/>
        </p:nvSpPr>
        <p:spPr>
          <a:xfrm>
            <a:off x="319768" y="2138363"/>
            <a:ext cx="8492898" cy="923330"/>
          </a:xfrm>
          <a:prstGeom prst="rect">
            <a:avLst/>
          </a:prstGeom>
        </p:spPr>
        <p:txBody>
          <a:bodyPr wrap="square">
            <a:spAutoFit/>
          </a:bodyPr>
          <a:lstStyle/>
          <a:p>
            <a:pPr algn="ctr"/>
            <a:r>
              <a:rPr lang="en-US" sz="5400" b="1" kern="1000" dirty="0" smtClean="0">
                <a:solidFill>
                  <a:srgbClr val="FFC000"/>
                </a:solidFill>
                <a:latin typeface="Arial" charset="0"/>
                <a:ea typeface="Arial" charset="0"/>
                <a:cs typeface="Arial" charset="0"/>
              </a:rPr>
              <a:t>Real life examples</a:t>
            </a:r>
            <a:endParaRPr lang="en-US" sz="5400" b="1" kern="1000" spc="-113" dirty="0">
              <a:solidFill>
                <a:srgbClr val="FFC000"/>
              </a:solidFill>
              <a:latin typeface="Arial Black" charset="0"/>
              <a:ea typeface="Arial Black" charset="0"/>
              <a:cs typeface="Arial Black" charset="0"/>
            </a:endParaRPr>
          </a:p>
        </p:txBody>
      </p:sp>
    </p:spTree>
    <p:extLst>
      <p:ext uri="{BB962C8B-B14F-4D97-AF65-F5344CB8AC3E}">
        <p14:creationId xmlns:p14="http://schemas.microsoft.com/office/powerpoint/2010/main" val="15923941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3215" y="0"/>
            <a:ext cx="3730785" cy="249057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049322" cy="270313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9383" y="2661277"/>
            <a:ext cx="3718390" cy="2482223"/>
          </a:xfrm>
          <a:prstGeom prst="rect">
            <a:avLst/>
          </a:prstGeom>
        </p:spPr>
      </p:pic>
    </p:spTree>
    <p:extLst>
      <p:ext uri="{BB962C8B-B14F-4D97-AF65-F5344CB8AC3E}">
        <p14:creationId xmlns:p14="http://schemas.microsoft.com/office/powerpoint/2010/main" val="10620324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wnload [Read-Only]" id="{AA2C2B42-5821-4C98-BD8A-F86B8E242564}" vid="{449D175A-D595-4D95-920A-01F9D50091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429</TotalTime>
  <Words>477</Words>
  <Application>Microsoft Office PowerPoint</Application>
  <PresentationFormat>On-screen Show (16:9)</PresentationFormat>
  <Paragraphs>137</Paragraphs>
  <Slides>15</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Arial Black</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Tristan Reignier</dc:creator>
  <cp:lastModifiedBy>Catherine Chappell</cp:lastModifiedBy>
  <cp:revision>42</cp:revision>
  <dcterms:created xsi:type="dcterms:W3CDTF">2017-12-07T12:42:30Z</dcterms:created>
  <dcterms:modified xsi:type="dcterms:W3CDTF">2018-09-21T11:56:42Z</dcterms:modified>
</cp:coreProperties>
</file>